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4" r:id="rId4"/>
    <p:sldId id="269" r:id="rId5"/>
    <p:sldId id="258" r:id="rId6"/>
    <p:sldId id="259" r:id="rId7"/>
    <p:sldId id="265" r:id="rId8"/>
    <p:sldId id="266" r:id="rId9"/>
    <p:sldId id="268" r:id="rId10"/>
    <p:sldId id="267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82" r:id="rId19"/>
    <p:sldId id="411" r:id="rId20"/>
    <p:sldId id="412" r:id="rId21"/>
    <p:sldId id="413" r:id="rId22"/>
    <p:sldId id="283" r:id="rId23"/>
    <p:sldId id="414" r:id="rId24"/>
    <p:sldId id="415" r:id="rId25"/>
    <p:sldId id="418" r:id="rId26"/>
    <p:sldId id="419" r:id="rId27"/>
    <p:sldId id="420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85960-964C-4721-87FA-5CAE09032B5B}" v="100" dt="2022-01-19T22:33:11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7" autoAdjust="0"/>
    <p:restoredTop sz="83166" autoAdjust="0"/>
  </p:normalViewPr>
  <p:slideViewPr>
    <p:cSldViewPr showGuides="1">
      <p:cViewPr varScale="1">
        <p:scale>
          <a:sx n="67" d="100"/>
          <a:sy n="67" d="100"/>
        </p:scale>
        <p:origin x="1946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5212C-DB23-4DE8-9C46-B48C217AE653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B5E5-C839-4F25-A672-232FDA80FA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77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effectLst/>
              </a:rPr>
              <a:t>Für die Testleitung und Anmeldung muss ein geschlossener, beheizbarer Raum (besser zwei) mit Stromanschluss und Handy-Empfang vorhanden sein.</a:t>
            </a:r>
          </a:p>
          <a:p>
            <a:r>
              <a:rPr lang="de-DE" sz="1200" dirty="0">
                <a:effectLst/>
              </a:rPr>
              <a:t>Nach Möglichkeit soll eine Toilette und Verpflegungs-möglichkeiten in der nahen Umgebung der Anmeldung vorhanden sein.</a:t>
            </a:r>
          </a:p>
          <a:p>
            <a:r>
              <a:rPr lang="de-DE" sz="1200" dirty="0">
                <a:effectLst/>
              </a:rPr>
              <a:t>Genügend Parkplätze für Testleitung und Kandidaten.</a:t>
            </a:r>
          </a:p>
          <a:p>
            <a:r>
              <a:rPr lang="de-DE" sz="1200" dirty="0">
                <a:effectLst/>
              </a:rPr>
              <a:t>Es müssen Unterkünfte für die Testleitung / Begutachter vorhanden sein. Hotel- / Wohnmobilübernachtung und Möglichkeit für Nachtessen für mindestens 10 Personen.</a:t>
            </a:r>
          </a:p>
          <a:p>
            <a:r>
              <a:rPr lang="de-DE" sz="1200" dirty="0">
                <a:effectLst/>
              </a:rPr>
              <a:t>Übernachtungsmöglichkeiten für die Testkandidaten</a:t>
            </a:r>
            <a:endParaRPr lang="de-CH" sz="120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558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398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530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Sektor für</a:t>
            </a:r>
            <a:r>
              <a:rPr lang="de-CH" baseline="0" dirty="0"/>
              <a:t> den </a:t>
            </a:r>
            <a:r>
              <a:rPr lang="de-CH" baseline="0" dirty="0" err="1"/>
              <a:t>Vortest</a:t>
            </a:r>
            <a:r>
              <a:rPr lang="de-CH" baseline="0" dirty="0"/>
              <a:t> 2018 </a:t>
            </a:r>
            <a:r>
              <a:rPr lang="de-CH" baseline="0"/>
              <a:t>im Hilferental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273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574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197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452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299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110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0278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607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252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658349" y="340076"/>
            <a:ext cx="6984776" cy="771524"/>
          </a:xfrm>
        </p:spPr>
        <p:txBody>
          <a:bodyPr/>
          <a:lstStyle>
            <a:lvl1pPr>
              <a:defRPr sz="4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261864" y="1293961"/>
            <a:ext cx="8424936" cy="457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pic>
        <p:nvPicPr>
          <p:cNvPr id="6" name="Grafik 5" descr="Ein Bild, das Barometer, Gerät, Kompass enthält.&#10;&#10;Automatisch generierte Beschreibung">
            <a:extLst>
              <a:ext uri="{FF2B5EF4-FFF2-40B4-BE49-F238E27FC236}">
                <a16:creationId xmlns:a16="http://schemas.microsoft.com/office/drawing/2014/main" id="{925C47B9-80D8-4D2E-AC54-704F1D92F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72691"/>
            <a:ext cx="762000" cy="647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3B578D9-63A2-4794-BD49-2B6AEAE851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6" y="232376"/>
            <a:ext cx="9525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734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951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55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59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310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299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C0F-59E8-4C26-865C-5DED929B42E5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442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72554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93917-3C20-4B3A-9EB5-40327E2678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268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psinfo.ch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B7A36DA-03ED-4961-A6BB-3B9E5A0D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0" y="-16568"/>
            <a:ext cx="4303266" cy="3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A0E3EED-6724-4A93-81F3-45BEB0B2AB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2072946"/>
            <a:ext cx="5590016" cy="478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F88F39-900C-42C2-ADA0-2DA5A9C8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Infrastruktur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8FEB16B-CDAE-4985-B4B6-08BAA392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09481"/>
            <a:ext cx="3073524" cy="3073524"/>
          </a:xfrm>
          <a:prstGeom prst="rect">
            <a:avLst/>
          </a:prstGeom>
        </p:spPr>
      </p:pic>
      <p:pic>
        <p:nvPicPr>
          <p:cNvPr id="2052" name="Picture 4" descr="Toilet Bowl Cartoon Drawing Stock Illustration - Download ...">
            <a:extLst>
              <a:ext uri="{FF2B5EF4-FFF2-40B4-BE49-F238E27FC236}">
                <a16:creationId xmlns:a16="http://schemas.microsoft.com/office/drawing/2014/main" id="{A27B465B-35C8-4C35-B39E-140FCE4F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605" y="1376741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ood Bed With Green Blanket 264948 Vector Art at Vecteezy">
            <a:extLst>
              <a:ext uri="{FF2B5EF4-FFF2-40B4-BE49-F238E27FC236}">
                <a16:creationId xmlns:a16="http://schemas.microsoft.com/office/drawing/2014/main" id="{C303FD3C-EF74-4B56-B3C1-0BE46FE7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685" y="4221088"/>
            <a:ext cx="2654675" cy="21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A93BAC4-C41D-465E-A1C3-1A9680421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283" y="1772816"/>
            <a:ext cx="1474512" cy="20550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A31C55E-7D78-482B-8778-2F814FBB3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4980886"/>
            <a:ext cx="3321696" cy="8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396CB68-9F16-445A-8FFF-1AB940C8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Fehlermeldungen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EB6E00-8756-4322-BD39-765AC953B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330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0F155E1-090A-430C-A27E-77F16CE93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632" y="1505954"/>
            <a:ext cx="2617116" cy="501197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396CB68-9F16-445A-8FFF-1AB940C8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Karte </a:t>
            </a:r>
            <a:r>
              <a:rPr lang="de-CH" dirty="0" err="1"/>
              <a:t>togglen</a:t>
            </a:r>
            <a:endParaRPr lang="de-CH" dirty="0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50C8B521-EA51-424E-8C78-81F6D7949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504783"/>
            <a:ext cx="2617116" cy="50119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16338BC-7F76-42F1-A064-BEA518D6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713" y="2339022"/>
            <a:ext cx="1914175" cy="28901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3593CAE-15B5-4E75-9C1F-124035157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2388395"/>
            <a:ext cx="1944216" cy="2867093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AA150CE7-AEFC-48FF-A986-643D9ABB4DF9}"/>
              </a:ext>
            </a:extLst>
          </p:cNvPr>
          <p:cNvSpPr/>
          <p:nvPr/>
        </p:nvSpPr>
        <p:spPr>
          <a:xfrm>
            <a:off x="323528" y="4365104"/>
            <a:ext cx="936104" cy="2880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558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5E5BD0C-2D93-4F2F-87B3-9562D80BA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1CA8598-A11C-4F49-BFEF-9B36798E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Koordinaten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384DE8-6523-479E-8C2D-8885B0E12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586111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F3BC2EF1-553B-4BC2-8A00-CE517DE8993E}"/>
              </a:ext>
            </a:extLst>
          </p:cNvPr>
          <p:cNvSpPr/>
          <p:nvPr/>
        </p:nvSpPr>
        <p:spPr>
          <a:xfrm>
            <a:off x="7135713" y="3933056"/>
            <a:ext cx="1733967" cy="1777339"/>
          </a:xfrm>
          <a:prstGeom prst="rect">
            <a:avLst/>
          </a:prstGeom>
          <a:solidFill>
            <a:srgbClr val="EDF814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1F11EFE-08CD-467C-AA5F-DEDDEAD3350C}"/>
              </a:ext>
            </a:extLst>
          </p:cNvPr>
          <p:cNvSpPr txBox="1"/>
          <p:nvPr/>
        </p:nvSpPr>
        <p:spPr>
          <a:xfrm>
            <a:off x="4932039" y="1988840"/>
            <a:ext cx="3711085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sz="3600" dirty="0"/>
              <a:t>597 900 / 183 460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6348909-6AB2-4799-B03A-6091A07F350B}"/>
              </a:ext>
            </a:extLst>
          </p:cNvPr>
          <p:cNvSpPr/>
          <p:nvPr/>
        </p:nvSpPr>
        <p:spPr>
          <a:xfrm>
            <a:off x="8670801" y="479715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9F82C4D-EDFF-4804-BB93-FCD2462846FD}"/>
              </a:ext>
            </a:extLst>
          </p:cNvPr>
          <p:cNvCxnSpPr/>
          <p:nvPr/>
        </p:nvCxnSpPr>
        <p:spPr>
          <a:xfrm>
            <a:off x="7135713" y="2924944"/>
            <a:ext cx="0" cy="30963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AA1B279-1732-4C5E-9E1F-7A67F674E99A}"/>
              </a:ext>
            </a:extLst>
          </p:cNvPr>
          <p:cNvCxnSpPr/>
          <p:nvPr/>
        </p:nvCxnSpPr>
        <p:spPr>
          <a:xfrm>
            <a:off x="107504" y="5710396"/>
            <a:ext cx="89289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5880E37-3E51-4D9D-9897-9E05837F95C3}"/>
              </a:ext>
            </a:extLst>
          </p:cNvPr>
          <p:cNvCxnSpPr>
            <a:cxnSpLocks/>
          </p:cNvCxnSpPr>
          <p:nvPr/>
        </p:nvCxnSpPr>
        <p:spPr>
          <a:xfrm flipV="1">
            <a:off x="8737034" y="4967456"/>
            <a:ext cx="0" cy="697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5B6A0CC-752B-49A7-BD21-51246AC52A66}"/>
              </a:ext>
            </a:extLst>
          </p:cNvPr>
          <p:cNvCxnSpPr>
            <a:cxnSpLocks/>
          </p:cNvCxnSpPr>
          <p:nvPr/>
        </p:nvCxnSpPr>
        <p:spPr>
          <a:xfrm flipV="1">
            <a:off x="323528" y="4946883"/>
            <a:ext cx="0" cy="697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7D2C113A-5156-4618-ACD8-327C6AB8E664}"/>
              </a:ext>
            </a:extLst>
          </p:cNvPr>
          <p:cNvCxnSpPr>
            <a:cxnSpLocks/>
          </p:cNvCxnSpPr>
          <p:nvPr/>
        </p:nvCxnSpPr>
        <p:spPr>
          <a:xfrm flipV="1">
            <a:off x="107504" y="4626848"/>
            <a:ext cx="8928992" cy="28231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22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ED4331D-C5F2-4DD5-A650-BDA21390C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A85480E-A369-4800-A2AA-C4C4B886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Laufen mit dem GPS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51496A-BF97-4332-A107-C15F3C0F0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420888"/>
            <a:ext cx="4022302" cy="37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9725EA8-BAA7-4C03-93D4-CDD0B090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Sektor genau zeichnen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26E6C2-4EFC-40C4-A316-277D2B8D3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09613"/>
            <a:ext cx="6347048" cy="4787739"/>
          </a:xfrm>
          <a:prstGeom prst="rect">
            <a:avLst/>
          </a:prstGeo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071E061-6524-4260-9408-8D1C0A12B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2060848"/>
            <a:ext cx="3783658" cy="1051651"/>
          </a:xfrm>
        </p:spPr>
      </p:pic>
    </p:spTree>
    <p:extLst>
      <p:ext uri="{BB962C8B-B14F-4D97-AF65-F5344CB8AC3E}">
        <p14:creationId xmlns:p14="http://schemas.microsoft.com/office/powerpoint/2010/main" val="68918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9E20FBB-4760-46E4-B112-6FC4DB293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29E2CE-F035-4214-80DA-3D1B95DB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GPS-Geräte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27D932-8812-414C-9D63-F1F300BF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3886"/>
            <a:ext cx="8435280" cy="50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65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A9EEA1C-9AAE-4089-9068-97515A44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Web-Portal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F147E0-872A-448D-83EA-2C3C37184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950" y="1772816"/>
            <a:ext cx="5730168" cy="4584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feld 5">
            <a:hlinkClick r:id="rId3"/>
            <a:extLst>
              <a:ext uri="{FF2B5EF4-FFF2-40B4-BE49-F238E27FC236}">
                <a16:creationId xmlns:a16="http://schemas.microsoft.com/office/drawing/2014/main" id="{397EE139-3456-4932-87AA-359D6946AC53}"/>
              </a:ext>
            </a:extLst>
          </p:cNvPr>
          <p:cNvSpPr txBox="1"/>
          <p:nvPr/>
        </p:nvSpPr>
        <p:spPr>
          <a:xfrm>
            <a:off x="468882" y="1772816"/>
            <a:ext cx="223224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gpsinfo.ch</a:t>
            </a:r>
          </a:p>
        </p:txBody>
      </p:sp>
    </p:spTree>
    <p:extLst>
      <p:ext uri="{BB962C8B-B14F-4D97-AF65-F5344CB8AC3E}">
        <p14:creationId xmlns:p14="http://schemas.microsoft.com/office/powerpoint/2010/main" val="2007953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FC7D78D-875B-4DBD-A66B-BC380D997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2" y="1700808"/>
            <a:ext cx="8084775" cy="4752975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88F1E1F-17FD-47FF-87C3-4816C2788146}"/>
              </a:ext>
            </a:extLst>
          </p:cNvPr>
          <p:cNvSpPr txBox="1"/>
          <p:nvPr/>
        </p:nvSpPr>
        <p:spPr>
          <a:xfrm>
            <a:off x="5796864" y="4387751"/>
            <a:ext cx="28071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/>
              <a:t>140’000 m</a:t>
            </a:r>
            <a:r>
              <a:rPr lang="de-CH" sz="4400" baseline="30000" dirty="0"/>
              <a:t>2</a:t>
            </a:r>
            <a:endParaRPr lang="de-DE" sz="4400" dirty="0"/>
          </a:p>
        </p:txBody>
      </p:sp>
      <p:sp>
        <p:nvSpPr>
          <p:cNvPr id="2" name="Rechteck 1"/>
          <p:cNvSpPr/>
          <p:nvPr/>
        </p:nvSpPr>
        <p:spPr>
          <a:xfrm>
            <a:off x="1403648" y="1916832"/>
            <a:ext cx="1152128" cy="144016"/>
          </a:xfrm>
          <a:prstGeom prst="rect">
            <a:avLst/>
          </a:prstGeom>
          <a:solidFill>
            <a:srgbClr val="98D4A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1043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5DA028B-485F-41B4-AB5C-F5820937125B}"/>
              </a:ext>
            </a:extLst>
          </p:cNvPr>
          <p:cNvSpPr/>
          <p:nvPr/>
        </p:nvSpPr>
        <p:spPr>
          <a:xfrm>
            <a:off x="2267744" y="5012816"/>
            <a:ext cx="36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4661531-B1F1-42EC-87A5-B1EA888FF04B}"/>
              </a:ext>
            </a:extLst>
          </p:cNvPr>
          <p:cNvSpPr/>
          <p:nvPr/>
        </p:nvSpPr>
        <p:spPr>
          <a:xfrm>
            <a:off x="4572000" y="1772816"/>
            <a:ext cx="3600000" cy="3600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EAA1FE-B700-42E8-A62B-AD57EE48CE06}"/>
              </a:ext>
            </a:extLst>
          </p:cNvPr>
          <p:cNvSpPr txBox="1"/>
          <p:nvPr/>
        </p:nvSpPr>
        <p:spPr>
          <a:xfrm>
            <a:off x="753199" y="537281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1m x 1m = 1 m</a:t>
            </a:r>
            <a:r>
              <a:rPr lang="de-CH" sz="3600" baseline="30000" dirty="0"/>
              <a:t>2</a:t>
            </a:r>
            <a:endParaRPr lang="de-DE" sz="3600" baseline="30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9DD58F-0545-4A89-83BF-025F18F19448}"/>
              </a:ext>
            </a:extLst>
          </p:cNvPr>
          <p:cNvSpPr txBox="1"/>
          <p:nvPr/>
        </p:nvSpPr>
        <p:spPr>
          <a:xfrm>
            <a:off x="4540097" y="5337682"/>
            <a:ext cx="442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10m x 10m = 100 m</a:t>
            </a:r>
            <a:r>
              <a:rPr lang="de-CH" sz="3600" baseline="30000" dirty="0"/>
              <a:t>2</a:t>
            </a:r>
            <a:endParaRPr lang="de-DE" sz="3600" baseline="30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ACF61C-F568-425F-A7F5-65CED8D9E49E}"/>
              </a:ext>
            </a:extLst>
          </p:cNvPr>
          <p:cNvSpPr txBox="1"/>
          <p:nvPr/>
        </p:nvSpPr>
        <p:spPr>
          <a:xfrm>
            <a:off x="6734726" y="5768549"/>
            <a:ext cx="1617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= 1 </a:t>
            </a:r>
            <a:r>
              <a:rPr lang="de-CH" sz="3600" dirty="0" err="1"/>
              <a:t>are</a:t>
            </a:r>
            <a:endParaRPr lang="de-DE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103086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Fachgruppentreffen 20.1.22</a:t>
            </a:r>
          </a:p>
        </p:txBody>
      </p:sp>
      <p:sp>
        <p:nvSpPr>
          <p:cNvPr id="4" name="AutoShape 4" descr="https://mail.gymkirchenfeld.ch/service/home/~/?auth=co&amp;loc=de&amp;id=123984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" name="AutoShape 6" descr="https://mail.gymkirchenfeld.ch/service/home/~/?auth=co&amp;loc=de&amp;id=123984&amp;part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7EB4E3-FC25-4FFD-8BD9-CC63B99C6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8598611" cy="390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5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9DD58F-0545-4A89-83BF-025F18F19448}"/>
              </a:ext>
            </a:extLst>
          </p:cNvPr>
          <p:cNvSpPr txBox="1"/>
          <p:nvPr/>
        </p:nvSpPr>
        <p:spPr>
          <a:xfrm>
            <a:off x="3419872" y="5459684"/>
            <a:ext cx="506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100m x 100m = 10’000 m</a:t>
            </a:r>
            <a:r>
              <a:rPr lang="de-CH" sz="3600" baseline="30000" dirty="0"/>
              <a:t>2</a:t>
            </a:r>
            <a:endParaRPr lang="de-DE" sz="3600" baseline="30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ACF61C-F568-425F-A7F5-65CED8D9E49E}"/>
              </a:ext>
            </a:extLst>
          </p:cNvPr>
          <p:cNvSpPr txBox="1"/>
          <p:nvPr/>
        </p:nvSpPr>
        <p:spPr>
          <a:xfrm>
            <a:off x="6084168" y="59492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= 100 a = 1 ha</a:t>
            </a:r>
            <a:endParaRPr lang="de-DE" sz="3600" baseline="300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6FCDA73-C195-4103-86CD-6C3B0CCF5014}"/>
              </a:ext>
            </a:extLst>
          </p:cNvPr>
          <p:cNvGrpSpPr>
            <a:grpSpLocks noChangeAspect="1"/>
          </p:cNvGrpSpPr>
          <p:nvPr/>
        </p:nvGrpSpPr>
        <p:grpSpPr>
          <a:xfrm>
            <a:off x="1399247" y="5073817"/>
            <a:ext cx="584865" cy="360000"/>
            <a:chOff x="2267744" y="1772816"/>
            <a:chExt cx="5904256" cy="3634207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55DA028B-485F-41B4-AB5C-F5820937125B}"/>
                </a:ext>
              </a:extLst>
            </p:cNvPr>
            <p:cNvSpPr/>
            <p:nvPr/>
          </p:nvSpPr>
          <p:spPr>
            <a:xfrm>
              <a:off x="2267744" y="5047023"/>
              <a:ext cx="360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4661531-B1F1-42EC-87A5-B1EA888FF04B}"/>
                </a:ext>
              </a:extLst>
            </p:cNvPr>
            <p:cNvSpPr/>
            <p:nvPr/>
          </p:nvSpPr>
          <p:spPr>
            <a:xfrm>
              <a:off x="4572000" y="1772816"/>
              <a:ext cx="3600000" cy="3600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E4EC52-D496-4F05-895B-19B4F97ED0AD}"/>
              </a:ext>
            </a:extLst>
          </p:cNvPr>
          <p:cNvSpPr/>
          <p:nvPr/>
        </p:nvSpPr>
        <p:spPr>
          <a:xfrm>
            <a:off x="3563888" y="1833817"/>
            <a:ext cx="3600000" cy="3600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9B99C2-4CEA-4BA6-B26B-7290E6687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02" y="5517232"/>
            <a:ext cx="432048" cy="1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7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9DD58F-0545-4A89-83BF-025F18F19448}"/>
              </a:ext>
            </a:extLst>
          </p:cNvPr>
          <p:cNvSpPr txBox="1"/>
          <p:nvPr/>
        </p:nvSpPr>
        <p:spPr>
          <a:xfrm>
            <a:off x="3203848" y="5400011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1’000m x 1’000m = 1 </a:t>
            </a:r>
            <a:r>
              <a:rPr lang="de-CH" sz="3600" dirty="0" err="1"/>
              <a:t>Mio</a:t>
            </a:r>
            <a:r>
              <a:rPr lang="de-CH" sz="3600" dirty="0"/>
              <a:t> m</a:t>
            </a:r>
            <a:r>
              <a:rPr lang="de-CH" sz="3600" baseline="30000" dirty="0"/>
              <a:t>2</a:t>
            </a:r>
            <a:endParaRPr lang="de-DE" sz="3600" baseline="30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ACF61C-F568-425F-A7F5-65CED8D9E49E}"/>
              </a:ext>
            </a:extLst>
          </p:cNvPr>
          <p:cNvSpPr txBox="1"/>
          <p:nvPr/>
        </p:nvSpPr>
        <p:spPr>
          <a:xfrm>
            <a:off x="3314932" y="5877272"/>
            <a:ext cx="557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= 10’000 a =100 ha = 1 km</a:t>
            </a:r>
            <a:r>
              <a:rPr lang="de-CH" sz="3600" baseline="30000" dirty="0"/>
              <a:t>2</a:t>
            </a:r>
            <a:endParaRPr lang="de-DE" sz="3600" baseline="30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3E21480-6846-4652-B19D-0FCF1301DEC3}"/>
              </a:ext>
            </a:extLst>
          </p:cNvPr>
          <p:cNvGrpSpPr>
            <a:grpSpLocks noChangeAspect="1"/>
          </p:cNvGrpSpPr>
          <p:nvPr/>
        </p:nvGrpSpPr>
        <p:grpSpPr>
          <a:xfrm>
            <a:off x="1403447" y="5058181"/>
            <a:ext cx="576465" cy="360000"/>
            <a:chOff x="1399247" y="1833817"/>
            <a:chExt cx="5764641" cy="36000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A6FCDA73-C195-4103-86CD-6C3B0CCF5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99247" y="5073817"/>
              <a:ext cx="584865" cy="360000"/>
              <a:chOff x="2267744" y="1772816"/>
              <a:chExt cx="5904256" cy="3634207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55DA028B-485F-41B4-AB5C-F5820937125B}"/>
                  </a:ext>
                </a:extLst>
              </p:cNvPr>
              <p:cNvSpPr/>
              <p:nvPr/>
            </p:nvSpPr>
            <p:spPr>
              <a:xfrm>
                <a:off x="2267744" y="5047023"/>
                <a:ext cx="360000" cy="36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64661531-B1F1-42EC-87A5-B1EA888FF04B}"/>
                  </a:ext>
                </a:extLst>
              </p:cNvPr>
              <p:cNvSpPr/>
              <p:nvPr/>
            </p:nvSpPr>
            <p:spPr>
              <a:xfrm>
                <a:off x="4572000" y="1772816"/>
                <a:ext cx="3600000" cy="3600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6E4EC52-D496-4F05-895B-19B4F97ED0AD}"/>
                </a:ext>
              </a:extLst>
            </p:cNvPr>
            <p:cNvSpPr/>
            <p:nvPr/>
          </p:nvSpPr>
          <p:spPr>
            <a:xfrm>
              <a:off x="3563888" y="1833817"/>
              <a:ext cx="3600000" cy="360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F1F960A6-DE4F-4F09-A466-6F8F12A0FD05}"/>
              </a:ext>
            </a:extLst>
          </p:cNvPr>
          <p:cNvSpPr/>
          <p:nvPr/>
        </p:nvSpPr>
        <p:spPr>
          <a:xfrm>
            <a:off x="3314933" y="1810459"/>
            <a:ext cx="3600000" cy="360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7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67CC72D-E66C-4CA2-98D2-56E6AC3CD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-594" r="182" b="594"/>
          <a:stretch/>
        </p:blipFill>
        <p:spPr>
          <a:xfrm>
            <a:off x="323528" y="1758178"/>
            <a:ext cx="6969460" cy="492582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253F053-E907-42E4-A288-084793EBCB06}"/>
              </a:ext>
            </a:extLst>
          </p:cNvPr>
          <p:cNvSpPr txBox="1"/>
          <p:nvPr/>
        </p:nvSpPr>
        <p:spPr>
          <a:xfrm>
            <a:off x="4355976" y="1895694"/>
            <a:ext cx="4176464" cy="234936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sz="4000" dirty="0"/>
              <a:t>140’000 m</a:t>
            </a:r>
            <a:r>
              <a:rPr lang="de-CH" sz="4000" baseline="30000" dirty="0"/>
              <a:t>2</a:t>
            </a:r>
          </a:p>
          <a:p>
            <a:endParaRPr lang="de-CH" sz="4000" baseline="30000" dirty="0"/>
          </a:p>
          <a:p>
            <a:r>
              <a:rPr lang="de-CH" sz="4000" dirty="0"/>
              <a:t>in Aren, Hektaren und km</a:t>
            </a:r>
            <a:r>
              <a:rPr lang="de-CH" sz="4000" baseline="30000" dirty="0"/>
              <a:t>2</a:t>
            </a:r>
            <a:r>
              <a:rPr lang="de-CH" sz="4000" dirty="0"/>
              <a:t> :</a:t>
            </a:r>
            <a:endParaRPr lang="de-CH" sz="4000" baseline="30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660D57-BA8C-45EB-A73F-E50AF33B13EC}"/>
              </a:ext>
            </a:extLst>
          </p:cNvPr>
          <p:cNvSpPr txBox="1"/>
          <p:nvPr/>
        </p:nvSpPr>
        <p:spPr>
          <a:xfrm>
            <a:off x="1658928" y="4149080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1 ha</a:t>
            </a:r>
            <a:endParaRPr lang="de-DE" sz="3200" dirty="0"/>
          </a:p>
        </p:txBody>
      </p:sp>
      <p:sp>
        <p:nvSpPr>
          <p:cNvPr id="2" name="Textfeld 1"/>
          <p:cNvSpPr txBox="1"/>
          <p:nvPr/>
        </p:nvSpPr>
        <p:spPr>
          <a:xfrm>
            <a:off x="4356968" y="4334206"/>
            <a:ext cx="4176464" cy="20621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3600" dirty="0"/>
              <a:t>=  1’400	a</a:t>
            </a:r>
          </a:p>
          <a:p>
            <a:pPr>
              <a:spcAft>
                <a:spcPts val="1200"/>
              </a:spcAft>
            </a:pPr>
            <a:r>
              <a:rPr lang="de-CH" sz="3600" dirty="0"/>
              <a:t>=    	14	ha</a:t>
            </a:r>
          </a:p>
          <a:p>
            <a:pPr>
              <a:spcAft>
                <a:spcPts val="1200"/>
              </a:spcAft>
            </a:pPr>
            <a:r>
              <a:rPr lang="de-CH" sz="3600" dirty="0"/>
              <a:t>=	0.14	km</a:t>
            </a:r>
            <a:r>
              <a:rPr lang="de-CH" sz="3600" baseline="30000" dirty="0"/>
              <a:t>2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402948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6128AE-B719-4B1B-9BA3-943429CC4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6" y="1484784"/>
            <a:ext cx="8458290" cy="50598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6A30CC6-59E5-40A2-83F6-7852BEAF8FF5}"/>
              </a:ext>
            </a:extLst>
          </p:cNvPr>
          <p:cNvSpPr txBox="1"/>
          <p:nvPr/>
        </p:nvSpPr>
        <p:spPr>
          <a:xfrm>
            <a:off x="5674900" y="2996952"/>
            <a:ext cx="305769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sz="3600" dirty="0"/>
              <a:t>400 m x 350 m </a:t>
            </a:r>
          </a:p>
          <a:p>
            <a:endParaRPr lang="de-CH" sz="3600" dirty="0"/>
          </a:p>
          <a:p>
            <a:r>
              <a:rPr lang="de-CH" sz="3600" dirty="0"/>
              <a:t>=140’000 m</a:t>
            </a:r>
            <a:r>
              <a:rPr lang="de-CH" sz="3600" baseline="30000" dirty="0"/>
              <a:t>2</a:t>
            </a:r>
            <a:endParaRPr lang="de-DE" sz="3600" baseline="30000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9DCDAE6-A8E2-4461-91F4-757055758A76}"/>
              </a:ext>
            </a:extLst>
          </p:cNvPr>
          <p:cNvCxnSpPr/>
          <p:nvPr/>
        </p:nvCxnSpPr>
        <p:spPr>
          <a:xfrm>
            <a:off x="5724128" y="3573016"/>
            <a:ext cx="115212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C016C8B-949D-4BEC-9329-D99B992496FC}"/>
              </a:ext>
            </a:extLst>
          </p:cNvPr>
          <p:cNvCxnSpPr/>
          <p:nvPr/>
        </p:nvCxnSpPr>
        <p:spPr>
          <a:xfrm>
            <a:off x="7308304" y="3573016"/>
            <a:ext cx="1152128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824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9DCDAE6-A8E2-4461-91F4-757055758A76}"/>
              </a:ext>
            </a:extLst>
          </p:cNvPr>
          <p:cNvCxnSpPr>
            <a:cxnSpLocks/>
          </p:cNvCxnSpPr>
          <p:nvPr/>
        </p:nvCxnSpPr>
        <p:spPr>
          <a:xfrm>
            <a:off x="2915816" y="4507576"/>
            <a:ext cx="3600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1085B183-08FB-423D-B3CF-968D1B327713}"/>
              </a:ext>
            </a:extLst>
          </p:cNvPr>
          <p:cNvSpPr txBox="1"/>
          <p:nvPr/>
        </p:nvSpPr>
        <p:spPr>
          <a:xfrm>
            <a:off x="6228184" y="463221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1265 m </a:t>
            </a:r>
            <a:r>
              <a:rPr lang="de-CH" sz="3600" dirty="0" err="1"/>
              <a:t>ü.M</a:t>
            </a:r>
            <a:r>
              <a:rPr lang="de-CH" dirty="0"/>
              <a:t>.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8BAED8E-DB20-4CA9-880E-84E15DC99D29}"/>
              </a:ext>
            </a:extLst>
          </p:cNvPr>
          <p:cNvSpPr txBox="1"/>
          <p:nvPr/>
        </p:nvSpPr>
        <p:spPr>
          <a:xfrm>
            <a:off x="827584" y="472514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1395 m </a:t>
            </a:r>
            <a:r>
              <a:rPr lang="de-CH" sz="3600" dirty="0" err="1"/>
              <a:t>ü.M</a:t>
            </a:r>
            <a:r>
              <a:rPr lang="de-CH" dirty="0"/>
              <a:t>.</a:t>
            </a:r>
            <a:endParaRPr lang="de-DE" dirty="0"/>
          </a:p>
        </p:txBody>
      </p:sp>
      <p:cxnSp>
        <p:nvCxnSpPr>
          <p:cNvPr id="5" name="Gerader Verbinder 4"/>
          <p:cNvCxnSpPr/>
          <p:nvPr/>
        </p:nvCxnSpPr>
        <p:spPr>
          <a:xfrm>
            <a:off x="2915816" y="3427576"/>
            <a:ext cx="3600000" cy="10800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052348" y="454965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400m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103548" y="1824275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Steigung ca. 33%</a:t>
            </a:r>
          </a:p>
          <a:p>
            <a:r>
              <a:rPr lang="de-CH" sz="3600" dirty="0"/>
              <a:t>Neigungswinkel ca. 18°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133888" y="3427576"/>
            <a:ext cx="936104" cy="1080000"/>
            <a:chOff x="2133888" y="3427576"/>
            <a:chExt cx="936104" cy="1080000"/>
          </a:xfrm>
        </p:grpSpPr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74BA21FC-58FA-4B5B-8AE1-FF10DA9C791B}"/>
                </a:ext>
              </a:extLst>
            </p:cNvPr>
            <p:cNvCxnSpPr/>
            <p:nvPr/>
          </p:nvCxnSpPr>
          <p:spPr>
            <a:xfrm flipV="1">
              <a:off x="2915816" y="3427576"/>
              <a:ext cx="0" cy="1080000"/>
            </a:xfrm>
            <a:prstGeom prst="line">
              <a:avLst/>
            </a:prstGeom>
            <a:ln w="762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2133888" y="381085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130m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3070096" y="1815834"/>
            <a:ext cx="5462344" cy="2070900"/>
            <a:chOff x="3070096" y="1815834"/>
            <a:chExt cx="5462344" cy="207090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FC85D9A-0FDC-4040-B4B6-E0D3BC899F29}"/>
                </a:ext>
              </a:extLst>
            </p:cNvPr>
            <p:cNvSpPr txBox="1"/>
            <p:nvPr/>
          </p:nvSpPr>
          <p:spPr>
            <a:xfrm>
              <a:off x="3070096" y="1815834"/>
              <a:ext cx="546234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sz="3600" dirty="0"/>
                <a:t>Satz von Pythagoras:</a:t>
              </a:r>
            </a:p>
            <a:p>
              <a:r>
                <a:rPr lang="de-CH" sz="3600" dirty="0"/>
                <a:t>130</a:t>
              </a:r>
              <a:r>
                <a:rPr lang="de-CH" sz="3600" baseline="30000" dirty="0"/>
                <a:t>2</a:t>
              </a:r>
              <a:r>
                <a:rPr lang="de-CH" sz="3600" dirty="0"/>
                <a:t> + 400</a:t>
              </a:r>
              <a:r>
                <a:rPr lang="de-CH" sz="3600" baseline="30000" dirty="0"/>
                <a:t>2</a:t>
              </a:r>
              <a:r>
                <a:rPr lang="de-CH" sz="3600" dirty="0"/>
                <a:t> </a:t>
              </a:r>
              <a:r>
                <a:rPr lang="de-CH" sz="3600" dirty="0">
                  <a:sym typeface="Symbol" panose="05050102010706020507" pitchFamily="18" charset="2"/>
                </a:rPr>
                <a:t></a:t>
              </a:r>
              <a:r>
                <a:rPr lang="de-CH" sz="3600" dirty="0"/>
                <a:t> 420</a:t>
              </a:r>
              <a:r>
                <a:rPr lang="de-CH" sz="3600" baseline="30000" dirty="0"/>
                <a:t>2</a:t>
              </a:r>
              <a:endParaRPr lang="de-DE" baseline="300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23868" y="351740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420m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182FBFA-AB6F-4670-A0C1-44728518CC15}"/>
              </a:ext>
            </a:extLst>
          </p:cNvPr>
          <p:cNvSpPr txBox="1"/>
          <p:nvPr/>
        </p:nvSpPr>
        <p:spPr>
          <a:xfrm>
            <a:off x="6474151" y="3034414"/>
            <a:ext cx="1512167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sz="4400" dirty="0"/>
              <a:t>+ 5%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30101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Flächenberechnungen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FC7D78D-875B-4DBD-A66B-BC380D9970E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25341"/>
            <a:ext cx="8358340" cy="4913802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88F1E1F-17FD-47FF-87C3-4816C2788146}"/>
              </a:ext>
            </a:extLst>
          </p:cNvPr>
          <p:cNvSpPr txBox="1"/>
          <p:nvPr/>
        </p:nvSpPr>
        <p:spPr>
          <a:xfrm>
            <a:off x="5724128" y="2326109"/>
            <a:ext cx="2807179" cy="30264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CH" sz="4400" dirty="0"/>
              <a:t>140’000 m</a:t>
            </a:r>
            <a:r>
              <a:rPr lang="de-CH" sz="4400" baseline="30000" dirty="0"/>
              <a:t>2</a:t>
            </a:r>
          </a:p>
          <a:p>
            <a:endParaRPr lang="de-CH" sz="4400" baseline="30000" dirty="0"/>
          </a:p>
          <a:p>
            <a:r>
              <a:rPr lang="de-CH" sz="4400" dirty="0"/>
              <a:t>147’000 m</a:t>
            </a:r>
            <a:r>
              <a:rPr lang="de-CH" sz="4400" baseline="30000" dirty="0"/>
              <a:t>2</a:t>
            </a:r>
          </a:p>
          <a:p>
            <a:endParaRPr lang="de-CH" sz="4400" baseline="30000" dirty="0"/>
          </a:p>
          <a:p>
            <a:r>
              <a:rPr lang="de-CH" sz="4400" dirty="0"/>
              <a:t>   ( + 5%)</a:t>
            </a:r>
            <a:endParaRPr lang="de-DE" sz="4400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B22CFE1-3396-4F56-B27C-BA81C60B3538}"/>
              </a:ext>
            </a:extLst>
          </p:cNvPr>
          <p:cNvCxnSpPr/>
          <p:nvPr/>
        </p:nvCxnSpPr>
        <p:spPr>
          <a:xfrm>
            <a:off x="5940152" y="2492896"/>
            <a:ext cx="2304256" cy="4320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D8B954F-ED80-438E-81F0-730E5AEA4B77}"/>
              </a:ext>
            </a:extLst>
          </p:cNvPr>
          <p:cNvCxnSpPr>
            <a:cxnSpLocks/>
          </p:cNvCxnSpPr>
          <p:nvPr/>
        </p:nvCxnSpPr>
        <p:spPr>
          <a:xfrm flipH="1">
            <a:off x="5796136" y="2492896"/>
            <a:ext cx="2448272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1187624" y="1938040"/>
            <a:ext cx="1152128" cy="144016"/>
          </a:xfrm>
          <a:prstGeom prst="rect">
            <a:avLst/>
          </a:prstGeom>
          <a:solidFill>
            <a:srgbClr val="98D4A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566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D66FA85-75FC-45CB-908B-8647E6A5B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F52E98-57E0-4017-9DAC-22A078AF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Zusammenfassung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754486-F04F-404B-A653-651E1393CD2F}"/>
              </a:ext>
            </a:extLst>
          </p:cNvPr>
          <p:cNvSpPr txBox="1"/>
          <p:nvPr/>
        </p:nvSpPr>
        <p:spPr>
          <a:xfrm>
            <a:off x="395536" y="1871102"/>
            <a:ext cx="4176464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sz="4000" dirty="0"/>
              <a:t>140’000 m</a:t>
            </a:r>
            <a:r>
              <a:rPr lang="de-CH" sz="4000" baseline="30000" dirty="0"/>
              <a:t>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02EFE95-90B3-4814-B814-AF2DF136608C}"/>
              </a:ext>
            </a:extLst>
          </p:cNvPr>
          <p:cNvSpPr txBox="1"/>
          <p:nvPr/>
        </p:nvSpPr>
        <p:spPr>
          <a:xfrm>
            <a:off x="3203848" y="1871102"/>
            <a:ext cx="4176464" cy="13542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3600" dirty="0"/>
              <a:t>=    	14	ha</a:t>
            </a:r>
          </a:p>
          <a:p>
            <a:pPr>
              <a:spcAft>
                <a:spcPts val="1200"/>
              </a:spcAft>
            </a:pPr>
            <a:r>
              <a:rPr lang="de-CH" sz="3600" dirty="0"/>
              <a:t>=	0.14	km</a:t>
            </a:r>
            <a:r>
              <a:rPr lang="de-CH" sz="3600" baseline="30000" dirty="0"/>
              <a:t>2</a:t>
            </a:r>
            <a:endParaRPr lang="de-CH" sz="3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631D3EF-B202-46E2-9E14-359E4DF9503F}"/>
              </a:ext>
            </a:extLst>
          </p:cNvPr>
          <p:cNvSpPr txBox="1"/>
          <p:nvPr/>
        </p:nvSpPr>
        <p:spPr>
          <a:xfrm>
            <a:off x="2073257" y="4700463"/>
            <a:ext cx="6613543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4000" dirty="0"/>
              <a:t>140’000 m</a:t>
            </a:r>
            <a:r>
              <a:rPr lang="de-CH" sz="4000" baseline="30000" dirty="0"/>
              <a:t>2               </a:t>
            </a:r>
            <a:r>
              <a:rPr lang="de-CH" sz="4000" dirty="0"/>
              <a:t>147’000 m</a:t>
            </a:r>
            <a:r>
              <a:rPr lang="de-CH" sz="4000" baseline="30000" dirty="0"/>
              <a:t>2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EF557E45-7046-4C3C-9AEE-33EB15227845}"/>
              </a:ext>
            </a:extLst>
          </p:cNvPr>
          <p:cNvSpPr/>
          <p:nvPr/>
        </p:nvSpPr>
        <p:spPr>
          <a:xfrm>
            <a:off x="5004048" y="4838382"/>
            <a:ext cx="864096" cy="43204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8355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B84E1B2-31CC-4DD9-89A4-DA35660B1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38CA9E-F10B-4512-A188-C446FFA10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7845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1C849F1-7629-4079-979D-85948D6CE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Begrüssung</a:t>
            </a:r>
            <a:endParaRPr lang="de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A4E8D6-B6C2-4E13-83C6-41105A901A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725737"/>
            <a:ext cx="59626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93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53EE91B-BD4D-4FD6-A130-014430FB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32656"/>
            <a:ext cx="6984776" cy="771524"/>
          </a:xfrm>
        </p:spPr>
        <p:txBody>
          <a:bodyPr/>
          <a:lstStyle/>
          <a:p>
            <a:r>
              <a:rPr lang="de-CH" dirty="0"/>
              <a:t>Orientierungsverantwortliche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D3552F-22D8-4DC7-B8A3-E658FFEE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70" y="1628800"/>
            <a:ext cx="7731160" cy="47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4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BDC6EE5-15C7-452B-8A5C-CA7F044EC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Mitteilungen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296FE5D-5833-4604-9062-9864164AEDFD}"/>
              </a:ext>
            </a:extLst>
          </p:cNvPr>
          <p:cNvSpPr txBox="1"/>
          <p:nvPr/>
        </p:nvSpPr>
        <p:spPr>
          <a:xfrm>
            <a:off x="323528" y="1916832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Martin Kister, Verantwortlicher GPS-Geräte ist neu in der Kerngruppe</a:t>
            </a:r>
          </a:p>
          <a:p>
            <a:pPr>
              <a:spcAft>
                <a:spcPts val="600"/>
              </a:spcAft>
            </a:pPr>
            <a:endParaRPr lang="fr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Vinciane De </a:t>
            </a:r>
            <a:r>
              <a:rPr lang="fr-CH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Bruyne</a:t>
            </a:r>
            <a:r>
              <a:rPr lang="fr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CH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ist</a:t>
            </a:r>
            <a:r>
              <a:rPr lang="fr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CH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neu</a:t>
            </a:r>
            <a:r>
              <a:rPr lang="fr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CH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Orientierungs-Verantwortliche</a:t>
            </a:r>
            <a:r>
              <a:rPr lang="fr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der GR GE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600"/>
              </a:spcAft>
            </a:pP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de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Swisstopo-Führung neu im Frühling? 5. Mai / 12. Mai ?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763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9DC9FFF-0E63-4C75-910D-157168B84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2400" dirty="0"/>
              <a:t>Vergleich der drei Postenläufe (Glarus, Solothurn, Interlaken)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CH" sz="2400" spc="2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Neue Gebiete (Anforderungen)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2400" dirty="0"/>
              <a:t>Erfahrungen aus den Postenarbeiten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DB6089E-49F1-4BAF-8CFF-F5976A08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SARH-Einsatztest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915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3BC1AC-D491-4714-8130-F545F148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32656"/>
            <a:ext cx="6984776" cy="771524"/>
          </a:xfrm>
        </p:spPr>
        <p:txBody>
          <a:bodyPr/>
          <a:lstStyle/>
          <a:p>
            <a:r>
              <a:rPr lang="de-CH" dirty="0"/>
              <a:t>Vergleich Postenlauf-Strecken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6E4A379-1546-4C71-A8AF-3928326C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0" y="2141108"/>
            <a:ext cx="8638019" cy="25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3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80BCE85-D6C8-4C26-A458-FF8EF8EE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Profile der Laufstrecken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FA63CC-1773-4F41-8028-AEA30105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7209244" cy="49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4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91B7DF-29D6-41D6-8933-91BA7A4CD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</a:rPr>
              <a:t>Streckenlänge 6 – 8 km</a:t>
            </a:r>
            <a:endParaRPr lang="de-CH" sz="2400" dirty="0"/>
          </a:p>
          <a:p>
            <a:r>
              <a:rPr lang="de-DE" sz="2400" dirty="0">
                <a:effectLst/>
                <a:latin typeface="Arial" panose="020B0604020202020204" pitchFamily="34" charset="0"/>
              </a:rPr>
              <a:t>Laufzeit 2 - 2.5 h</a:t>
            </a:r>
          </a:p>
          <a:p>
            <a:r>
              <a:rPr lang="de-DE" sz="2400" dirty="0">
                <a:effectLst/>
                <a:latin typeface="Arial" panose="020B0604020202020204" pitchFamily="34" charset="0"/>
              </a:rPr>
              <a:t>Höhendifferenz (Anstieg) 400 - 500 m</a:t>
            </a:r>
          </a:p>
          <a:p>
            <a:r>
              <a:rPr lang="de-DE" sz="2400" dirty="0">
                <a:effectLst/>
                <a:latin typeface="Arial" panose="020B0604020202020204" pitchFamily="34" charset="0"/>
              </a:rPr>
              <a:t>Höhenlage 500 – 1'500 m </a:t>
            </a:r>
            <a:r>
              <a:rPr lang="de-DE" sz="2400" dirty="0" err="1">
                <a:effectLst/>
                <a:latin typeface="Arial" panose="020B0604020202020204" pitchFamily="34" charset="0"/>
              </a:rPr>
              <a:t>ü.M</a:t>
            </a:r>
            <a:r>
              <a:rPr lang="de-DE" sz="2400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de-DE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Möglicher Postenlauf einzeichnen</a:t>
            </a:r>
            <a:endParaRPr lang="de-DE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FCDE63-73F7-48ED-8A12-C510499F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Laufstrecke</a:t>
            </a:r>
          </a:p>
        </p:txBody>
      </p:sp>
    </p:spTree>
    <p:extLst>
      <p:ext uri="{BB962C8B-B14F-4D97-AF65-F5344CB8AC3E}">
        <p14:creationId xmlns:p14="http://schemas.microsoft.com/office/powerpoint/2010/main" val="92395169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354</Words>
  <Application>Microsoft Office PowerPoint</Application>
  <PresentationFormat>Bildschirmpräsentation (4:3)</PresentationFormat>
  <Paragraphs>92</Paragraphs>
  <Slides>27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0" baseType="lpstr">
      <vt:lpstr>Arial</vt:lpstr>
      <vt:lpstr>Calibri</vt:lpstr>
      <vt:lpstr>Larissa</vt:lpstr>
      <vt:lpstr>PowerPoint-Präsentation</vt:lpstr>
      <vt:lpstr>Fachgruppentreffen 20.1.22</vt:lpstr>
      <vt:lpstr>Begrüssung</vt:lpstr>
      <vt:lpstr>Orientierungsverantwortliche</vt:lpstr>
      <vt:lpstr>Mitteilungen</vt:lpstr>
      <vt:lpstr>SARH-Einsatztest 2021</vt:lpstr>
      <vt:lpstr>Vergleich Postenlauf-Strecken</vt:lpstr>
      <vt:lpstr>Profile der Laufstrecken</vt:lpstr>
      <vt:lpstr>Laufstrecke</vt:lpstr>
      <vt:lpstr>Infrastruktur</vt:lpstr>
      <vt:lpstr>Fehlermeldungen</vt:lpstr>
      <vt:lpstr>Karte togglen</vt:lpstr>
      <vt:lpstr>Koordinaten</vt:lpstr>
      <vt:lpstr>Laufen mit dem GPS</vt:lpstr>
      <vt:lpstr>Sektor genau zeichnen</vt:lpstr>
      <vt:lpstr>GPS-Geräte</vt:lpstr>
      <vt:lpstr>Web-Portal</vt:lpstr>
      <vt:lpstr>Flächenberechnungen</vt:lpstr>
      <vt:lpstr>Flächenberechnungen</vt:lpstr>
      <vt:lpstr>Flächenberechnungen</vt:lpstr>
      <vt:lpstr>Flächenberechnungen</vt:lpstr>
      <vt:lpstr>Flächenberechnungen</vt:lpstr>
      <vt:lpstr>Flächenberechnungen</vt:lpstr>
      <vt:lpstr>Flächenberechnungen</vt:lpstr>
      <vt:lpstr>Flächenberechnungen</vt:lpstr>
      <vt:lpstr>Zusammenfassung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ab</dc:creator>
  <cp:lastModifiedBy>Adrian Blaser</cp:lastModifiedBy>
  <cp:revision>155</cp:revision>
  <cp:lastPrinted>2018-02-13T22:12:48Z</cp:lastPrinted>
  <dcterms:created xsi:type="dcterms:W3CDTF">2016-01-15T08:29:37Z</dcterms:created>
  <dcterms:modified xsi:type="dcterms:W3CDTF">2022-01-19T22:35:16Z</dcterms:modified>
</cp:coreProperties>
</file>