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431" r:id="rId2"/>
    <p:sldId id="450" r:id="rId3"/>
    <p:sldId id="451" r:id="rId4"/>
    <p:sldId id="453" r:id="rId5"/>
    <p:sldId id="452" r:id="rId6"/>
    <p:sldId id="455" r:id="rId7"/>
    <p:sldId id="456" r:id="rId8"/>
    <p:sldId id="457" r:id="rId9"/>
    <p:sldId id="458" r:id="rId10"/>
    <p:sldId id="459" r:id="rId11"/>
    <p:sldId id="460" r:id="rId12"/>
    <p:sldId id="461" r:id="rId13"/>
    <p:sldId id="462" r:id="rId14"/>
    <p:sldId id="463" r:id="rId15"/>
    <p:sldId id="464" r:id="rId16"/>
    <p:sldId id="465" r:id="rId17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AEAEA"/>
    <a:srgbClr val="DED0D0"/>
    <a:srgbClr val="BCBCC5"/>
    <a:srgbClr val="ED6666"/>
    <a:srgbClr val="E73333"/>
    <a:srgbClr val="8D88B3"/>
    <a:srgbClr val="676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852A56-6FE1-427A-B1F3-EB45B4EB7011}" v="347" dt="2024-02-09T12:33:48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73" autoAdjust="0"/>
  </p:normalViewPr>
  <p:slideViewPr>
    <p:cSldViewPr snapToGrid="0" showGuides="1"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  <p:guide pos="45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3444" y="256756"/>
            <a:ext cx="4472497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300"/>
            </a:lvl1pPr>
          </a:lstStyle>
          <a:p>
            <a:r>
              <a:rPr lang="de-CH" sz="10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318491" y="256756"/>
            <a:ext cx="1287365" cy="34715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300"/>
            </a:lvl1pPr>
          </a:lstStyle>
          <a:p>
            <a:fld id="{EEC665CA-D682-48EC-95D2-126FD6449D65}" type="datetime1">
              <a:rPr lang="de-CH" sz="1000"/>
              <a:t>13.02.2024</a:t>
            </a:fld>
            <a:endParaRPr lang="de-CH" sz="10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93444" y="9501652"/>
            <a:ext cx="4472497" cy="3708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/>
            </a:lvl1pPr>
          </a:lstStyle>
          <a:p>
            <a:r>
              <a:rPr lang="de-CH" sz="10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318491" y="9501654"/>
            <a:ext cx="1287365" cy="3708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300"/>
            </a:lvl1pPr>
          </a:lstStyle>
          <a:p>
            <a:fld id="{2CEDAA2C-602C-494B-9BFF-F0D7FF14E319}" type="slidenum">
              <a:rPr lang="de-CH" sz="1000"/>
              <a:t>‹N›</a:t>
            </a:fld>
            <a:endParaRPr lang="de-CH" sz="10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66738" y="1395413"/>
            <a:ext cx="6223000" cy="3500437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802521" y="10033690"/>
            <a:ext cx="2308906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/>
            </a:lvl1pPr>
          </a:lstStyle>
          <a:p>
            <a:r>
              <a:rPr lang="de-CH"/>
              <a:t>Testo del piè di pagina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654869" y="10033690"/>
            <a:ext cx="901825" cy="2009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/>
            </a:lvl1pPr>
          </a:lstStyle>
          <a:p>
            <a:fld id="{83C81C81-E364-4366-A610-2DB15FF98538}" type="slidenum">
              <a:rPr lang="de-CH" smtClean="0"/>
              <a:t>‹N›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800637" y="5197903"/>
            <a:ext cx="5756056" cy="435220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Modifica del formato master del testo</a:t>
            </a:r>
          </a:p>
          <a:p>
            <a:pPr lvl="1"/>
            <a:r>
              <a:rPr lang="de-DE"/>
              <a:t>Secondo livello</a:t>
            </a:r>
          </a:p>
          <a:p>
            <a:pPr lvl="2"/>
            <a:r>
              <a:rPr lang="de-DE"/>
              <a:t>Terzo livello</a:t>
            </a:r>
          </a:p>
          <a:p>
            <a:pPr lvl="3"/>
            <a:r>
              <a:rPr lang="de-DE"/>
              <a:t>Quarto livello</a:t>
            </a:r>
          </a:p>
          <a:p>
            <a:pPr lvl="4"/>
            <a:r>
              <a:rPr lang="de-DE"/>
              <a:t>Quinto livello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378636" y="476628"/>
            <a:ext cx="2169032" cy="207873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A17AAF7D-4283-4014-80F4-26E915FEACF8}" type="datetime1">
              <a:rPr lang="de-CH" smtClean="0"/>
              <a:t>13.02.2024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91610" y="483525"/>
            <a:ext cx="3363399" cy="20097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r>
              <a:rPr lang="de-CH"/>
              <a:t>Testo dell'intestazione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 far sì che l'app registri una traccia anche quando lo smartphone è in standby, è necessario modificare l'autorizzazione per la localizzazione.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583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La modalità di risparmio energetico impedisce alle applicazioni di funzionare in background e di consumare molta energia. Tuttavia, affinché </a:t>
            </a:r>
            <a:r>
              <a:rPr lang="de-CH" sz="18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FeldAppX possa </a:t>
            </a:r>
            <a:r>
              <a:rPr lang="de-CH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registrare una traccia senza interruzioni, la modalità di risparmio energetico deve essere disattivata.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833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Fase 1: Pianificare la ricerca</a:t>
            </a:r>
          </a:p>
          <a:p>
            <a:r>
              <a:rPr lang="de-DE" dirty="0"/>
              <a:t>La centrale operativa crea un nuovo progetto nella WebApp e disegna i singoli settori di ricerca</a:t>
            </a:r>
            <a:r>
              <a:rPr lang="de-DE" baseline="0" dirty="0"/>
              <a:t> (</a:t>
            </a:r>
            <a:r>
              <a:rPr lang="de-DE" dirty="0"/>
              <a:t>punti, linee,</a:t>
            </a:r>
            <a:r>
              <a:rPr lang="de-DE" baseline="0" dirty="0"/>
              <a:t> </a:t>
            </a:r>
            <a:r>
              <a:rPr lang="de-DE" dirty="0"/>
              <a:t>poligoni).</a:t>
            </a:r>
            <a:r>
              <a:rPr lang="de-DE" baseline="0" dirty="0"/>
              <a:t> </a:t>
            </a:r>
            <a:r>
              <a:rPr lang="de-DE" dirty="0"/>
              <a:t>Il piano di ricerca con i settori è automaticamente disponibile per le</a:t>
            </a:r>
            <a:r>
              <a:rPr lang="de-DE" baseline="0" dirty="0"/>
              <a:t> conduttrici ed i conduttori di cani</a:t>
            </a:r>
            <a:r>
              <a:rPr lang="de-DE" dirty="0"/>
              <a:t> sul loro dispositivo mobile.</a:t>
            </a:r>
          </a:p>
          <a:p>
            <a:r>
              <a:rPr lang="de-DE" dirty="0"/>
              <a:t>Durante la ricerca, registrano la loro traccia sullo smartphone e sono quindi costantemente informati su dove si trovano e quale tracciato hanno finora percorso. I settori vengono assegnati alle diverse squadre di ricerca.</a:t>
            </a:r>
          </a:p>
          <a:p>
            <a:endParaRPr lang="de-DE" dirty="0"/>
          </a:p>
          <a:p>
            <a:r>
              <a:rPr lang="de-DE" dirty="0"/>
              <a:t>Fase 2: la ricerca</a:t>
            </a:r>
          </a:p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de-CH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Il piano di ricerca con i settori è automaticamente disponibile per </a:t>
            </a:r>
            <a:r>
              <a:rPr lang="de-DE" sz="1800" dirty="0"/>
              <a:t>le</a:t>
            </a:r>
            <a:r>
              <a:rPr lang="de-DE" sz="1800" baseline="0" dirty="0"/>
              <a:t> conduttrici ed i conduttori di cani</a:t>
            </a:r>
            <a:r>
              <a:rPr lang="de-DE" sz="1800" dirty="0"/>
              <a:t> </a:t>
            </a:r>
            <a:r>
              <a:rPr lang="de-CH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sul loro dispositivo mobile.</a:t>
            </a:r>
          </a:p>
          <a:p>
            <a:pPr algn="just">
              <a:lnSpc>
                <a:spcPts val="1600"/>
              </a:lnSpc>
              <a:spcAft>
                <a:spcPts val="600"/>
              </a:spcAft>
            </a:pPr>
            <a:r>
              <a:rPr lang="de-CH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Durante la ricerca, registrano la loro traccia sullo smartphone e sono quindi costantemente informati su dove si trovano e quale tracciato hanno finora percorso. </a:t>
            </a:r>
          </a:p>
          <a:p>
            <a:endParaRPr lang="de-DE" dirty="0"/>
          </a:p>
          <a:p>
            <a:r>
              <a:rPr lang="de-DE" dirty="0"/>
              <a:t>Fase 3: la valutazione</a:t>
            </a:r>
          </a:p>
          <a:p>
            <a:r>
              <a:rPr lang="de-DE" dirty="0"/>
              <a:t>Lo smartphone viene sincronizzato con la WebApp in modo che la traccia percorsa e i ritrovamenti siano disponibili per i responsabili della ricerca.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030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 sinistra: nuove denominazioni al posto di POI / LOI / AOI </a:t>
            </a:r>
          </a:p>
          <a:p>
            <a:r>
              <a:rPr lang="de-CH" dirty="0"/>
              <a:t>A destra: funzioni disponibili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47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163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0448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50862" y="2060848"/>
            <a:ext cx="10081641" cy="1470053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56107" y="4010535"/>
            <a:ext cx="10076395" cy="1146653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Untertitel hinzufügen</a:t>
            </a:r>
            <a:endParaRPr lang="de-CH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830D4A-AA03-45C6-9F63-6206EF7F683C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EA4AF1-B5E3-48EB-BFA9-8AFA550AD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8" y="523874"/>
            <a:ext cx="2988755" cy="86677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215AE6A-8511-4E6A-8872-EE52DA3A0EB3}"/>
              </a:ext>
            </a:extLst>
          </p:cNvPr>
          <p:cNvCxnSpPr>
            <a:cxnSpLocks/>
          </p:cNvCxnSpPr>
          <p:nvPr userDrawn="1"/>
        </p:nvCxnSpPr>
        <p:spPr>
          <a:xfrm>
            <a:off x="545726" y="3745450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A048F1DF-A4D7-40B6-A5A5-7B7FF2102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26" y="910396"/>
            <a:ext cx="3098051" cy="318328"/>
          </a:xfrm>
          <a:prstGeom prst="rect">
            <a:avLst/>
          </a:prstGeom>
        </p:spPr>
      </p:pic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9D2C1CE9-62AC-408C-85E7-7BF6F4F6FBC7}"/>
              </a:ext>
            </a:extLst>
          </p:cNvPr>
          <p:cNvSpPr/>
          <p:nvPr userDrawn="1"/>
        </p:nvSpPr>
        <p:spPr>
          <a:xfrm>
            <a:off x="6635416" y="2129208"/>
            <a:ext cx="5556584" cy="4728961"/>
          </a:xfrm>
          <a:custGeom>
            <a:avLst/>
            <a:gdLst>
              <a:gd name="connsiteX0" fmla="*/ 5228400 w 5556584"/>
              <a:gd name="connsiteY0" fmla="*/ 0 h 4728961"/>
              <a:gd name="connsiteX1" fmla="*/ 5556584 w 5556584"/>
              <a:gd name="connsiteY1" fmla="*/ 123075 h 4728961"/>
              <a:gd name="connsiteX2" fmla="*/ 5556584 w 5556584"/>
              <a:gd name="connsiteY2" fmla="*/ 4458245 h 4728961"/>
              <a:gd name="connsiteX3" fmla="*/ 5556584 w 5556584"/>
              <a:gd name="connsiteY3" fmla="*/ 4728961 h 4728961"/>
              <a:gd name="connsiteX4" fmla="*/ 0 w 5556584"/>
              <a:gd name="connsiteY4" fmla="*/ 4728961 h 4728961"/>
              <a:gd name="connsiteX5" fmla="*/ 0 w 5556584"/>
              <a:gd name="connsiteY5" fmla="*/ 4728885 h 4728961"/>
              <a:gd name="connsiteX6" fmla="*/ 540019 w 5556584"/>
              <a:gd name="connsiteY6" fmla="*/ 3509072 h 4728961"/>
              <a:gd name="connsiteX7" fmla="*/ 4658668 w 5556584"/>
              <a:gd name="connsiteY7" fmla="*/ 4179735 h 472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6584" h="4728961">
                <a:moveTo>
                  <a:pt x="5228400" y="0"/>
                </a:moveTo>
                <a:lnTo>
                  <a:pt x="5556584" y="123075"/>
                </a:lnTo>
                <a:lnTo>
                  <a:pt x="5556584" y="4458245"/>
                </a:lnTo>
                <a:lnTo>
                  <a:pt x="5556584" y="4728961"/>
                </a:lnTo>
                <a:lnTo>
                  <a:pt x="0" y="4728961"/>
                </a:lnTo>
                <a:lnTo>
                  <a:pt x="0" y="4728885"/>
                </a:lnTo>
                <a:lnTo>
                  <a:pt x="540019" y="3509072"/>
                </a:lnTo>
                <a:lnTo>
                  <a:pt x="4658668" y="41797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877D-6065-4CC0-924F-FA9DB7F2AA57}" type="datetime1">
              <a:rPr lang="de-CH" smtClean="0"/>
              <a:t>13.02.2024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1137" y="2352675"/>
            <a:ext cx="5400000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13.02.2024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407142"/>
            <a:ext cx="11087100" cy="5584081"/>
          </a:xfrm>
        </p:spPr>
        <p:txBody>
          <a:bodyPr/>
          <a:lstStyle>
            <a:lvl1pPr>
              <a:lnSpc>
                <a:spcPct val="96000"/>
              </a:lnSpc>
              <a:defRPr sz="5000" b="1" i="1">
                <a:solidFill>
                  <a:schemeClr val="bg1"/>
                </a:solidFill>
              </a:defRPr>
            </a:lvl1pPr>
            <a:lvl2pPr>
              <a:defRPr sz="5000" b="1" i="1">
                <a:solidFill>
                  <a:schemeClr val="bg1"/>
                </a:solidFill>
              </a:defRPr>
            </a:lvl2pPr>
            <a:lvl3pPr>
              <a:defRPr sz="5000" b="1" i="1">
                <a:solidFill>
                  <a:schemeClr val="bg1"/>
                </a:solidFill>
              </a:defRPr>
            </a:lvl3pPr>
            <a:lvl4pPr>
              <a:defRPr sz="5000" b="1" i="1">
                <a:solidFill>
                  <a:schemeClr val="bg1"/>
                </a:solidFill>
              </a:defRPr>
            </a:lvl4pPr>
            <a:lvl5pPr>
              <a:defRPr sz="5000"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/>
              <a:t>«Zitat hinzufügen»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396DE4-A250-4E84-94E3-AC08DA1EB309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42B344-64F5-498B-B275-CCB0E650DF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5" y="6131529"/>
            <a:ext cx="613566" cy="422112"/>
          </a:xfrm>
          <a:prstGeom prst="rect">
            <a:avLst/>
          </a:prstGeom>
        </p:spPr>
      </p:pic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F2FA3E75-82FD-4895-8F83-CA7B5953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9496" y="6893463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FB4A76B-BC4C-40E5-85E2-2132AE8A7FE2}" type="datetime1">
              <a:rPr lang="de-CH" smtClean="0"/>
              <a:pPr/>
              <a:t>13.02.2024</a:t>
            </a:fld>
            <a:endParaRPr lang="de-CH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59768134-E988-46F8-A34D-77429661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3672" y="6893463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DDCC4F58-559C-4C4A-87BF-D44923FD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087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50863" y="2352675"/>
            <a:ext cx="5443538" cy="363855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652E-5BC8-4834-B9EE-75AE68B637CE}" type="datetime1">
              <a:rPr lang="de-CH" smtClean="0"/>
              <a:t>13.02.2024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1BF39114-4E07-43D2-8FD3-2D71F56CBA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0590" y="2442850"/>
            <a:ext cx="5420548" cy="353400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7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453" y="2442849"/>
            <a:ext cx="11087685" cy="354837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28A-8A42-49E0-881E-A0E459E24CA8}" type="datetime1">
              <a:rPr lang="de-CH" smtClean="0"/>
              <a:t>13.02.2024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20D7BF3-8204-4F07-9CEA-C6F940924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657" y="6130925"/>
            <a:ext cx="610393" cy="4222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1559496" y="7029400"/>
            <a:ext cx="1038144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91A528A-8A42-49E0-881E-A0E459E24CA8}" type="datetime1">
              <a:rPr lang="de-CH" smtClean="0"/>
              <a:pPr/>
              <a:t>13.02.2024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43672" y="7029400"/>
            <a:ext cx="7272808" cy="144016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DD869B-3A22-492E-BD3B-5E44C3C65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5726" y="2004566"/>
            <a:ext cx="1170000" cy="54000"/>
          </a:xfrm>
          <a:solidFill>
            <a:schemeClr val="bg1"/>
          </a:solid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chemeClr val="bg1"/>
                </a:solidFill>
              </a:defRPr>
            </a:lvl2pPr>
            <a:lvl3pPr>
              <a:defRPr sz="100">
                <a:solidFill>
                  <a:schemeClr val="bg1"/>
                </a:solidFill>
              </a:defRPr>
            </a:lvl3pPr>
            <a:lvl4pPr>
              <a:defRPr sz="100">
                <a:solidFill>
                  <a:schemeClr val="bg1"/>
                </a:solidFill>
              </a:defRPr>
            </a:lvl4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423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5C1-751D-40FF-8708-1CF5C670C066}" type="datetime1">
              <a:rPr lang="de-CH" smtClean="0"/>
              <a:t>13.02.2024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45B6D-3927-4A8F-B518-70759BC91D7A}" type="datetime1">
              <a:rPr lang="de-CH" smtClean="0"/>
              <a:t>13.02.2024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‹N›</a:t>
            </a:fld>
            <a:endParaRPr lang="de-CH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9991EC-C908-489E-A334-40572C286E67}"/>
              </a:ext>
            </a:extLst>
          </p:cNvPr>
          <p:cNvSpPr/>
          <p:nvPr userDrawn="1"/>
        </p:nvSpPr>
        <p:spPr>
          <a:xfrm>
            <a:off x="479376" y="1953693"/>
            <a:ext cx="14401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FBEAC28-2D94-4ECD-95EE-8047186BC8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7" y="6121831"/>
            <a:ext cx="1512044" cy="43851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53453" y="739941"/>
            <a:ext cx="11087685" cy="11189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54038" y="2358190"/>
            <a:ext cx="11087100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Modifica del formato master del testo</a:t>
            </a:r>
          </a:p>
          <a:p>
            <a:pPr lvl="1"/>
            <a:r>
              <a:rPr lang="de-CH" noProof="0"/>
              <a:t>Secondo livello</a:t>
            </a:r>
          </a:p>
          <a:p>
            <a:pPr lvl="2"/>
            <a:r>
              <a:rPr lang="de-CH" noProof="0"/>
              <a:t>Terzo livello</a:t>
            </a:r>
          </a:p>
          <a:p>
            <a:pPr lvl="3"/>
            <a:r>
              <a:rPr lang="de-CH" noProof="0"/>
              <a:t>Quarto livello</a:t>
            </a:r>
          </a:p>
          <a:p>
            <a:pPr lvl="4"/>
            <a:r>
              <a:rPr lang="de-CH" noProof="0"/>
              <a:t>Quinto livello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59496" y="6306111"/>
            <a:ext cx="1038144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fld id="{2FB4A76B-BC4C-40E5-85E2-2132AE8A7FE2}" type="datetime1">
              <a:rPr lang="de-CH" smtClean="0"/>
              <a:t>13.02.2024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3672" y="6306111"/>
            <a:ext cx="727280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r>
              <a:rPr lang="de-CH"/>
              <a:t>Piè di pagina (modificare tramite "Inserisci &gt; Intestazione e piè di pagina")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95839" y="6308080"/>
            <a:ext cx="745299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t>‹N›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Creato da Vorlagenbauer.ch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B4D93B9-7D1F-4781-9DD2-20A7A6C9E33B}"/>
              </a:ext>
            </a:extLst>
          </p:cNvPr>
          <p:cNvCxnSpPr>
            <a:cxnSpLocks/>
          </p:cNvCxnSpPr>
          <p:nvPr userDrawn="1"/>
        </p:nvCxnSpPr>
        <p:spPr>
          <a:xfrm>
            <a:off x="545726" y="2036966"/>
            <a:ext cx="1170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7" r:id="rId4"/>
    <p:sldLayoutId id="2147483666" r:id="rId5"/>
    <p:sldLayoutId id="2147483665" r:id="rId6"/>
    <p:sldLayoutId id="2147483668" r:id="rId7"/>
    <p:sldLayoutId id="2147483663" r:id="rId8"/>
    <p:sldLayoutId id="2147483664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3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26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04000" indent="-126000" algn="l" defTabSz="914400" rtl="0" eaLnBrk="1" latinLnBrk="0" hangingPunct="1">
        <a:lnSpc>
          <a:spcPct val="123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74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1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967842-164F-53F2-B1E6-9B2076088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App con GPS per interventi di ricerca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BCB8EA-7C24-2425-7C1B-6E9B11E2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BEBC2A8-37ED-28D0-B04D-934D558F5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00"/>
          <a:stretch/>
        </p:blipFill>
        <p:spPr>
          <a:xfrm>
            <a:off x="563783" y="2322493"/>
            <a:ext cx="11077355" cy="36687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CCC9CB1-5D4E-1F83-09CE-EF9995CC29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62" y="4293096"/>
            <a:ext cx="4667654" cy="14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32A15-9F4B-0B24-0F19-98297D98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Mostrare la posizione</a:t>
            </a:r>
          </a:p>
        </p:txBody>
      </p:sp>
      <p:pic>
        <p:nvPicPr>
          <p:cNvPr id="6" name="Inhaltsplatzhalter 5" descr="Ein Bild, das Text, Karte, Schrift, Screenshot enthält.&#10;&#10;Automatisch generierte Beschreibung">
            <a:extLst>
              <a:ext uri="{FF2B5EF4-FFF2-40B4-BE49-F238E27FC236}">
                <a16:creationId xmlns:a16="http://schemas.microsoft.com/office/drawing/2014/main" id="{DDAFFFED-D30D-5E47-33CF-610C4D82C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45264"/>
            <a:ext cx="2916000" cy="648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4D2B60-E1BE-1FD2-8DBC-EB91D96C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10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A226A469-72ED-9093-7A64-00A85C1B4A9E}"/>
              </a:ext>
            </a:extLst>
          </p:cNvPr>
          <p:cNvSpPr/>
          <p:nvPr/>
        </p:nvSpPr>
        <p:spPr>
          <a:xfrm flipH="1">
            <a:off x="10144358" y="4985641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9A3FA54-32A7-3DCF-4A8D-B2986AEF2663}"/>
              </a:ext>
            </a:extLst>
          </p:cNvPr>
          <p:cNvSpPr/>
          <p:nvPr/>
        </p:nvSpPr>
        <p:spPr>
          <a:xfrm>
            <a:off x="908858" y="3147753"/>
            <a:ext cx="1263535" cy="1263535"/>
          </a:xfrm>
          <a:prstGeom prst="ellips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6B79D3C-BEB1-F257-D003-87C9C0BC200C}"/>
              </a:ext>
            </a:extLst>
          </p:cNvPr>
          <p:cNvSpPr/>
          <p:nvPr/>
        </p:nvSpPr>
        <p:spPr>
          <a:xfrm>
            <a:off x="579882" y="2812108"/>
            <a:ext cx="1934823" cy="193482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0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C4D8B-A347-6720-7E4A-76398FF65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73E31-AA1B-61AF-AC90-DE1019D1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Informazioni sulla geometria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BA9198-9551-855F-82FF-B524DA54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11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55BD39F0-3D30-B2DC-B808-BC45FB789842}"/>
              </a:ext>
            </a:extLst>
          </p:cNvPr>
          <p:cNvSpPr/>
          <p:nvPr/>
        </p:nvSpPr>
        <p:spPr>
          <a:xfrm flipH="1">
            <a:off x="10190098" y="5489946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3C90812-6336-1DF1-1B73-46D6738D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450" y="2357755"/>
            <a:ext cx="2287328" cy="1055687"/>
          </a:xfrm>
        </p:spPr>
        <p:txBody>
          <a:bodyPr/>
          <a:lstStyle/>
          <a:p>
            <a:r>
              <a:rPr lang="de-DE" dirty="0" err="1"/>
              <a:t>Nessuna</a:t>
            </a:r>
            <a:r>
              <a:rPr lang="de-DE" dirty="0"/>
              <a:t> </a:t>
            </a:r>
            <a:r>
              <a:rPr lang="de-DE" dirty="0" err="1"/>
              <a:t>informazione</a:t>
            </a:r>
            <a:endParaRPr lang="de-DE" dirty="0"/>
          </a:p>
        </p:txBody>
      </p:sp>
      <p:pic>
        <p:nvPicPr>
          <p:cNvPr id="3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191973F7-78F2-2E7C-3B65-8937397FB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CB11E7A-4E46-2153-F529-52EE1A538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" t="10186" r="69252" b="10615"/>
          <a:stretch/>
        </p:blipFill>
        <p:spPr>
          <a:xfrm>
            <a:off x="538644" y="2326638"/>
            <a:ext cx="1178966" cy="118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0D7A98-03F3-800A-DE9F-C701624CA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6" b="7714"/>
          <a:stretch/>
        </p:blipFill>
        <p:spPr>
          <a:xfrm>
            <a:off x="8374358" y="5612283"/>
            <a:ext cx="1267930" cy="3968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F3B932-92BF-C246-3452-1D34077F2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2" t="9750" r="35687" b="11352"/>
          <a:stretch/>
        </p:blipFill>
        <p:spPr>
          <a:xfrm>
            <a:off x="538644" y="3573419"/>
            <a:ext cx="1174396" cy="118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6EC21E5-4A3B-5A56-D30F-70D2D48A0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34" t="9414" r="1678" b="11688"/>
          <a:stretch/>
        </p:blipFill>
        <p:spPr>
          <a:xfrm>
            <a:off x="497833" y="4820200"/>
            <a:ext cx="1215207" cy="118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7B8A507-B9E8-B270-3151-E88508E4E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376" y="2352675"/>
            <a:ext cx="1930624" cy="1055687"/>
          </a:xfrm>
          <a:prstGeom prst="rect">
            <a:avLst/>
          </a:prstGeom>
        </p:spPr>
      </p:pic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16C7FB24-45F0-F9A1-BA6E-94A5ED9382D5}"/>
              </a:ext>
            </a:extLst>
          </p:cNvPr>
          <p:cNvSpPr txBox="1">
            <a:spLocks/>
          </p:cNvSpPr>
          <p:nvPr/>
        </p:nvSpPr>
        <p:spPr>
          <a:xfrm>
            <a:off x="1817384" y="3559405"/>
            <a:ext cx="2249394" cy="1055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8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4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Viene visualizzato il nome</a:t>
            </a:r>
            <a:endParaRPr lang="de-CH" dirty="0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C3E3EDF6-DD9B-DBDB-CB72-16F527A9C339}"/>
              </a:ext>
            </a:extLst>
          </p:cNvPr>
          <p:cNvSpPr txBox="1">
            <a:spLocks/>
          </p:cNvSpPr>
          <p:nvPr/>
        </p:nvSpPr>
        <p:spPr>
          <a:xfrm>
            <a:off x="1779450" y="4820200"/>
            <a:ext cx="2340430" cy="1055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8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4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Nome e coordinate / lunghezza / area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73B3EAF-160A-81A8-C5DF-AB7A9BB2B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290" y="4820200"/>
            <a:ext cx="1914984" cy="105440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44303BF-9309-68AD-1BD0-B303705A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290" y="3588187"/>
            <a:ext cx="1940468" cy="10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43A08-1702-FADD-E7AF-8819EEB5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Ulteriori funzioni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B69D90-5B73-E16B-1BAF-3031E99A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12</a:t>
            </a:fld>
            <a:endParaRPr lang="de-CH"/>
          </a:p>
        </p:txBody>
      </p:sp>
      <p:pic>
        <p:nvPicPr>
          <p:cNvPr id="5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B1C7AF81-19EA-0911-0F27-C8452B995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  <a:prstGeom prst="rect">
            <a:avLst/>
          </a:prstGeom>
        </p:spPr>
      </p:pic>
      <p:pic>
        <p:nvPicPr>
          <p:cNvPr id="8" name="Inhaltsplatzhalter 7" descr="Ein Bild, das Text, Screenshot, Karte, Schrift enthält.&#10;&#10;Automatisch generierte Beschreibung">
            <a:extLst>
              <a:ext uri="{FF2B5EF4-FFF2-40B4-BE49-F238E27FC236}">
                <a16:creationId xmlns:a16="http://schemas.microsoft.com/office/drawing/2014/main" id="{4CAE4DE3-27D7-265C-1867-96B39A014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3267AF3C-08CA-F240-B8D0-F4B1D5CBC7C1}"/>
              </a:ext>
            </a:extLst>
          </p:cNvPr>
          <p:cNvSpPr/>
          <p:nvPr/>
        </p:nvSpPr>
        <p:spPr>
          <a:xfrm flipH="1">
            <a:off x="10154538" y="285456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C82981B-6F2D-D57D-7C6F-06CAACF3D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265959"/>
              </p:ext>
            </p:extLst>
          </p:nvPr>
        </p:nvGraphicFramePr>
        <p:xfrm>
          <a:off x="559753" y="2352675"/>
          <a:ext cx="5802734" cy="36385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25186">
                  <a:extLst>
                    <a:ext uri="{9D8B030D-6E8A-4147-A177-3AD203B41FA5}">
                      <a16:colId xmlns:a16="http://schemas.microsoft.com/office/drawing/2014/main" val="1822313790"/>
                    </a:ext>
                  </a:extLst>
                </a:gridCol>
                <a:gridCol w="5077548">
                  <a:extLst>
                    <a:ext uri="{9D8B030D-6E8A-4147-A177-3AD203B41FA5}">
                      <a16:colId xmlns:a16="http://schemas.microsoft.com/office/drawing/2014/main" val="2355699588"/>
                    </a:ext>
                  </a:extLst>
                </a:gridCol>
              </a:tblGrid>
              <a:tr h="121285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Avvia la registrazione della </a:t>
                      </a:r>
                      <a:r>
                        <a:rPr lang="de-CH" sz="2400" spc="20" dirty="0" err="1">
                          <a:effectLst/>
                        </a:rPr>
                        <a:t>traccia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127613"/>
                  </a:ext>
                </a:extLst>
              </a:tr>
              <a:tr h="121285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Le mappe sono memorizzate localmente per il funzionamento offline.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725912"/>
                  </a:ext>
                </a:extLst>
              </a:tr>
              <a:tr h="121285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Informazioni sull'azimut e la distanza dalla posizione attuale ad un qualsiasi punto selezionato.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50890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A87EF41F-3F4A-5098-A72D-8C21651F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2395812"/>
            <a:ext cx="720000" cy="6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F5A802C-1A9B-5A04-710F-0D2274F8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363442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Grafik 1">
            <a:extLst>
              <a:ext uri="{FF2B5EF4-FFF2-40B4-BE49-F238E27FC236}">
                <a16:creationId xmlns:a16="http://schemas.microsoft.com/office/drawing/2014/main" id="{6B672D0C-7BE7-930E-1E5C-CC2BA04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3" y="4833302"/>
            <a:ext cx="720000" cy="7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A5531548-B9BE-C841-EDF1-213178D2EAAE}"/>
              </a:ext>
            </a:extLst>
          </p:cNvPr>
          <p:cNvSpPr/>
          <p:nvPr/>
        </p:nvSpPr>
        <p:spPr>
          <a:xfrm>
            <a:off x="6756338" y="541679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A45EB03-4C4D-15D6-7744-077AEC05A14F}"/>
              </a:ext>
            </a:extLst>
          </p:cNvPr>
          <p:cNvSpPr/>
          <p:nvPr/>
        </p:nvSpPr>
        <p:spPr>
          <a:xfrm>
            <a:off x="6654738" y="406720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FA88DF2-38F7-0FF1-5E2C-8DEF07827DED}"/>
              </a:ext>
            </a:extLst>
          </p:cNvPr>
          <p:cNvSpPr/>
          <p:nvPr/>
        </p:nvSpPr>
        <p:spPr>
          <a:xfrm>
            <a:off x="10159951" y="2787173"/>
            <a:ext cx="904622" cy="96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57ACACC8-0442-0E94-28C1-9732D1D17837}"/>
              </a:ext>
            </a:extLst>
          </p:cNvPr>
          <p:cNvSpPr/>
          <p:nvPr/>
        </p:nvSpPr>
        <p:spPr>
          <a:xfrm flipH="1">
            <a:off x="9655346" y="2854569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5" name="Grafik 14" descr="Ein Bild, das Text, Screenshot, Grafikdesign, Schrift enthält.&#10;&#10;Automatisch generierte Beschreibung">
            <a:extLst>
              <a:ext uri="{FF2B5EF4-FFF2-40B4-BE49-F238E27FC236}">
                <a16:creationId xmlns:a16="http://schemas.microsoft.com/office/drawing/2014/main" id="{10C2D0E1-5FEE-23EA-1C58-05F48D0DA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26" y="122498"/>
            <a:ext cx="2916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73A07-4F98-1E4D-5D53-0234B8419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Opzioni delle geometrie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BA0AD5-E232-57FE-388F-A846F5D8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13</a:t>
            </a:fld>
            <a:endParaRPr lang="de-CH"/>
          </a:p>
        </p:txBody>
      </p:sp>
      <p:pic>
        <p:nvPicPr>
          <p:cNvPr id="5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7CF55E04-DFE2-7FEB-182E-EEF12B831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2231A5E5-66D2-B89D-C94C-C5BE05414E8E}"/>
              </a:ext>
            </a:extLst>
          </p:cNvPr>
          <p:cNvSpPr/>
          <p:nvPr/>
        </p:nvSpPr>
        <p:spPr>
          <a:xfrm flipH="1">
            <a:off x="8361298" y="1349746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Inhaltsplatzhalter 7" descr="Ein Bild, das Screenshot, Text, Software, Computer enthält.&#10;&#10;Automatisch generierte Beschreibung">
            <a:extLst>
              <a:ext uri="{FF2B5EF4-FFF2-40B4-BE49-F238E27FC236}">
                <a16:creationId xmlns:a16="http://schemas.microsoft.com/office/drawing/2014/main" id="{89B18F6D-6191-F9D1-649C-4CA519130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5583389F-A5A7-F20C-F4DF-D65ABCEBA867}"/>
              </a:ext>
            </a:extLst>
          </p:cNvPr>
          <p:cNvSpPr/>
          <p:nvPr/>
        </p:nvSpPr>
        <p:spPr>
          <a:xfrm rot="16200000">
            <a:off x="9182629" y="90236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Grafik 12" descr="Ein Bild, das Text, Karte, Screenshot, Schrift enthält.&#10;&#10;Automatisch generierte Beschreibung">
            <a:extLst>
              <a:ext uri="{FF2B5EF4-FFF2-40B4-BE49-F238E27FC236}">
                <a16:creationId xmlns:a16="http://schemas.microsoft.com/office/drawing/2014/main" id="{17DD34B7-ACDC-56E5-5B6D-8F2C19EB9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08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EC02-8A51-4FFB-2EAC-FC4ED161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Filtri delle geometrie</a:t>
            </a:r>
            <a:endParaRPr lang="de-CH" dirty="0"/>
          </a:p>
        </p:txBody>
      </p:sp>
      <p:pic>
        <p:nvPicPr>
          <p:cNvPr id="6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7EF23573-10B3-63D8-C274-218F29B5C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37477"/>
            <a:ext cx="2916000" cy="648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529739-CB20-3D7C-47CF-9A37CB10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14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4EC5B5F5-2496-0255-8CF8-282C6250673E}"/>
              </a:ext>
            </a:extLst>
          </p:cNvPr>
          <p:cNvSpPr/>
          <p:nvPr/>
        </p:nvSpPr>
        <p:spPr>
          <a:xfrm flipH="1">
            <a:off x="10144378" y="237226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D138BC3C-F357-77BA-8AFB-0955B3E8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37477"/>
            <a:ext cx="2916000" cy="64800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88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B9310-7669-B376-DC88-7EDD3745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Selezionare il progetto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FADD5A-1B4B-5581-ED0E-0ED4AF97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15</a:t>
            </a:fld>
            <a:endParaRPr lang="de-CH"/>
          </a:p>
        </p:txBody>
      </p:sp>
      <p:pic>
        <p:nvPicPr>
          <p:cNvPr id="5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57E5FDFE-CAF7-DD85-5536-1565C2EF8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2498"/>
            <a:ext cx="2916000" cy="6480000"/>
          </a:xfrm>
          <a:prstGeom prst="rect">
            <a:avLst/>
          </a:prstGeom>
        </p:spPr>
      </p:pic>
      <p:pic>
        <p:nvPicPr>
          <p:cNvPr id="8" name="Inhaltsplatzhalter 7" descr="Ein Bild, das Text, Screenshot, Grafikdesign, Schrift enthält.&#10;&#10;Automatisch generierte Beschreibung">
            <a:extLst>
              <a:ext uri="{FF2B5EF4-FFF2-40B4-BE49-F238E27FC236}">
                <a16:creationId xmlns:a16="http://schemas.microsoft.com/office/drawing/2014/main" id="{F1A4DEDE-1FE4-AE25-D805-BE2C5DAD6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29484"/>
            <a:ext cx="2916000" cy="6480000"/>
          </a:xfr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FBFB8DAA-6857-19CB-8E4A-F72F5E399EA0}"/>
              </a:ext>
            </a:extLst>
          </p:cNvPr>
          <p:cNvSpPr/>
          <p:nvPr/>
        </p:nvSpPr>
        <p:spPr>
          <a:xfrm flipV="1">
            <a:off x="6337177" y="248516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59734-7234-3D49-67DD-58B534225780}"/>
              </a:ext>
            </a:extLst>
          </p:cNvPr>
          <p:cNvSpPr txBox="1">
            <a:spLocks/>
          </p:cNvSpPr>
          <p:nvPr/>
        </p:nvSpPr>
        <p:spPr>
          <a:xfrm>
            <a:off x="554038" y="2339340"/>
            <a:ext cx="6415722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8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4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Per favore...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800" dirty="0"/>
              <a:t>Non sincronizzare!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800" dirty="0"/>
              <a:t>Non creare nuovi progetti!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800" dirty="0" err="1"/>
              <a:t>Responsabili</a:t>
            </a:r>
            <a:r>
              <a:rPr lang="de-DE" sz="2800" dirty="0"/>
              <a:t> e </a:t>
            </a:r>
            <a:r>
              <a:rPr lang="de-DE" sz="2800" dirty="0" err="1"/>
              <a:t>Capi</a:t>
            </a:r>
            <a:r>
              <a:rPr lang="de-DE" sz="2800" dirty="0"/>
              <a:t> </a:t>
            </a:r>
            <a:r>
              <a:rPr lang="de-DE" sz="2800" dirty="0" err="1"/>
              <a:t>intervento</a:t>
            </a:r>
            <a:r>
              <a:rPr lang="de-DE" sz="2800" dirty="0"/>
              <a:t>, possono creare progetti.</a:t>
            </a:r>
          </a:p>
          <a:p>
            <a:endParaRPr lang="de-DE" sz="2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630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CE7CB-EABB-07EE-46A8-B60E6C77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Pianificazione</a:t>
            </a:r>
            <a:endParaRPr lang="de-CH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7F495659-479C-5817-E76B-C748C55EC5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274784"/>
              </p:ext>
            </p:extLst>
          </p:nvPr>
        </p:nvGraphicFramePr>
        <p:xfrm>
          <a:off x="198229" y="2014572"/>
          <a:ext cx="11993771" cy="4162018"/>
        </p:xfrm>
        <a:graphic>
          <a:graphicData uri="http://schemas.openxmlformats.org/drawingml/2006/table">
            <a:tbl>
              <a:tblPr/>
              <a:tblGrid>
                <a:gridCol w="3242088">
                  <a:extLst>
                    <a:ext uri="{9D8B030D-6E8A-4147-A177-3AD203B41FA5}">
                      <a16:colId xmlns:a16="http://schemas.microsoft.com/office/drawing/2014/main" val="1457520262"/>
                    </a:ext>
                  </a:extLst>
                </a:gridCol>
                <a:gridCol w="8751683">
                  <a:extLst>
                    <a:ext uri="{9D8B030D-6E8A-4147-A177-3AD203B41FA5}">
                      <a16:colId xmlns:a16="http://schemas.microsoft.com/office/drawing/2014/main" val="4084425443"/>
                    </a:ext>
                  </a:extLst>
                </a:gridCol>
              </a:tblGrid>
              <a:tr h="634160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09.12.2023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effectLst/>
                        </a:rPr>
                        <a:t>Corso di formazione 1 per responsabili Orientamento del GR (funzioni GPS).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422709"/>
                  </a:ext>
                </a:extLst>
              </a:tr>
              <a:tr h="820097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01.02.2024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effectLst/>
                        </a:rPr>
                        <a:t>Formazione online 2 per responsabili Orientamento (web app / gestione utenti).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71892"/>
                  </a:ext>
                </a:extLst>
              </a:tr>
              <a:tr h="455345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Febbraio/Marzo/Aprile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effectLst/>
                        </a:rPr>
                        <a:t>Formazione ed esercitazioni con FeldApp nel GR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140587"/>
                  </a:ext>
                </a:extLst>
              </a:tr>
              <a:tr h="455345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03.03.2024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Formazione dei Capi intervento.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022512"/>
                  </a:ext>
                </a:extLst>
              </a:tr>
              <a:tr h="455345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20./21.04.2024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>
                          <a:effectLst/>
                        </a:rPr>
                        <a:t>Il test SAR </a:t>
                      </a:r>
                      <a:r>
                        <a:rPr lang="de-DE" sz="2000" b="0" dirty="0">
                          <a:effectLst/>
                        </a:rPr>
                        <a:t>si</a:t>
                      </a:r>
                      <a:r>
                        <a:rPr lang="de-DE" sz="2000" b="1" dirty="0">
                          <a:effectLst/>
                        </a:rPr>
                        <a:t> </a:t>
                      </a:r>
                      <a:r>
                        <a:rPr lang="de-DE" sz="2000">
                          <a:effectLst/>
                        </a:rPr>
                        <a:t>svolge con la </a:t>
                      </a:r>
                      <a:r>
                        <a:rPr lang="de-DE" sz="2000" dirty="0" err="1">
                          <a:effectLst/>
                        </a:rPr>
                        <a:t>FeldApp</a:t>
                      </a:r>
                      <a:r>
                        <a:rPr lang="de-DE" sz="2000" dirty="0">
                          <a:effectLst/>
                        </a:rPr>
                        <a:t>.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9562"/>
                  </a:ext>
                </a:extLst>
              </a:tr>
              <a:tr h="820097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Fine aprile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effectLst/>
                        </a:rPr>
                        <a:t>Riunione online: feedback / scambio di</a:t>
                      </a:r>
                      <a:r>
                        <a:rPr lang="de-DE" sz="2000" baseline="0" dirty="0">
                          <a:effectLst/>
                        </a:rPr>
                        <a:t> </a:t>
                      </a:r>
                      <a:r>
                        <a:rPr lang="de-DE" sz="2000" dirty="0">
                          <a:effectLst/>
                        </a:rPr>
                        <a:t>esperienze da parte dei responsabili Orientamento.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111359"/>
                  </a:ext>
                </a:extLst>
              </a:tr>
              <a:tr h="455345">
                <a:tc>
                  <a:txBody>
                    <a:bodyPr/>
                    <a:lstStyle/>
                    <a:p>
                      <a:r>
                        <a:rPr lang="de-CH" sz="2000" dirty="0">
                          <a:effectLst/>
                        </a:rPr>
                        <a:t>Da maggio 2024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dirty="0">
                          <a:effectLst/>
                        </a:rPr>
                        <a:t>Gli interventi di ricerca vengono eseguiti con la FeldApp.</a:t>
                      </a:r>
                    </a:p>
                  </a:txBody>
                  <a:tcPr marL="90845" marR="90845" marT="45422" marB="4542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024070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F9080C-95FB-B6ED-06DF-F95B23EB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655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96528-2ED7-6E31-81E9-D50F362C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FeldApp: autorizzazione per la localizzazione 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9F828A-3A8A-1A37-B563-A42B3690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94" y="2053800"/>
            <a:ext cx="3509073" cy="3765384"/>
          </a:xfrm>
        </p:spPr>
        <p:txBody>
          <a:bodyPr/>
          <a:lstStyle/>
          <a:p>
            <a:pPr algn="l">
              <a:lnSpc>
                <a:spcPct val="100000"/>
              </a:lnSpc>
              <a:spcAft>
                <a:spcPts val="600"/>
              </a:spcAft>
              <a:tabLst>
                <a:tab pos="449263" algn="l"/>
              </a:tabLst>
            </a:pPr>
            <a:r>
              <a:rPr lang="de-CH" sz="2000" spc="2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Android</a:t>
            </a: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Impostazioni</a:t>
            </a: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Applicazioni</a:t>
            </a: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FeldAppX</a:t>
            </a:r>
            <a:endParaRPr lang="de-CH" sz="20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Autorizzazioni</a:t>
            </a: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Posizione</a:t>
            </a:r>
            <a:b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de-CH" sz="20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Selezione </a:t>
            </a:r>
            <a:b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Selezionare "Consenti sempre". </a:t>
            </a:r>
          </a:p>
          <a:p>
            <a:pPr marL="360363" indent="-360363" algn="l">
              <a:lnSpc>
                <a:spcPct val="100000"/>
              </a:lnSpc>
              <a:spcAft>
                <a:spcPts val="4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Attivare "Usa la posizione esatta".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03A5CB-B0D9-2FDA-8107-F60B1C4C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</a:t>
            </a:fld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16FD53-883A-7A1E-9E35-0AE64F2F2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72" y="2250590"/>
            <a:ext cx="1782064" cy="374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68221B-B2B3-4799-3A2E-185D4B72D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248" y="2352675"/>
            <a:ext cx="1655889" cy="3584179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126579A-C08F-AEA3-3975-BAB588A8AF24}"/>
              </a:ext>
            </a:extLst>
          </p:cNvPr>
          <p:cNvSpPr txBox="1">
            <a:spLocks/>
          </p:cNvSpPr>
          <p:nvPr/>
        </p:nvSpPr>
        <p:spPr>
          <a:xfrm>
            <a:off x="6096000" y="2358189"/>
            <a:ext cx="3812635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8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4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tabLst>
                <a:tab pos="449263" algn="l"/>
              </a:tabLst>
            </a:pPr>
            <a:r>
              <a:rPr lang="de-CH" sz="2000" spc="2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iPhone</a:t>
            </a: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 Impostazioni</a:t>
            </a: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 </a:t>
            </a:r>
            <a:r>
              <a:rPr lang="de-CH" sz="2000" spc="2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FeldAppX</a:t>
            </a:r>
            <a:endParaRPr lang="de-CH" sz="20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 Posizione</a:t>
            </a: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449263" indent="-44926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Selezionare "Sempre".</a:t>
            </a:r>
          </a:p>
          <a:p>
            <a:pPr marL="449263" indent="-44926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Attivare "Posizione esatta".</a:t>
            </a:r>
            <a:endParaRPr lang="de-CH" sz="20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4B65AE8-A9C9-F100-1BB4-8E4EF734C11B}"/>
              </a:ext>
            </a:extLst>
          </p:cNvPr>
          <p:cNvSpPr/>
          <p:nvPr/>
        </p:nvSpPr>
        <p:spPr>
          <a:xfrm>
            <a:off x="11055478" y="3359003"/>
            <a:ext cx="261214" cy="2718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2</a:t>
            </a:r>
            <a:endParaRPr lang="de-CH" sz="1200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845EBA-3025-ED1B-19CD-7C192F62CB7E}"/>
              </a:ext>
            </a:extLst>
          </p:cNvPr>
          <p:cNvSpPr/>
          <p:nvPr/>
        </p:nvSpPr>
        <p:spPr>
          <a:xfrm>
            <a:off x="11055477" y="3892890"/>
            <a:ext cx="261214" cy="2718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193DD5-F65D-005D-9993-16AE3B927812}"/>
              </a:ext>
            </a:extLst>
          </p:cNvPr>
          <p:cNvGrpSpPr/>
          <p:nvPr/>
        </p:nvGrpSpPr>
        <p:grpSpPr>
          <a:xfrm>
            <a:off x="11075670" y="2575559"/>
            <a:ext cx="309023" cy="256247"/>
            <a:chOff x="11075670" y="2575559"/>
            <a:chExt cx="309023" cy="256247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4DDE308-27DD-5145-6D70-9F2C334CC844}"/>
                </a:ext>
              </a:extLst>
            </p:cNvPr>
            <p:cNvSpPr/>
            <p:nvPr/>
          </p:nvSpPr>
          <p:spPr>
            <a:xfrm>
              <a:off x="11075670" y="2575559"/>
              <a:ext cx="232410" cy="2562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0E27699-8BCC-DBDC-41CC-BF50912F21F7}"/>
                </a:ext>
              </a:extLst>
            </p:cNvPr>
            <p:cNvSpPr txBox="1"/>
            <p:nvPr/>
          </p:nvSpPr>
          <p:spPr>
            <a:xfrm>
              <a:off x="11152283" y="2611349"/>
              <a:ext cx="2324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endParaRPr lang="de-CH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5B3FEE76-2533-94C2-6E03-491CB782C24A}"/>
              </a:ext>
            </a:extLst>
          </p:cNvPr>
          <p:cNvSpPr txBox="1"/>
          <p:nvPr/>
        </p:nvSpPr>
        <p:spPr>
          <a:xfrm>
            <a:off x="11140237" y="3936492"/>
            <a:ext cx="2324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de-CH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FD36D5D-1404-5808-F1C3-D1A7DFE762E3}"/>
              </a:ext>
            </a:extLst>
          </p:cNvPr>
          <p:cNvGrpSpPr/>
          <p:nvPr/>
        </p:nvGrpSpPr>
        <p:grpSpPr>
          <a:xfrm>
            <a:off x="7627968" y="3531869"/>
            <a:ext cx="350172" cy="256247"/>
            <a:chOff x="11075670" y="2575559"/>
            <a:chExt cx="309023" cy="256247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5771EC8-EB89-4E49-F8E5-5D5248030555}"/>
                </a:ext>
              </a:extLst>
            </p:cNvPr>
            <p:cNvSpPr/>
            <p:nvPr/>
          </p:nvSpPr>
          <p:spPr>
            <a:xfrm>
              <a:off x="11075670" y="2575559"/>
              <a:ext cx="232410" cy="2562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F792420-2969-C74F-EC48-3E12F84500A3}"/>
                </a:ext>
              </a:extLst>
            </p:cNvPr>
            <p:cNvSpPr txBox="1"/>
            <p:nvPr/>
          </p:nvSpPr>
          <p:spPr>
            <a:xfrm>
              <a:off x="11152283" y="2611349"/>
              <a:ext cx="2324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endParaRPr lang="de-CH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973823C-4EC4-B1D3-3A42-1E242DC5F1A5}"/>
              </a:ext>
            </a:extLst>
          </p:cNvPr>
          <p:cNvGrpSpPr/>
          <p:nvPr/>
        </p:nvGrpSpPr>
        <p:grpSpPr>
          <a:xfrm>
            <a:off x="9529158" y="4301489"/>
            <a:ext cx="350172" cy="256247"/>
            <a:chOff x="11075670" y="2575559"/>
            <a:chExt cx="309023" cy="256247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07AB2D5-FB5A-83F1-9C2C-87A494F26B7C}"/>
                </a:ext>
              </a:extLst>
            </p:cNvPr>
            <p:cNvSpPr/>
            <p:nvPr/>
          </p:nvSpPr>
          <p:spPr>
            <a:xfrm>
              <a:off x="11075670" y="2575559"/>
              <a:ext cx="232410" cy="2562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56C8466-16A6-5CB3-7636-003DE39B4BE7}"/>
                </a:ext>
              </a:extLst>
            </p:cNvPr>
            <p:cNvSpPr txBox="1"/>
            <p:nvPr/>
          </p:nvSpPr>
          <p:spPr>
            <a:xfrm>
              <a:off x="11152283" y="2611349"/>
              <a:ext cx="2324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endParaRPr lang="de-CH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5CEC73A-3B8D-F2BD-0313-A6F3F93B7CD1}"/>
              </a:ext>
            </a:extLst>
          </p:cNvPr>
          <p:cNvGrpSpPr/>
          <p:nvPr/>
        </p:nvGrpSpPr>
        <p:grpSpPr>
          <a:xfrm>
            <a:off x="9633054" y="4650508"/>
            <a:ext cx="352197" cy="256247"/>
            <a:chOff x="11722132" y="2539768"/>
            <a:chExt cx="310810" cy="256247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E72DF81-B2DF-5D0C-4766-A1C642DF78E0}"/>
                </a:ext>
              </a:extLst>
            </p:cNvPr>
            <p:cNvSpPr/>
            <p:nvPr/>
          </p:nvSpPr>
          <p:spPr>
            <a:xfrm>
              <a:off x="11722132" y="2539768"/>
              <a:ext cx="232410" cy="25624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82616E2-ADAF-18F4-FF53-8784BBA5904F}"/>
                </a:ext>
              </a:extLst>
            </p:cNvPr>
            <p:cNvSpPr txBox="1"/>
            <p:nvPr/>
          </p:nvSpPr>
          <p:spPr>
            <a:xfrm>
              <a:off x="11800532" y="2575559"/>
              <a:ext cx="2324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endParaRPr lang="de-CH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06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A756F-D04C-2C90-3571-D1C3FC1C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FeldApp: disattivare la modalità di risparmio energetico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511202-8C30-3934-1C05-321365ED0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7" y="2358190"/>
            <a:ext cx="3666667" cy="363303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000" dirty="0">
                <a:solidFill>
                  <a:srgbClr val="FF0000"/>
                </a:solidFill>
              </a:rPr>
              <a:t>Android</a:t>
            </a: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Impostazioni</a:t>
            </a: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Batteria e manutenzione del dispositivo</a:t>
            </a:r>
          </a:p>
          <a:p>
            <a:pPr marL="449263" indent="-449263" algn="l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Batteria</a:t>
            </a:r>
          </a:p>
          <a:p>
            <a:pPr algn="l">
              <a:lnSpc>
                <a:spcPct val="100000"/>
              </a:lnSpc>
              <a:spcAft>
                <a:spcPts val="600"/>
              </a:spcAft>
              <a:tabLst>
                <a:tab pos="449263" algn="l"/>
              </a:tabLst>
            </a:pPr>
            <a:endParaRPr lang="de-CH" sz="20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9263" indent="-44926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Disattivare "Risparmio energetico"</a:t>
            </a:r>
          </a:p>
          <a:p>
            <a:pPr algn="l">
              <a:lnSpc>
                <a:spcPct val="100000"/>
              </a:lnSpc>
              <a:spcAft>
                <a:spcPts val="600"/>
              </a:spcAft>
              <a:tabLst>
                <a:tab pos="449263" algn="l"/>
              </a:tabLst>
            </a:pPr>
            <a:br>
              <a:rPr lang="de-CH" sz="20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de-CH" sz="2000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02E94F-2C6D-6E6E-538B-D2F0FA8B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</a:t>
            </a:fld>
            <a:endParaRPr lang="de-CH"/>
          </a:p>
        </p:txBody>
      </p:sp>
      <p:pic>
        <p:nvPicPr>
          <p:cNvPr id="5" name="Grafik 4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8C3B793-B39C-8EFB-4F06-39D1925B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034" y="2298257"/>
            <a:ext cx="1777688" cy="36929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0C934F-125F-B4C9-8432-95C360CD2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086" y="2358190"/>
            <a:ext cx="1652878" cy="357766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9CBB3D5-23A0-A69B-E9B7-92876C8BCEEC}"/>
              </a:ext>
            </a:extLst>
          </p:cNvPr>
          <p:cNvSpPr txBox="1">
            <a:spLocks/>
          </p:cNvSpPr>
          <p:nvPr/>
        </p:nvSpPr>
        <p:spPr>
          <a:xfrm>
            <a:off x="6469241" y="2358190"/>
            <a:ext cx="3140355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8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4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000" dirty="0">
                <a:solidFill>
                  <a:srgbClr val="FF0000"/>
                </a:solidFill>
              </a:rPr>
              <a:t>iPhone</a:t>
            </a:r>
          </a:p>
          <a:p>
            <a:pPr marL="449263" indent="-44926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Impostazioni</a:t>
            </a:r>
          </a:p>
          <a:p>
            <a:pPr marL="449263" indent="-449263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449263" algn="l"/>
              </a:tabLst>
            </a:pPr>
            <a:r>
              <a:rPr lang="de-CH" sz="20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Batteria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449263" algn="l"/>
              </a:tabLst>
            </a:pPr>
            <a:endParaRPr lang="de-CH" sz="2000" spc="2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9263" indent="-449263">
              <a:lnSpc>
                <a:spcPct val="100000"/>
              </a:lnSpc>
              <a:spcAft>
                <a:spcPts val="600"/>
              </a:spcAft>
              <a:tabLst>
                <a:tab pos="449263" algn="l"/>
              </a:tabLst>
            </a:pPr>
            <a:r>
              <a:rPr lang="de-CH" sz="20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 Disattivare la "Modalità risparmio energetico".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450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D26AB-E6DE-C758-0D99-3AB96BC3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FeldApp: utilizzo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393DA0-C4FB-7E1B-33A8-6EC3588C7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8" y="2358190"/>
            <a:ext cx="5412809" cy="3633036"/>
          </a:xfrm>
        </p:spPr>
        <p:txBody>
          <a:bodyPr/>
          <a:lstStyle/>
          <a:p>
            <a:r>
              <a:rPr lang="de-CH" sz="2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Fase 1: </a:t>
            </a:r>
            <a:r>
              <a:rPr lang="de-CH" sz="28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de-CH" sz="2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ianificare l’intervento</a:t>
            </a:r>
          </a:p>
          <a:p>
            <a:r>
              <a:rPr lang="de-CH" sz="2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Fase 2: la ricerca</a:t>
            </a:r>
            <a:endParaRPr lang="de-CH" sz="2800" spc="2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de-DE" sz="2800" dirty="0"/>
              <a:t>Fase 3: la valutazione</a:t>
            </a:r>
          </a:p>
          <a:p>
            <a:endParaRPr lang="de-CH" sz="2800" b="1" spc="2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8AD1BF-666B-E071-65BD-2B40E9D0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4</a:t>
            </a:fld>
            <a:endParaRPr lang="de-CH"/>
          </a:p>
        </p:txBody>
      </p:sp>
      <p:pic>
        <p:nvPicPr>
          <p:cNvPr id="9" name="Grafik 8" descr="Ein Bild, das Text, Karte, Atlas, Schrift enthält.&#10;&#10;Automatisch generierte Beschreibung">
            <a:extLst>
              <a:ext uri="{FF2B5EF4-FFF2-40B4-BE49-F238E27FC236}">
                <a16:creationId xmlns:a16="http://schemas.microsoft.com/office/drawing/2014/main" id="{606C1DD9-71AB-51D8-74A5-2A25BBF3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1" y="2358189"/>
            <a:ext cx="5364231" cy="36330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21F8FC3-BDDA-E579-9433-98EB06189E5D}"/>
              </a:ext>
            </a:extLst>
          </p:cNvPr>
          <p:cNvSpPr/>
          <p:nvPr/>
        </p:nvSpPr>
        <p:spPr>
          <a:xfrm>
            <a:off x="6096000" y="2220182"/>
            <a:ext cx="5620719" cy="389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Ein Bild, das Text, Karte, Schrift, Screenshot enthält.&#10;&#10;Automatisch generierte Beschreibung">
            <a:extLst>
              <a:ext uri="{FF2B5EF4-FFF2-40B4-BE49-F238E27FC236}">
                <a16:creationId xmlns:a16="http://schemas.microsoft.com/office/drawing/2014/main" id="{28666350-8474-F0ED-91BD-D001CD81D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41" y="2310987"/>
            <a:ext cx="1676164" cy="37265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CF429BA-76FE-A8B7-8F9A-B054524B5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115" y="2311832"/>
            <a:ext cx="1676164" cy="37257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Grafik 1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6360CE4-1882-E21C-19C2-C472D72C87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855"/>
          <a:stretch/>
        </p:blipFill>
        <p:spPr>
          <a:xfrm>
            <a:off x="5929197" y="2220181"/>
            <a:ext cx="5787522" cy="38978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63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BCC4-E75E-D576-0873-569D3FC5A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FeldApp</a:t>
            </a:r>
            <a:r>
              <a:rPr lang="de-DE" dirty="0"/>
              <a:t>: funzioni GPS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356C0C-36F0-EBE2-101F-939496ED5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39" y="2358190"/>
            <a:ext cx="4736050" cy="363303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sz="2800" dirty="0"/>
              <a:t>Geometrie</a:t>
            </a:r>
          </a:p>
          <a:p>
            <a:pPr marL="2598738" indent="-457200">
              <a:buFont typeface="Arial" panose="020B0604020202020204" pitchFamily="34" charset="0"/>
              <a:buChar char="•"/>
            </a:pPr>
            <a:r>
              <a:rPr lang="de-DE" sz="2800" dirty="0"/>
              <a:t>Punti </a:t>
            </a:r>
          </a:p>
          <a:p>
            <a:pPr marL="2598738" indent="-457200">
              <a:buFont typeface="Arial" panose="020B0604020202020204" pitchFamily="34" charset="0"/>
              <a:buChar char="•"/>
            </a:pPr>
            <a:r>
              <a:rPr lang="de-DE" sz="2800" dirty="0"/>
              <a:t>Linee</a:t>
            </a:r>
          </a:p>
          <a:p>
            <a:pPr marL="2598738" indent="-457200">
              <a:buFont typeface="Arial" panose="020B0604020202020204" pitchFamily="34" charset="0"/>
              <a:buChar char="•"/>
            </a:pPr>
            <a:r>
              <a:rPr lang="de-DE" sz="2800" dirty="0"/>
              <a:t>Poligoni</a:t>
            </a:r>
          </a:p>
          <a:p>
            <a:pPr marL="2598738" indent="-457200">
              <a:buFont typeface="Arial" panose="020B0604020202020204" pitchFamily="34" charset="0"/>
              <a:buChar char="•"/>
            </a:pPr>
            <a:r>
              <a:rPr lang="de-DE" sz="2800" dirty="0"/>
              <a:t>Tracce</a:t>
            </a:r>
            <a:endParaRPr lang="de-CH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367A2C-99EE-2D9A-C24E-AB02D6A3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</a:t>
            </a:fld>
            <a:endParaRPr lang="de-CH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7471C5D-0EDA-D5CF-48E2-127054E91E4E}"/>
              </a:ext>
            </a:extLst>
          </p:cNvPr>
          <p:cNvSpPr txBox="1">
            <a:spLocks/>
          </p:cNvSpPr>
          <p:nvPr/>
        </p:nvSpPr>
        <p:spPr>
          <a:xfrm>
            <a:off x="5714974" y="2358190"/>
            <a:ext cx="5097677" cy="363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6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8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4000" indent="-126000" algn="l" defTabSz="914400" rtl="0" eaLnBrk="1" latinLnBrk="0" hangingPunct="1">
              <a:lnSpc>
                <a:spcPct val="123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de-DE" sz="2800" dirty="0"/>
              <a:t>Funzioni GPS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/>
              <a:t>Livelli di mappa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/>
              <a:t>Opzioni per le geometrie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/>
              <a:t>Filtri per le geometrie</a:t>
            </a:r>
          </a:p>
        </p:txBody>
      </p:sp>
    </p:spTree>
    <p:extLst>
      <p:ext uri="{BB962C8B-B14F-4D97-AF65-F5344CB8AC3E}">
        <p14:creationId xmlns:p14="http://schemas.microsoft.com/office/powerpoint/2010/main" val="208092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9DD9C-4071-4B6D-10B2-1A7A4915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Disegnare le geometrie</a:t>
            </a:r>
          </a:p>
        </p:txBody>
      </p:sp>
      <p:pic>
        <p:nvPicPr>
          <p:cNvPr id="6" name="Inhaltsplatzhalter 5" descr="Ein Bild, das Text, Karte, Schrift, Screenshot enthält.&#10;&#10;Automatisch generierte Beschreibung">
            <a:extLst>
              <a:ext uri="{FF2B5EF4-FFF2-40B4-BE49-F238E27FC236}">
                <a16:creationId xmlns:a16="http://schemas.microsoft.com/office/drawing/2014/main" id="{F7234AC3-CA06-5FC9-1471-ADA565B4E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108713"/>
            <a:ext cx="2916000" cy="648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E8C104-AF8A-2D1B-424E-C0082979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</a:t>
            </a:fld>
            <a:endParaRPr lang="de-CH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5213278-0B42-51F9-CA7B-4756235ED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518627"/>
              </p:ext>
            </p:extLst>
          </p:nvPr>
        </p:nvGraphicFramePr>
        <p:xfrm>
          <a:off x="404325" y="2352675"/>
          <a:ext cx="6480000" cy="30828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43903">
                  <a:extLst>
                    <a:ext uri="{9D8B030D-6E8A-4147-A177-3AD203B41FA5}">
                      <a16:colId xmlns:a16="http://schemas.microsoft.com/office/drawing/2014/main" val="1003529762"/>
                    </a:ext>
                  </a:extLst>
                </a:gridCol>
                <a:gridCol w="5536097">
                  <a:extLst>
                    <a:ext uri="{9D8B030D-6E8A-4147-A177-3AD203B41FA5}">
                      <a16:colId xmlns:a16="http://schemas.microsoft.com/office/drawing/2014/main" val="1166386771"/>
                    </a:ext>
                  </a:extLst>
                </a:gridCol>
              </a:tblGrid>
              <a:tr h="847725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Inserire un punto specificando le coordinate.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973794"/>
                  </a:ext>
                </a:extLst>
              </a:tr>
              <a:tr h="860030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Inserire un punto con il dito direttamente sulla </a:t>
                      </a:r>
                      <a:r>
                        <a:rPr lang="de-CH" sz="2400" spc="20" dirty="0" err="1">
                          <a:effectLst/>
                        </a:rPr>
                        <a:t>mappa</a:t>
                      </a:r>
                      <a:r>
                        <a:rPr lang="de-CH" sz="2400" spc="20" dirty="0">
                          <a:effectLst/>
                        </a:rPr>
                        <a:t>. (POI)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89439"/>
                  </a:ext>
                </a:extLst>
              </a:tr>
              <a:tr h="687554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Inserire </a:t>
                      </a:r>
                      <a:r>
                        <a:rPr lang="de-CH" sz="2400" spc="20" dirty="0" err="1">
                          <a:effectLst/>
                        </a:rPr>
                        <a:t>una</a:t>
                      </a:r>
                      <a:r>
                        <a:rPr lang="de-CH" sz="2400" spc="20" dirty="0">
                          <a:effectLst/>
                        </a:rPr>
                        <a:t> </a:t>
                      </a:r>
                      <a:r>
                        <a:rPr lang="de-CH" sz="2400" spc="20" dirty="0" err="1">
                          <a:effectLst/>
                        </a:rPr>
                        <a:t>linea</a:t>
                      </a:r>
                      <a:r>
                        <a:rPr lang="de-CH" sz="2400" spc="20" dirty="0">
                          <a:effectLst/>
                        </a:rPr>
                        <a:t> (</a:t>
                      </a:r>
                      <a:r>
                        <a:rPr lang="de-CH" sz="2400" spc="20" dirty="0" err="1">
                          <a:effectLst/>
                        </a:rPr>
                        <a:t>Sentiero</a:t>
                      </a:r>
                      <a:r>
                        <a:rPr lang="de-CH" sz="2400" spc="20" dirty="0">
                          <a:effectLst/>
                        </a:rPr>
                        <a:t>)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870313"/>
                  </a:ext>
                </a:extLst>
              </a:tr>
              <a:tr h="687554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600"/>
                        </a:spcAft>
                      </a:pPr>
                      <a:endParaRPr lang="de-CH" sz="1100" spc="2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de-CH" sz="2400" spc="20" dirty="0">
                          <a:effectLst/>
                        </a:rPr>
                        <a:t>Inserire un </a:t>
                      </a:r>
                      <a:r>
                        <a:rPr lang="de-CH" sz="2400" spc="20" dirty="0" err="1">
                          <a:effectLst/>
                        </a:rPr>
                        <a:t>poligono</a:t>
                      </a:r>
                      <a:r>
                        <a:rPr lang="de-CH" sz="2400" spc="20" dirty="0">
                          <a:effectLst/>
                        </a:rPr>
                        <a:t> (</a:t>
                      </a:r>
                      <a:r>
                        <a:rPr lang="de-CH" sz="2400" spc="20" dirty="0" err="1">
                          <a:effectLst/>
                        </a:rPr>
                        <a:t>Settore</a:t>
                      </a:r>
                      <a:r>
                        <a:rPr lang="de-CH" sz="2400" spc="20" dirty="0">
                          <a:effectLst/>
                        </a:rPr>
                        <a:t>)</a:t>
                      </a:r>
                      <a:endParaRPr lang="de-CH" sz="2400" spc="2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573897"/>
                  </a:ext>
                </a:extLst>
              </a:tr>
            </a:tbl>
          </a:graphicData>
        </a:graphic>
      </p:graphicFrame>
      <p:pic>
        <p:nvPicPr>
          <p:cNvPr id="1032" name="Picture 8">
            <a:extLst>
              <a:ext uri="{FF2B5EF4-FFF2-40B4-BE49-F238E27FC236}">
                <a16:creationId xmlns:a16="http://schemas.microsoft.com/office/drawing/2014/main" id="{A68BB0C4-F3A1-3362-ABC1-40F87472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40327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D1095089-815E-5567-3587-B86CE852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317872"/>
            <a:ext cx="441685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6CE6B25-967D-963C-6664-FF3314C1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6" y="4065303"/>
            <a:ext cx="44785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Grafik 1">
            <a:extLst>
              <a:ext uri="{FF2B5EF4-FFF2-40B4-BE49-F238E27FC236}">
                <a16:creationId xmlns:a16="http://schemas.microsoft.com/office/drawing/2014/main" id="{8C3C0480-2E4B-321C-D862-B8AD1E96029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8789" y="47751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2E723B18-6E55-500A-3631-9C993DB9935D}"/>
              </a:ext>
            </a:extLst>
          </p:cNvPr>
          <p:cNvSpPr/>
          <p:nvPr/>
        </p:nvSpPr>
        <p:spPr>
          <a:xfrm flipH="1">
            <a:off x="10144358" y="331201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 descr="Ein Bild, das Text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7B09B42D-6909-7840-19A4-6B26F31FDA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08" y="3370685"/>
            <a:ext cx="1787581" cy="4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4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D3896-6EDB-D2A3-8604-925B687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Centrare lo schermo</a:t>
            </a:r>
          </a:p>
        </p:txBody>
      </p:sp>
      <p:pic>
        <p:nvPicPr>
          <p:cNvPr id="6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3CF176A4-C154-111A-B23A-E4A87AB12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99" y="155961"/>
            <a:ext cx="2916000" cy="648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6B2581-D272-D366-DC72-BAA00E9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35F20F7-85B1-2458-0F75-37A50B3ACA57}"/>
              </a:ext>
            </a:extLst>
          </p:cNvPr>
          <p:cNvSpPr/>
          <p:nvPr/>
        </p:nvSpPr>
        <p:spPr>
          <a:xfrm flipH="1">
            <a:off x="10144358" y="3916070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65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26A97-2D2A-C24D-BD61-89690BDB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CF74C-72BB-19E2-2B0E-1BAEFA97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/>
              <a:t>Selezionare il livello della mappa</a:t>
            </a:r>
          </a:p>
        </p:txBody>
      </p:sp>
      <p:pic>
        <p:nvPicPr>
          <p:cNvPr id="6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1DF1D6EE-D660-5DB0-8519-65C8D3033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99" y="155961"/>
            <a:ext cx="2916000" cy="648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014C1B-EE30-7C0E-5F11-24C640CE4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</a:t>
            </a:fld>
            <a:endParaRPr lang="de-CH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60FF5978-5E3C-19DE-5CB3-81C43A00727C}"/>
              </a:ext>
            </a:extLst>
          </p:cNvPr>
          <p:cNvSpPr/>
          <p:nvPr/>
        </p:nvSpPr>
        <p:spPr>
          <a:xfrm flipH="1">
            <a:off x="10144358" y="4453627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33888FF2-B726-6E8F-65A7-72BEE91C9254}"/>
              </a:ext>
            </a:extLst>
          </p:cNvPr>
          <p:cNvSpPr/>
          <p:nvPr/>
        </p:nvSpPr>
        <p:spPr>
          <a:xfrm>
            <a:off x="6284318" y="5830843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8785A9C8-3BB2-5992-FBEE-FEE369957434}"/>
              </a:ext>
            </a:extLst>
          </p:cNvPr>
          <p:cNvSpPr/>
          <p:nvPr/>
        </p:nvSpPr>
        <p:spPr>
          <a:xfrm>
            <a:off x="6284317" y="3141784"/>
            <a:ext cx="838323" cy="57443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3A80C8-32AC-77B8-2DB7-3AC3B3E2D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991" y="80547"/>
            <a:ext cx="2993367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2F84C-48AF-9ECA-F089-477E49D2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DC719-E360-42DC-004B-CEC6D53A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Selezionare il livello della mappa</a:t>
            </a:r>
          </a:p>
        </p:txBody>
      </p:sp>
      <p:pic>
        <p:nvPicPr>
          <p:cNvPr id="6" name="Inhaltsplatzhalter 5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757D02B6-C9A5-6533-A552-D7A8C3AA0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33" y="189000"/>
            <a:ext cx="2916000" cy="64800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1E9B0B-4760-6AA6-8E2E-FB340836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9</a:t>
            </a:fld>
            <a:endParaRPr lang="de-CH"/>
          </a:p>
        </p:txBody>
      </p:sp>
      <p:pic>
        <p:nvPicPr>
          <p:cNvPr id="5" name="Grafik 4" descr="Ein Bild, das Text, Karte, Screenshot, Atlas enthält.&#10;&#10;Automatisch generierte Beschreibung">
            <a:extLst>
              <a:ext uri="{FF2B5EF4-FFF2-40B4-BE49-F238E27FC236}">
                <a16:creationId xmlns:a16="http://schemas.microsoft.com/office/drawing/2014/main" id="{375AC9EA-CA2E-D205-338D-1893D10D7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4" y="189000"/>
            <a:ext cx="2916000" cy="6480000"/>
          </a:xfrm>
          <a:prstGeom prst="rect">
            <a:avLst/>
          </a:prstGeom>
        </p:spPr>
      </p:pic>
      <p:pic>
        <p:nvPicPr>
          <p:cNvPr id="11" name="Grafik 10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AD5F7672-C104-3383-97EB-3413D5615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52" y="189000"/>
            <a:ext cx="2916000" cy="6480000"/>
          </a:xfrm>
          <a:prstGeom prst="rect">
            <a:avLst/>
          </a:prstGeom>
        </p:spPr>
      </p:pic>
      <p:pic>
        <p:nvPicPr>
          <p:cNvPr id="15" name="Grafik 14" descr="Ein Bild, das Text, Karte, Screenshot, Plan enthält.&#10;&#10;Automatisch generierte Beschreibung">
            <a:extLst>
              <a:ext uri="{FF2B5EF4-FFF2-40B4-BE49-F238E27FC236}">
                <a16:creationId xmlns:a16="http://schemas.microsoft.com/office/drawing/2014/main" id="{FE01EC22-635D-C424-C74B-C0F2C7B60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89000"/>
            <a:ext cx="2916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2974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Reddog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E10000"/>
      </a:accent1>
      <a:accent2>
        <a:srgbClr val="413980"/>
      </a:accent2>
      <a:accent3>
        <a:srgbClr val="676199"/>
      </a:accent3>
      <a:accent4>
        <a:srgbClr val="8D88B3"/>
      </a:accent4>
      <a:accent5>
        <a:srgbClr val="E73333"/>
      </a:accent5>
      <a:accent6>
        <a:srgbClr val="ED6666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Redog V1.potx" id="{6C81654A-A9AF-4065-AD8D-080567F3FB8C}" vid="{5D443BA2-1E54-4C1A-9B95-5F3D72E4C1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Redog V1</Template>
  <TotalTime>0</TotalTime>
  <Words>620</Words>
  <Application>Microsoft Office PowerPoint</Application>
  <PresentationFormat>Widescreen</PresentationFormat>
  <Paragraphs>125</Paragraphs>
  <Slides>16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Courier New</vt:lpstr>
      <vt:lpstr>Wingdings</vt:lpstr>
      <vt:lpstr>Benutzerdefiniertes Design</vt:lpstr>
      <vt:lpstr>App con GPS per interventi di ricerca</vt:lpstr>
      <vt:lpstr>FeldApp: autorizzazione per la localizzazione </vt:lpstr>
      <vt:lpstr>FeldApp: disattivare la modalità di risparmio energetico</vt:lpstr>
      <vt:lpstr>FeldApp: utilizzo</vt:lpstr>
      <vt:lpstr>FeldApp: funzioni GPS</vt:lpstr>
      <vt:lpstr>Disegnare le geometrie</vt:lpstr>
      <vt:lpstr>Centrare lo schermo</vt:lpstr>
      <vt:lpstr>Selezionare il livello della mappa</vt:lpstr>
      <vt:lpstr>Selezionare il livello della mappa</vt:lpstr>
      <vt:lpstr>Mostrare la posizione</vt:lpstr>
      <vt:lpstr>Informazioni sulla geometria</vt:lpstr>
      <vt:lpstr>Ulteriori funzioni</vt:lpstr>
      <vt:lpstr>Opzioni delle geometrie</vt:lpstr>
      <vt:lpstr>Filtri delle geometrie</vt:lpstr>
      <vt:lpstr>Selezionare il progetto</vt:lpstr>
      <vt:lpstr>Pianificazione</vt:lpstr>
    </vt:vector>
  </TitlesOfParts>
  <Company>Schweizerisches Rotes Kreuz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hinzufügen</dc:title>
  <dc:creator>Bähler Sabine</dc:creator>
  <cp:keywords>, docId:FCFD4F5E258966FB8DDD52DDDC110852</cp:keywords>
  <cp:lastModifiedBy>tiziano barray</cp:lastModifiedBy>
  <cp:revision>15</cp:revision>
  <cp:lastPrinted>2024-01-12T17:18:05Z</cp:lastPrinted>
  <dcterms:created xsi:type="dcterms:W3CDTF">2020-03-05T07:56:57Z</dcterms:created>
  <dcterms:modified xsi:type="dcterms:W3CDTF">2024-02-13T14:56:50Z</dcterms:modified>
</cp:coreProperties>
</file>