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62"/>
  </p:notesMasterIdLst>
  <p:handoutMasterIdLst>
    <p:handoutMasterId r:id="rId63"/>
  </p:handoutMasterIdLst>
  <p:sldIdLst>
    <p:sldId id="263" r:id="rId2"/>
    <p:sldId id="257" r:id="rId3"/>
    <p:sldId id="430" r:id="rId4"/>
    <p:sldId id="445" r:id="rId5"/>
    <p:sldId id="446" r:id="rId6"/>
    <p:sldId id="450" r:id="rId7"/>
    <p:sldId id="451" r:id="rId8"/>
    <p:sldId id="377" r:id="rId9"/>
    <p:sldId id="378" r:id="rId10"/>
    <p:sldId id="379" r:id="rId11"/>
    <p:sldId id="457" r:id="rId12"/>
    <p:sldId id="449" r:id="rId13"/>
    <p:sldId id="458" r:id="rId14"/>
    <p:sldId id="459" r:id="rId15"/>
    <p:sldId id="460" r:id="rId16"/>
    <p:sldId id="461" r:id="rId17"/>
    <p:sldId id="447" r:id="rId18"/>
    <p:sldId id="374" r:id="rId19"/>
    <p:sldId id="383" r:id="rId20"/>
    <p:sldId id="386" r:id="rId21"/>
    <p:sldId id="452" r:id="rId22"/>
    <p:sldId id="453" r:id="rId23"/>
    <p:sldId id="276" r:id="rId24"/>
    <p:sldId id="380" r:id="rId25"/>
    <p:sldId id="382" r:id="rId26"/>
    <p:sldId id="381" r:id="rId27"/>
    <p:sldId id="373" r:id="rId28"/>
    <p:sldId id="410" r:id="rId29"/>
    <p:sldId id="448" r:id="rId30"/>
    <p:sldId id="299" r:id="rId31"/>
    <p:sldId id="302" r:id="rId32"/>
    <p:sldId id="303" r:id="rId33"/>
    <p:sldId id="294" r:id="rId34"/>
    <p:sldId id="297" r:id="rId35"/>
    <p:sldId id="296" r:id="rId36"/>
    <p:sldId id="295" r:id="rId37"/>
    <p:sldId id="304" r:id="rId38"/>
    <p:sldId id="440" r:id="rId39"/>
    <p:sldId id="284" r:id="rId40"/>
    <p:sldId id="260" r:id="rId41"/>
    <p:sldId id="455" r:id="rId42"/>
    <p:sldId id="456" r:id="rId43"/>
    <p:sldId id="287" r:id="rId44"/>
    <p:sldId id="441" r:id="rId45"/>
    <p:sldId id="462" r:id="rId46"/>
    <p:sldId id="463" r:id="rId47"/>
    <p:sldId id="464" r:id="rId48"/>
    <p:sldId id="465" r:id="rId49"/>
    <p:sldId id="306" r:id="rId50"/>
    <p:sldId id="307" r:id="rId51"/>
    <p:sldId id="466" r:id="rId52"/>
    <p:sldId id="467" r:id="rId53"/>
    <p:sldId id="308" r:id="rId54"/>
    <p:sldId id="309" r:id="rId55"/>
    <p:sldId id="310" r:id="rId56"/>
    <p:sldId id="311" r:id="rId57"/>
    <p:sldId id="312" r:id="rId58"/>
    <p:sldId id="313" r:id="rId59"/>
    <p:sldId id="419" r:id="rId60"/>
    <p:sldId id="420" r:id="rId61"/>
  </p:sldIdLst>
  <p:sldSz cx="12192000"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BCBCC5"/>
    <a:srgbClr val="DED0D0"/>
    <a:srgbClr val="ED6666"/>
    <a:srgbClr val="E73333"/>
    <a:srgbClr val="8D88B3"/>
    <a:srgbClr val="6761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FA0F53-6C9E-43FC-A2E0-60EE5EDDD193}" v="274" dt="2024-01-12T17:17:05.193"/>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5007" autoAdjust="0"/>
  </p:normalViewPr>
  <p:slideViewPr>
    <p:cSldViewPr showGuides="1">
      <p:cViewPr varScale="1">
        <p:scale>
          <a:sx n="68" d="100"/>
          <a:sy n="68" d="100"/>
        </p:scale>
        <p:origin x="1162" y="36"/>
      </p:cViewPr>
      <p:guideLst>
        <p:guide orient="horz" pos="2160"/>
        <p:guide pos="3840"/>
      </p:guideLst>
    </p:cSldViewPr>
  </p:slideViewPr>
  <p:outlineViewPr>
    <p:cViewPr>
      <p:scale>
        <a:sx n="33" d="100"/>
        <a:sy n="33" d="100"/>
      </p:scale>
      <p:origin x="0" y="0"/>
    </p:cViewPr>
  </p:outlineViewPr>
  <p:notesTextViewPr>
    <p:cViewPr>
      <p:scale>
        <a:sx n="100" d="100"/>
        <a:sy n="100" d="100"/>
      </p:scale>
      <p:origin x="0" y="-34"/>
    </p:cViewPr>
  </p:notesTextViewPr>
  <p:notesViewPr>
    <p:cSldViewPr>
      <p:cViewPr varScale="1">
        <p:scale>
          <a:sx n="123" d="100"/>
          <a:sy n="123" d="100"/>
        </p:scale>
        <p:origin x="4896" y="11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93444" y="256756"/>
            <a:ext cx="4472497" cy="347152"/>
          </a:xfrm>
          <a:prstGeom prst="rect">
            <a:avLst/>
          </a:prstGeom>
        </p:spPr>
        <p:txBody>
          <a:bodyPr vert="horz" lIns="0" tIns="0" rIns="0" bIns="0" rtlCol="0"/>
          <a:lstStyle>
            <a:lvl1pPr algn="l">
              <a:defRPr sz="1300"/>
            </a:lvl1pPr>
          </a:lstStyle>
          <a:p>
            <a:r>
              <a:rPr lang="de-CH" sz="1000"/>
              <a:t>Kopfzeilentext</a:t>
            </a:r>
            <a:endParaRPr lang="de-CH" sz="1000" dirty="0"/>
          </a:p>
        </p:txBody>
      </p:sp>
      <p:sp>
        <p:nvSpPr>
          <p:cNvPr id="3" name="Datumsplatzhalter 2"/>
          <p:cNvSpPr>
            <a:spLocks noGrp="1"/>
          </p:cNvSpPr>
          <p:nvPr>
            <p:ph type="dt" sz="quarter" idx="1"/>
          </p:nvPr>
        </p:nvSpPr>
        <p:spPr>
          <a:xfrm>
            <a:off x="5318491" y="256756"/>
            <a:ext cx="1287365" cy="347152"/>
          </a:xfrm>
          <a:prstGeom prst="rect">
            <a:avLst/>
          </a:prstGeom>
        </p:spPr>
        <p:txBody>
          <a:bodyPr vert="horz" lIns="0" tIns="0" rIns="0" bIns="0" rtlCol="0"/>
          <a:lstStyle>
            <a:lvl1pPr algn="r">
              <a:defRPr sz="1300"/>
            </a:lvl1pPr>
          </a:lstStyle>
          <a:p>
            <a:fld id="{EEC665CA-D682-48EC-95D2-126FD6449D65}" type="datetime1">
              <a:rPr lang="de-CH" sz="1000"/>
              <a:t>12.01.2024</a:t>
            </a:fld>
            <a:endParaRPr lang="de-CH" sz="1000"/>
          </a:p>
        </p:txBody>
      </p:sp>
      <p:sp>
        <p:nvSpPr>
          <p:cNvPr id="4" name="Fußzeilenplatzhalter 3"/>
          <p:cNvSpPr>
            <a:spLocks noGrp="1"/>
          </p:cNvSpPr>
          <p:nvPr>
            <p:ph type="ftr" sz="quarter" idx="2"/>
          </p:nvPr>
        </p:nvSpPr>
        <p:spPr>
          <a:xfrm>
            <a:off x="493444" y="9501652"/>
            <a:ext cx="4472497" cy="370849"/>
          </a:xfrm>
          <a:prstGeom prst="rect">
            <a:avLst/>
          </a:prstGeom>
        </p:spPr>
        <p:txBody>
          <a:bodyPr vert="horz" lIns="0" tIns="0" rIns="0" bIns="0" rtlCol="0" anchor="b"/>
          <a:lstStyle>
            <a:lvl1pPr algn="l">
              <a:defRPr sz="1300"/>
            </a:lvl1pPr>
          </a:lstStyle>
          <a:p>
            <a:r>
              <a:rPr lang="de-CH" sz="1000"/>
              <a:t>Fusszeilentext</a:t>
            </a:r>
            <a:endParaRPr lang="de-CH" sz="1000" dirty="0"/>
          </a:p>
        </p:txBody>
      </p:sp>
      <p:sp>
        <p:nvSpPr>
          <p:cNvPr id="5" name="Foliennummernplatzhalter 4"/>
          <p:cNvSpPr>
            <a:spLocks noGrp="1"/>
          </p:cNvSpPr>
          <p:nvPr>
            <p:ph type="sldNum" sz="quarter" idx="3"/>
          </p:nvPr>
        </p:nvSpPr>
        <p:spPr>
          <a:xfrm>
            <a:off x="5318491" y="9501654"/>
            <a:ext cx="1287365" cy="370847"/>
          </a:xfrm>
          <a:prstGeom prst="rect">
            <a:avLst/>
          </a:prstGeom>
        </p:spPr>
        <p:txBody>
          <a:bodyPr vert="horz" lIns="0" tIns="0" rIns="0" bIns="0" rtlCol="0" anchor="b"/>
          <a:lstStyle>
            <a:lvl1pPr algn="r">
              <a:defRPr sz="1300"/>
            </a:lvl1pPr>
          </a:lstStyle>
          <a:p>
            <a:fld id="{2CEDAA2C-602C-494B-9BFF-F0D7FF14E319}" type="slidenum">
              <a:rPr lang="de-CH" sz="1000"/>
              <a:t>‹Nr.›</a:t>
            </a:fld>
            <a:endParaRPr lang="de-CH" sz="1000" dirty="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14:00:32.535"/>
    </inkml:context>
    <inkml:brush xml:id="br0">
      <inkml:brushProperty name="width" value="0.05" units="cm"/>
      <inkml:brushProperty name="height" value="0.05" units="cm"/>
    </inkml:brush>
  </inkml:definitions>
  <inkml:trace contextRef="#ctx0" brushRef="#br0">267 1 24575,'0'9'0,"-2"1"0,1-1 0,-1 1 0,0-1 0,-1 1 0,0-1 0,-8 16 0,10-22 0,-13 35 0,-11 46 0,13-39 0,7-29 0,-2 0 0,-8 17 0,6-16 0,-7 22 0,0 4 0,-28 51 0,11-27 0,24-44 0,1-1 0,1 1 0,1 0 0,1 0 0,-4 47 0,7 124 0,4-108 0,-2 559 0,1-622 0,2-1 0,0 1 0,10 30 0,4 31 0,-10 20 0,-2-11 0,6 66 0,-9-146 0,-1 0 0,2 0 0,-1 0 0,9 21 0,-6-19 0,0 1 0,3 23 0,-3 38 0,-5 88 0,-1-79 0,0-27 0,2 80 0,9-70 0,-5-45 0,1 28 0,-6-9 0,-1-27 0,2 1 0,-1-1 0,2 0 0,4 18 0,-5-29 0,8 27 0,-1 2 0,-1-1 0,1 40 0,-6-33 0,5 68 0,1-32 0,-3 127 0,-6-187 0,3 21 0,6 38 0,1 20 0,-9-28 0,-1-31 0,4 34 0,0-50 0,11 36 0,0 2 0,-3 48 0,-3-21 0,-2-29 0,-1 64 0,-4-96 0,2-1 0,1 1 0,7 27 0,6 33 0,-10 12 0,-1-5 0,7 78 0,-12-150 0,1 0 0,2-1 0,8 31 0,5 27 0,4 24 0,-10-56 0,-7-28 0,1 0 0,11 23 0,5 11 0,-9-11 0,-5-15 0,18 42 0,-13-40 0,-2 1 0,7 31 0,6 15 0,-1-12 0,34 84 0,7 0 0,-45-100 0,13 27 0,-16-37 0,0 0 0,-2 1 0,13 60 0,-20-74 0,1-1 0,17 36 0,-2-3 0,1 3 0,20 55 0,-7-14 0,-22-65 0,-1 0 0,8 39 0,-16-55 0,0 0 0,1-1 0,10 20 0,6 13 0,-17-35 0,2-1 0,0 0 0,15 22 0,32 33 0,-22-29 0,26 29 0,-33-40 0,28 39 0,-38-46-273,1 0 0,1-1 0,1-1 0,29 25 0,-34-33-6553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02T14:00:52.273"/>
    </inkml:context>
    <inkml:brush xml:id="br0">
      <inkml:brushProperty name="width" value="0.05" units="cm"/>
      <inkml:brushProperty name="height" value="0.05" units="cm"/>
    </inkml:brush>
  </inkml:definitions>
  <inkml:trace contextRef="#ctx0" brushRef="#br0">0 1 24575,'4'0'0,"0"0"0,0 1 0,0 0 0,0-1 0,0 1 0,0 1 0,0-1 0,0 0 0,4 4 0,3 1 0,17 14 0,-19-13 0,21 12 0,-18-12 0,0 1 0,0 0 0,19 17 0,2-2 0,-23-16 0,-1-1 0,11 10 0,156 125 0,-136-110 0,90 73 0,-92-77 0,18 14 0,24 27 0,70 64 0,-147-129 0,43 44 0,55 71 0,-38-43 0,-12-16 0,-20-25 0,-20-22 0,14 18 0,6 13 0,-12-19 0,-1 2 0,17 33 0,-18-25 0,73 150 0,-83-166 0,10 36 0,-13-37 0,2 0 0,9 23 0,35 84 0,-33-82 0,33 59 0,7 14 0,-32-56 0,2-2 0,38 60 0,-19-38 0,3 7 0,-27-49 0,29 65 0,-29-58 0,-14-31 0,-1 1 0,11 28 0,-10-15 0,1 4 0,22 50 0,-29-77 0,8 17 0,-1 0 0,7 23 0,-4-9 0,22 49 0,-21-55 0,53 114 0,12 29 0,-59-128 0,-4-11 0,-2 0 0,12 42 0,-20-57 0,0 0 0,2 0 0,14 30 0,-13-29 0,0 0 0,8 33 0,3 10 0,25 75 0,-37-108 0,5 14 0,2-6 0,-2 0 0,-1 1 0,7 54 0,-1 19 0,-14-91 0,1-1 0,1 0 0,8 21 0,4 13 0,5 36 0,-2-27 0,-5-17 0,-8-23 0,-1 1 0,-1 0 0,4 33 0,-7-37 0,1 1 0,11 34 0,-8-31 0,6 33 0,12 118 0,-6-78 0,-14-75 0,1 0 0,9 27 0,0-2 0,3 30 0,-8-35 0,11 25 0,-4-15 0,-6-14 0,23 75 0,-21-76 0,14 70 0,-5 39 0,-14-55 0,-7 99 0,-1-87 0,1 655 0,0-742 0,-1-1 0,-1 0 0,0 1 0,-1-1 0,0 0 0,-1-1 0,-1 1 0,-9 19 0,-7 13 0,-21 41 0,34-72 0,1 1 0,1-1 0,0 2 0,1-1 0,1 1 0,0-1 0,-2 33 0,4-36 0,0 1 0,-1-1 0,-1 0 0,-5 14 0,4-11 0,-7 31 0,9-25-1365,1-5-5461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566738" y="1395413"/>
            <a:ext cx="6223000" cy="3500437"/>
          </a:xfrm>
          <a:prstGeom prst="rect">
            <a:avLst/>
          </a:prstGeom>
          <a:noFill/>
          <a:ln w="3175">
            <a:solidFill>
              <a:prstClr val="black"/>
            </a:solidFill>
          </a:ln>
        </p:spPr>
        <p:txBody>
          <a:bodyPr vert="horz" lIns="99048" tIns="49524" rIns="99048" bIns="49524" rtlCol="0" anchor="ctr"/>
          <a:lstStyle/>
          <a:p>
            <a:endParaRPr lang="de-CH"/>
          </a:p>
        </p:txBody>
      </p:sp>
      <p:sp>
        <p:nvSpPr>
          <p:cNvPr id="14" name="Fußzeilenplatzhalter 13"/>
          <p:cNvSpPr>
            <a:spLocks noGrp="1"/>
          </p:cNvSpPr>
          <p:nvPr>
            <p:ph type="ftr" sz="quarter" idx="4"/>
          </p:nvPr>
        </p:nvSpPr>
        <p:spPr>
          <a:xfrm>
            <a:off x="802521" y="10033690"/>
            <a:ext cx="2308906" cy="200923"/>
          </a:xfrm>
          <a:prstGeom prst="rect">
            <a:avLst/>
          </a:prstGeom>
        </p:spPr>
        <p:txBody>
          <a:bodyPr vert="horz" lIns="0" tIns="0" rIns="0" bIns="0" rtlCol="0" anchor="t"/>
          <a:lstStyle>
            <a:lvl1pPr algn="l">
              <a:defRPr sz="1000"/>
            </a:lvl1pPr>
          </a:lstStyle>
          <a:p>
            <a:r>
              <a:rPr lang="de-CH" dirty="0"/>
              <a:t>Fusszeilentext</a:t>
            </a:r>
          </a:p>
        </p:txBody>
      </p:sp>
      <p:sp>
        <p:nvSpPr>
          <p:cNvPr id="15" name="Foliennummernplatzhalter 14"/>
          <p:cNvSpPr>
            <a:spLocks noGrp="1"/>
          </p:cNvSpPr>
          <p:nvPr>
            <p:ph type="sldNum" sz="quarter" idx="5"/>
          </p:nvPr>
        </p:nvSpPr>
        <p:spPr>
          <a:xfrm>
            <a:off x="5654869" y="10033690"/>
            <a:ext cx="901825" cy="200923"/>
          </a:xfrm>
          <a:prstGeom prst="rect">
            <a:avLst/>
          </a:prstGeom>
        </p:spPr>
        <p:txBody>
          <a:bodyPr vert="horz" lIns="0" tIns="0" rIns="0" bIns="0" rtlCol="0" anchor="t"/>
          <a:lstStyle>
            <a:lvl1pPr algn="r">
              <a:defRPr sz="1000"/>
            </a:lvl1pPr>
          </a:lstStyle>
          <a:p>
            <a:fld id="{83C81C81-E364-4366-A610-2DB15FF98538}" type="slidenum">
              <a:rPr lang="de-CH" smtClean="0"/>
              <a:pPr/>
              <a:t>‹Nr.›</a:t>
            </a:fld>
            <a:endParaRPr lang="de-CH" dirty="0"/>
          </a:p>
        </p:txBody>
      </p:sp>
      <p:sp>
        <p:nvSpPr>
          <p:cNvPr id="16" name="Notizenplatzhalter 15"/>
          <p:cNvSpPr>
            <a:spLocks noGrp="1"/>
          </p:cNvSpPr>
          <p:nvPr>
            <p:ph type="body" sz="quarter" idx="3"/>
          </p:nvPr>
        </p:nvSpPr>
        <p:spPr>
          <a:xfrm>
            <a:off x="800637" y="5197903"/>
            <a:ext cx="5756056" cy="4352209"/>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7" name="Datumsplatzhalter 16"/>
          <p:cNvSpPr>
            <a:spLocks noGrp="1"/>
          </p:cNvSpPr>
          <p:nvPr>
            <p:ph type="dt" idx="1"/>
          </p:nvPr>
        </p:nvSpPr>
        <p:spPr>
          <a:xfrm>
            <a:off x="4378636" y="476628"/>
            <a:ext cx="2169032" cy="207873"/>
          </a:xfrm>
          <a:prstGeom prst="rect">
            <a:avLst/>
          </a:prstGeom>
        </p:spPr>
        <p:txBody>
          <a:bodyPr vert="horz" lIns="0" tIns="0" rIns="0" bIns="0" rtlCol="0"/>
          <a:lstStyle>
            <a:lvl1pPr algn="r">
              <a:defRPr sz="1000"/>
            </a:lvl1pPr>
          </a:lstStyle>
          <a:p>
            <a:fld id="{A17AAF7D-4283-4014-80F4-26E915FEACF8}" type="datetime1">
              <a:rPr lang="de-CH" smtClean="0"/>
              <a:t>12.01.2024</a:t>
            </a:fld>
            <a:endParaRPr lang="de-CH" dirty="0"/>
          </a:p>
        </p:txBody>
      </p:sp>
      <p:sp>
        <p:nvSpPr>
          <p:cNvPr id="18" name="Kopfzeilenplatzhalter 17"/>
          <p:cNvSpPr>
            <a:spLocks noGrp="1"/>
          </p:cNvSpPr>
          <p:nvPr>
            <p:ph type="hdr" sz="quarter"/>
          </p:nvPr>
        </p:nvSpPr>
        <p:spPr>
          <a:xfrm>
            <a:off x="791610" y="483525"/>
            <a:ext cx="3363399" cy="200976"/>
          </a:xfrm>
          <a:prstGeom prst="rect">
            <a:avLst/>
          </a:prstGeom>
        </p:spPr>
        <p:txBody>
          <a:bodyPr vert="horz" lIns="0" tIns="0" rIns="0" bIns="0" rtlCol="0"/>
          <a:lstStyle>
            <a:lvl1pPr algn="l">
              <a:defRPr sz="1000"/>
            </a:lvl1pPr>
          </a:lstStyle>
          <a:p>
            <a:r>
              <a:rPr lang="de-CH"/>
              <a:t>Kopfzeilentext</a:t>
            </a:r>
            <a:endParaRPr lang="de-CH" dirty="0"/>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e.wikipedia.org/wiki/Fl%C3%A4chentreu"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de.wikipedia.org/wiki/Rhonegletscher" TargetMode="External"/><Relationship Id="rId13" Type="http://schemas.openxmlformats.org/officeDocument/2006/relationships/hyperlink" Target="https://de.wikipedia.org/wiki/Guillaume-Henri_Dufour" TargetMode="External"/><Relationship Id="rId18" Type="http://schemas.openxmlformats.org/officeDocument/2006/relationships/hyperlink" Target="https://de.wikipedia.org/wiki/Rhein" TargetMode="External"/><Relationship Id="rId3" Type="http://schemas.openxmlformats.org/officeDocument/2006/relationships/hyperlink" Target="https://de.wikipedia.org/wiki/Genf" TargetMode="External"/><Relationship Id="rId21" Type="http://schemas.openxmlformats.org/officeDocument/2006/relationships/hyperlink" Target="https://de.wikipedia.org/wiki/Tessin_(Fluss)" TargetMode="External"/><Relationship Id="rId7" Type="http://schemas.openxmlformats.org/officeDocument/2006/relationships/hyperlink" Target="https://de.wikipedia.org/wiki/Genfersee" TargetMode="External"/><Relationship Id="rId12" Type="http://schemas.openxmlformats.org/officeDocument/2006/relationships/hyperlink" Target="https://de.wikipedia.org/wiki/Lausanne" TargetMode="External"/><Relationship Id="rId17" Type="http://schemas.openxmlformats.org/officeDocument/2006/relationships/hyperlink" Target="https://de.wikipedia.org/wiki/Meter_%C3%BCber_Meer" TargetMode="External"/><Relationship Id="rId2" Type="http://schemas.openxmlformats.org/officeDocument/2006/relationships/slide" Target="../slides/slide34.xml"/><Relationship Id="rId16" Type="http://schemas.openxmlformats.org/officeDocument/2006/relationships/hyperlink" Target="https://de.wikipedia.org/wiki/Pegel_Marseille" TargetMode="External"/><Relationship Id="rId20" Type="http://schemas.openxmlformats.org/officeDocument/2006/relationships/hyperlink" Target="https://de.wikipedia.org/wiki/Donau" TargetMode="External"/><Relationship Id="rId1" Type="http://schemas.openxmlformats.org/officeDocument/2006/relationships/notesMaster" Target="../notesMasters/notesMaster1.xml"/><Relationship Id="rId6" Type="http://schemas.openxmlformats.org/officeDocument/2006/relationships/hyperlink" Target="https://de.wikipedia.org/wiki/Gustave_Ador" TargetMode="External"/><Relationship Id="rId11" Type="http://schemas.openxmlformats.org/officeDocument/2006/relationships/hyperlink" Target="https://de.wikipedia.org/wiki/Gallier" TargetMode="External"/><Relationship Id="rId5" Type="http://schemas.openxmlformats.org/officeDocument/2006/relationships/hyperlink" Target="https://de.wikipedia.org/wiki/Findling" TargetMode="External"/><Relationship Id="rId15" Type="http://schemas.openxmlformats.org/officeDocument/2006/relationships/hyperlink" Target="https://de.wikipedia.org/wiki/Topographische_Karte_der_Schweiz" TargetMode="External"/><Relationship Id="rId23" Type="http://schemas.openxmlformats.org/officeDocument/2006/relationships/hyperlink" Target="https://de.wikipedia.org/wiki/Rhone" TargetMode="External"/><Relationship Id="rId10" Type="http://schemas.openxmlformats.org/officeDocument/2006/relationships/hyperlink" Target="https://de.wikipedia.org/wiki/Rep%C3%A8re_Pierre_du_Niton#cite_note-1" TargetMode="External"/><Relationship Id="rId19" Type="http://schemas.openxmlformats.org/officeDocument/2006/relationships/hyperlink" Target="https://de.wikipedia.org/wiki/Inn" TargetMode="External"/><Relationship Id="rId4" Type="http://schemas.openxmlformats.org/officeDocument/2006/relationships/hyperlink" Target="https://de.wikipedia.org/wiki/Franz%C3%B6sische_Sprache" TargetMode="External"/><Relationship Id="rId9" Type="http://schemas.openxmlformats.org/officeDocument/2006/relationships/hyperlink" Target="https://de.wikipedia.org/wiki/Neptun_(Mythologie)" TargetMode="External"/><Relationship Id="rId14" Type="http://schemas.openxmlformats.org/officeDocument/2006/relationships/hyperlink" Target="https://de.wikipedia.org/wiki/Fundamentalpunkt" TargetMode="External"/><Relationship Id="rId22" Type="http://schemas.openxmlformats.org/officeDocument/2006/relationships/hyperlink" Target="https://de.wikipedia.org/wiki/Po_(Fluss)"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dirty="0"/>
              <a:t>Die Präsentation enthält neben den Inhalten, die geprüft werden, auch noch einige Hintergrundinformationen. </a:t>
            </a:r>
          </a:p>
          <a:p>
            <a:r>
              <a:rPr lang="de-CH" dirty="0"/>
              <a:t>Diese sind wichtig für das grundlegende Verständnis von Karten, sie können aber auch weggelassen werden. Die betrifft </a:t>
            </a:r>
            <a:r>
              <a:rPr lang="de-CH"/>
              <a:t>folgende Folien</a:t>
            </a:r>
            <a:endParaRPr lang="de-CH" dirty="0"/>
          </a:p>
          <a:p>
            <a:r>
              <a:rPr lang="de-CH" dirty="0"/>
              <a:t>Folien 6-14 (Entstehung der Karte)</a:t>
            </a:r>
          </a:p>
          <a:p>
            <a:r>
              <a:rPr lang="de-CH" dirty="0"/>
              <a:t>Folien 18-26 (andere Koordinatennetze)</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a:t>
            </a:fld>
            <a:endParaRPr lang="de-CH" dirty="0"/>
          </a:p>
        </p:txBody>
      </p:sp>
    </p:spTree>
    <p:extLst>
      <p:ext uri="{BB962C8B-B14F-4D97-AF65-F5344CB8AC3E}">
        <p14:creationId xmlns:p14="http://schemas.microsoft.com/office/powerpoint/2010/main" val="218003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dirty="0"/>
              <a:t>Die zu schmalen Stücke werden seitlich gestreckt bis die Lücken gefüllt sind. Es entsteht eine Karte die vor allem oben waagrecht verzerrt ist.</a:t>
            </a:r>
          </a:p>
          <a:p>
            <a:r>
              <a:rPr lang="de-CH" dirty="0"/>
              <a:t>Damit die Geometrien auf der Karte wieder die normale Form haben, wird jetzt auch noch in der senkrechten Richtung gestreckt. </a:t>
            </a:r>
          </a:p>
          <a:p>
            <a:r>
              <a:rPr lang="de-CH" dirty="0"/>
              <a:t>Damit stimmen die Formen der Geometrien wieder, die Figuren weiter oben sind aber deutlich vergrössert.</a:t>
            </a:r>
          </a:p>
        </p:txBody>
      </p:sp>
      <p:sp>
        <p:nvSpPr>
          <p:cNvPr id="4" name="Foliennummernplatzhalter 3"/>
          <p:cNvSpPr>
            <a:spLocks noGrp="1"/>
          </p:cNvSpPr>
          <p:nvPr>
            <p:ph type="sldNum" sz="quarter" idx="5"/>
          </p:nvPr>
        </p:nvSpPr>
        <p:spPr/>
        <p:txBody>
          <a:bodyPr/>
          <a:lstStyle/>
          <a:p>
            <a:fld id="{83C81C81-E364-4366-A610-2DB15FF98538}" type="slidenum">
              <a:rPr lang="de-CH" smtClean="0"/>
              <a:pPr/>
              <a:t>10</a:t>
            </a:fld>
            <a:endParaRPr lang="de-CH" dirty="0"/>
          </a:p>
        </p:txBody>
      </p:sp>
    </p:spTree>
    <p:extLst>
      <p:ext uri="{BB962C8B-B14F-4D97-AF65-F5344CB8AC3E}">
        <p14:creationId xmlns:p14="http://schemas.microsoft.com/office/powerpoint/2010/main" val="1793407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DE" dirty="0"/>
              <a:t>Die in der Kartografie verwendete Mercator-Projektion ist eine nach dem Kartografen Gerhard Mercator benannte Form der Zylinderprojektion, bei der die Projektion in Richtung der Zylinderachse adäquat verzerrt ist, um eine winkeltreue Abbildung der Erdoberfläche zu erreichen. Die Winkeltreue ist gleichbedeutend mit Konformität, so dass geometrische Formen unverzerrt bleiben. </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11</a:t>
            </a:fld>
            <a:endParaRPr lang="de-CH" dirty="0"/>
          </a:p>
        </p:txBody>
      </p:sp>
    </p:spTree>
    <p:extLst>
      <p:ext uri="{BB962C8B-B14F-4D97-AF65-F5344CB8AC3E}">
        <p14:creationId xmlns:p14="http://schemas.microsoft.com/office/powerpoint/2010/main" val="4030933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DE" b="0" i="0" dirty="0">
                <a:solidFill>
                  <a:srgbClr val="202122"/>
                </a:solidFill>
                <a:effectLst/>
                <a:latin typeface="Arial" panose="020B0604020202020204" pitchFamily="34" charset="0"/>
              </a:rPr>
              <a:t>Die Mercator-Projektion ist weder </a:t>
            </a:r>
            <a:r>
              <a:rPr lang="de-DE" b="0" i="0" u="none" strike="noStrike" dirty="0">
                <a:solidFill>
                  <a:srgbClr val="0645AD"/>
                </a:solidFill>
                <a:effectLst/>
                <a:latin typeface="Arial" panose="020B0604020202020204" pitchFamily="34" charset="0"/>
                <a:hlinkClick r:id="rId3" tooltip="Flächentreu"/>
              </a:rPr>
              <a:t>flächentreu</a:t>
            </a:r>
            <a:r>
              <a:rPr lang="de-DE" b="0" i="0" dirty="0">
                <a:solidFill>
                  <a:srgbClr val="202122"/>
                </a:solidFill>
                <a:effectLst/>
                <a:latin typeface="Arial" panose="020B0604020202020204" pitchFamily="34" charset="0"/>
              </a:rPr>
              <a:t> noch richtungstreu über große Distanzen, d. h., Flächeninhalte haben an verschiedenen Stellen der Abbildung unterschiedliche </a:t>
            </a:r>
            <a:r>
              <a:rPr lang="de-DE" b="0" i="0" dirty="0" err="1">
                <a:solidFill>
                  <a:srgbClr val="202122"/>
                </a:solidFill>
                <a:effectLst/>
                <a:latin typeface="Arial" panose="020B0604020202020204" pitchFamily="34" charset="0"/>
              </a:rPr>
              <a:t>Massstäbe</a:t>
            </a:r>
            <a:endParaRPr lang="de-CH" dirty="0"/>
          </a:p>
          <a:p>
            <a:endParaRPr lang="de-CH" dirty="0"/>
          </a:p>
          <a:p>
            <a:r>
              <a:rPr lang="de-CH" dirty="0"/>
              <a:t>Südamerika ist in Wirklichkeit etwa 8x grösser als Grönland !!</a:t>
            </a:r>
            <a:endParaRPr lang="de-DE" dirty="0"/>
          </a:p>
        </p:txBody>
      </p:sp>
      <p:sp>
        <p:nvSpPr>
          <p:cNvPr id="4" name="Foliennummernplatzhalter 3"/>
          <p:cNvSpPr>
            <a:spLocks noGrp="1"/>
          </p:cNvSpPr>
          <p:nvPr>
            <p:ph type="sldNum" sz="quarter" idx="10"/>
          </p:nvPr>
        </p:nvSpPr>
        <p:spPr/>
        <p:txBody>
          <a:bodyPr/>
          <a:lstStyle/>
          <a:p>
            <a:fld id="{BE0EB5E5-C839-4F25-A672-232FDA80FA77}" type="slidenum">
              <a:rPr lang="de-CH" smtClean="0"/>
              <a:t>12</a:t>
            </a:fld>
            <a:endParaRPr lang="de-CH"/>
          </a:p>
        </p:txBody>
      </p:sp>
    </p:spTree>
    <p:extLst>
      <p:ext uri="{BB962C8B-B14F-4D97-AF65-F5344CB8AC3E}">
        <p14:creationId xmlns:p14="http://schemas.microsoft.com/office/powerpoint/2010/main" val="1681601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DE" b="0" i="0" dirty="0">
                <a:solidFill>
                  <a:srgbClr val="444444"/>
                </a:solidFill>
                <a:effectLst/>
                <a:latin typeface="DDG_ProximaNova"/>
              </a:rPr>
              <a:t>Die Orthodrome ist die kürzeste Verbindung zweier Punkte auf einer Kugeloberfläche. Die Orthodrome ist immer ein Teilstück eines </a:t>
            </a:r>
            <a:r>
              <a:rPr lang="de-DE" b="0" i="0" dirty="0" err="1">
                <a:solidFill>
                  <a:srgbClr val="444444"/>
                </a:solidFill>
                <a:effectLst/>
                <a:latin typeface="DDG_ProximaNova"/>
              </a:rPr>
              <a:t>Grosskreises</a:t>
            </a:r>
            <a:r>
              <a:rPr lang="de-DE" b="0" i="0" dirty="0">
                <a:solidFill>
                  <a:srgbClr val="444444"/>
                </a:solidFill>
                <a:effectLst/>
                <a:latin typeface="DDG_ProximaNova"/>
              </a:rPr>
              <a:t>.</a:t>
            </a:r>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13</a:t>
            </a:fld>
            <a:endParaRPr lang="de-CH" dirty="0"/>
          </a:p>
        </p:txBody>
      </p:sp>
    </p:spTree>
    <p:extLst>
      <p:ext uri="{BB962C8B-B14F-4D97-AF65-F5344CB8AC3E}">
        <p14:creationId xmlns:p14="http://schemas.microsoft.com/office/powerpoint/2010/main" val="615332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pPr algn="l"/>
            <a:r>
              <a:rPr lang="de-DE" b="0" i="0" dirty="0">
                <a:solidFill>
                  <a:srgbClr val="454545"/>
                </a:solidFill>
                <a:effectLst/>
                <a:latin typeface="Frutiger Neue"/>
              </a:rPr>
              <a:t>Die Schweizerische Landesvermessung verwendet seit ihrer Einführung 1903 die einheitliche Schweizerische Kartenprojektion, eine </a:t>
            </a:r>
            <a:r>
              <a:rPr lang="de-DE" b="1" i="0" dirty="0">
                <a:solidFill>
                  <a:srgbClr val="454545"/>
                </a:solidFill>
                <a:effectLst/>
                <a:latin typeface="Frutiger Neue"/>
              </a:rPr>
              <a:t>schiefachsige, winkeltreue (konforme) Zylinderprojektion </a:t>
            </a:r>
            <a:r>
              <a:rPr lang="de-DE" b="0" i="0" dirty="0">
                <a:solidFill>
                  <a:srgbClr val="454545"/>
                </a:solidFill>
                <a:effectLst/>
                <a:latin typeface="Frutiger Neue"/>
              </a:rPr>
              <a:t>(Mercatorprojektion). Ausgangspunkt ist der Fundamentalpunkt bei der alten Sternwarte Bern.</a:t>
            </a:r>
          </a:p>
          <a:p>
            <a:endParaRPr lang="de-CH" dirty="0"/>
          </a:p>
          <a:p>
            <a:r>
              <a:rPr lang="de-CH" dirty="0"/>
              <a:t>Bei der Zylinderprojektion berührt der Zylinder die Kugel in einem Grosskreis (Äquator). Die Projektion ist in der Nähe dieses Äquators am genausten. Bei der schiefachsigen Zylinderprojektion wird daher der Grosskreis durch Bern gelegt.</a:t>
            </a:r>
          </a:p>
        </p:txBody>
      </p:sp>
      <p:sp>
        <p:nvSpPr>
          <p:cNvPr id="4" name="Foliennummernplatzhalter 3"/>
          <p:cNvSpPr>
            <a:spLocks noGrp="1"/>
          </p:cNvSpPr>
          <p:nvPr>
            <p:ph type="sldNum" sz="quarter" idx="10"/>
          </p:nvPr>
        </p:nvSpPr>
        <p:spPr/>
        <p:txBody>
          <a:bodyPr/>
          <a:lstStyle/>
          <a:p>
            <a:fld id="{BE0EB5E5-C839-4F25-A672-232FDA80FA77}" type="slidenum">
              <a:rPr lang="de-CH" smtClean="0"/>
              <a:t>14</a:t>
            </a:fld>
            <a:endParaRPr lang="de-CH"/>
          </a:p>
        </p:txBody>
      </p:sp>
    </p:spTree>
    <p:extLst>
      <p:ext uri="{BB962C8B-B14F-4D97-AF65-F5344CB8AC3E}">
        <p14:creationId xmlns:p14="http://schemas.microsoft.com/office/powerpoint/2010/main" val="3334883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15</a:t>
            </a:fld>
            <a:endParaRPr lang="de-CH" dirty="0"/>
          </a:p>
        </p:txBody>
      </p:sp>
    </p:spTree>
    <p:extLst>
      <p:ext uri="{BB962C8B-B14F-4D97-AF65-F5344CB8AC3E}">
        <p14:creationId xmlns:p14="http://schemas.microsoft.com/office/powerpoint/2010/main" val="3559958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dirty="0"/>
              <a:t>Der Karten-Massstab ist eine Verhältnis-Zahl, die angibt um wie viel die Karte verkleinert ist.</a:t>
            </a:r>
          </a:p>
          <a:p>
            <a:endParaRPr lang="de-CH" dirty="0"/>
          </a:p>
          <a:p>
            <a:r>
              <a:rPr lang="de-CH" dirty="0"/>
              <a:t>Ein Karten-Massstab ist aber auch ein Massstab der Streckenlängen direkt im entsprechenden Massstab misst.</a:t>
            </a:r>
          </a:p>
        </p:txBody>
      </p:sp>
      <p:sp>
        <p:nvSpPr>
          <p:cNvPr id="4" name="Foliennummernplatzhalter 3"/>
          <p:cNvSpPr>
            <a:spLocks noGrp="1"/>
          </p:cNvSpPr>
          <p:nvPr>
            <p:ph type="sldNum" sz="quarter" idx="5"/>
          </p:nvPr>
        </p:nvSpPr>
        <p:spPr/>
        <p:txBody>
          <a:bodyPr/>
          <a:lstStyle/>
          <a:p>
            <a:fld id="{83C81C81-E364-4366-A610-2DB15FF98538}" type="slidenum">
              <a:rPr lang="de-CH" smtClean="0"/>
              <a:pPr/>
              <a:t>16</a:t>
            </a:fld>
            <a:endParaRPr lang="de-CH" dirty="0"/>
          </a:p>
        </p:txBody>
      </p:sp>
    </p:spTree>
    <p:extLst>
      <p:ext uri="{BB962C8B-B14F-4D97-AF65-F5344CB8AC3E}">
        <p14:creationId xmlns:p14="http://schemas.microsoft.com/office/powerpoint/2010/main" val="863197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17</a:t>
            </a:fld>
            <a:endParaRPr lang="de-CH" dirty="0"/>
          </a:p>
        </p:txBody>
      </p:sp>
    </p:spTree>
    <p:extLst>
      <p:ext uri="{BB962C8B-B14F-4D97-AF65-F5344CB8AC3E}">
        <p14:creationId xmlns:p14="http://schemas.microsoft.com/office/powerpoint/2010/main" val="823492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18</a:t>
            </a:fld>
            <a:endParaRPr lang="de-CH" dirty="0"/>
          </a:p>
        </p:txBody>
      </p:sp>
    </p:spTree>
    <p:extLst>
      <p:ext uri="{BB962C8B-B14F-4D97-AF65-F5344CB8AC3E}">
        <p14:creationId xmlns:p14="http://schemas.microsoft.com/office/powerpoint/2010/main" val="2870714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sz="1300" dirty="0"/>
              <a:t>what3words ist eine einfache Art, Orte zu beschreiben. Dazu wurde die Welt in Quadrate von 3 m x 3 m aufgeteilt und jedem dieser Quadrate eine einmalige </a:t>
            </a:r>
          </a:p>
          <a:p>
            <a:r>
              <a:rPr lang="de-CH" sz="1300" dirty="0"/>
              <a:t>3-Wörter-Adresse zugeordnet. </a:t>
            </a:r>
          </a:p>
          <a:p>
            <a:r>
              <a:rPr lang="de-CH" sz="1300" dirty="0"/>
              <a:t>So kann jeder Ort präzise adressiert werden. Allerdings funktioniert das System kaum ohne Computer. Dafür ist die Adresse einfacher als die Angabe von Koordinaten.</a:t>
            </a:r>
            <a:endParaRPr lang="de-DE" sz="1300" dirty="0"/>
          </a:p>
          <a:p>
            <a:endParaRPr lang="de-CH" dirty="0"/>
          </a:p>
        </p:txBody>
      </p:sp>
      <p:sp>
        <p:nvSpPr>
          <p:cNvPr id="4" name="Foliennummernplatzhalter 3"/>
          <p:cNvSpPr>
            <a:spLocks noGrp="1"/>
          </p:cNvSpPr>
          <p:nvPr>
            <p:ph type="sldNum" sz="quarter" idx="5"/>
          </p:nvPr>
        </p:nvSpPr>
        <p:spPr/>
        <p:txBody>
          <a:bodyPr/>
          <a:lstStyle/>
          <a:p>
            <a:fld id="{BE0EB5E5-C839-4F25-A672-232FDA80FA77}" type="slidenum">
              <a:rPr lang="de-CH" smtClean="0"/>
              <a:t>19</a:t>
            </a:fld>
            <a:endParaRPr lang="de-CH"/>
          </a:p>
        </p:txBody>
      </p:sp>
    </p:spTree>
    <p:extLst>
      <p:ext uri="{BB962C8B-B14F-4D97-AF65-F5344CB8AC3E}">
        <p14:creationId xmlns:p14="http://schemas.microsoft.com/office/powerpoint/2010/main" val="3215104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a:t>
            </a:fld>
            <a:endParaRPr lang="de-CH" dirty="0"/>
          </a:p>
        </p:txBody>
      </p:sp>
    </p:spTree>
    <p:extLst>
      <p:ext uri="{BB962C8B-B14F-4D97-AF65-F5344CB8AC3E}">
        <p14:creationId xmlns:p14="http://schemas.microsoft.com/office/powerpoint/2010/main" val="2461513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dirty="0"/>
              <a:t>What3Words kann beispielsweise mit der </a:t>
            </a:r>
            <a:r>
              <a:rPr lang="de-CH" dirty="0" err="1"/>
              <a:t>Swisstopokarte</a:t>
            </a:r>
            <a:r>
              <a:rPr lang="de-CH" dirty="0"/>
              <a:t> map.geo.admin.ch verwendet werden.</a:t>
            </a:r>
          </a:p>
        </p:txBody>
      </p:sp>
      <p:sp>
        <p:nvSpPr>
          <p:cNvPr id="4" name="Foliennummernplatzhalter 3"/>
          <p:cNvSpPr>
            <a:spLocks noGrp="1"/>
          </p:cNvSpPr>
          <p:nvPr>
            <p:ph type="sldNum" sz="quarter" idx="5"/>
          </p:nvPr>
        </p:nvSpPr>
        <p:spPr/>
        <p:txBody>
          <a:bodyPr/>
          <a:lstStyle/>
          <a:p>
            <a:fld id="{83C81C81-E364-4366-A610-2DB15FF98538}" type="slidenum">
              <a:rPr lang="de-CH" smtClean="0"/>
              <a:pPr/>
              <a:t>20</a:t>
            </a:fld>
            <a:endParaRPr lang="de-CH" dirty="0"/>
          </a:p>
        </p:txBody>
      </p:sp>
    </p:spTree>
    <p:extLst>
      <p:ext uri="{BB962C8B-B14F-4D97-AF65-F5344CB8AC3E}">
        <p14:creationId xmlns:p14="http://schemas.microsoft.com/office/powerpoint/2010/main" val="3626177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dirty="0"/>
              <a:t>Viele Länder verwenden das UTM-Koordinatennetz, z.B. Deutschland und Österreich</a:t>
            </a:r>
          </a:p>
        </p:txBody>
      </p:sp>
      <p:sp>
        <p:nvSpPr>
          <p:cNvPr id="4" name="Foliennummernplatzhalter 3"/>
          <p:cNvSpPr>
            <a:spLocks noGrp="1"/>
          </p:cNvSpPr>
          <p:nvPr>
            <p:ph type="sldNum" sz="quarter" idx="5"/>
          </p:nvPr>
        </p:nvSpPr>
        <p:spPr/>
        <p:txBody>
          <a:bodyPr/>
          <a:lstStyle/>
          <a:p>
            <a:fld id="{83C81C81-E364-4366-A610-2DB15FF98538}" type="slidenum">
              <a:rPr lang="de-CH" smtClean="0"/>
              <a:pPr/>
              <a:t>21</a:t>
            </a:fld>
            <a:endParaRPr lang="de-CH" dirty="0"/>
          </a:p>
        </p:txBody>
      </p:sp>
    </p:spTree>
    <p:extLst>
      <p:ext uri="{BB962C8B-B14F-4D97-AF65-F5344CB8AC3E}">
        <p14:creationId xmlns:p14="http://schemas.microsoft.com/office/powerpoint/2010/main" val="3874489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pPr defTabSz="990478">
              <a:spcAft>
                <a:spcPts val="0"/>
              </a:spcAft>
              <a:defRPr/>
            </a:pPr>
            <a:r>
              <a:rPr lang="de-CH" b="0" i="0" dirty="0">
                <a:solidFill>
                  <a:srgbClr val="333333"/>
                </a:solidFill>
                <a:effectLst/>
                <a:latin typeface="Helvetica Neue"/>
              </a:rPr>
              <a:t>Die Schweiz befindet sich in der Zone 32T</a:t>
            </a:r>
          </a:p>
          <a:p>
            <a:pPr defTabSz="990478">
              <a:spcAft>
                <a:spcPts val="0"/>
              </a:spcAft>
              <a:defRPr/>
            </a:pPr>
            <a:r>
              <a:rPr lang="de-CH" b="0" i="0" dirty="0">
                <a:solidFill>
                  <a:srgbClr val="333333"/>
                </a:solidFill>
                <a:effectLst/>
                <a:latin typeface="Helvetica Neue"/>
              </a:rPr>
              <a:t>Eine Zone ist jeweils 6 Längengrade breit und 8 Breitengrade hoch.</a:t>
            </a:r>
          </a:p>
          <a:p>
            <a:pPr defTabSz="990478">
              <a:spcAft>
                <a:spcPts val="0"/>
              </a:spcAft>
              <a:defRPr/>
            </a:pPr>
            <a:r>
              <a:rPr lang="de-CH" b="0" i="0" dirty="0">
                <a:solidFill>
                  <a:srgbClr val="333333"/>
                </a:solidFill>
                <a:effectLst/>
                <a:latin typeface="Helvetica Neue"/>
              </a:rPr>
              <a:t>Genau in der Mitte der Zone liegt die y-Achse (bei 9°), ihr x-Wert beträgt 500’000.</a:t>
            </a:r>
          </a:p>
          <a:p>
            <a:pPr defTabSz="990478">
              <a:spcAft>
                <a:spcPts val="0"/>
              </a:spcAft>
              <a:defRPr/>
            </a:pPr>
            <a:r>
              <a:rPr lang="de-CH" b="0" i="0" dirty="0">
                <a:solidFill>
                  <a:srgbClr val="333333"/>
                </a:solidFill>
                <a:effectLst/>
                <a:latin typeface="Helvetica Neue"/>
              </a:rPr>
              <a:t>Das heisst, liegt ein Punkt 113’168m westlich dieser Achse, hat er die x-Koordinate 500’000 -  113’168 = 386’832</a:t>
            </a:r>
          </a:p>
          <a:p>
            <a:pPr defTabSz="990478">
              <a:spcAft>
                <a:spcPts val="0"/>
              </a:spcAft>
              <a:defRPr/>
            </a:pPr>
            <a:r>
              <a:rPr lang="de-CH" b="0" i="0" dirty="0">
                <a:solidFill>
                  <a:srgbClr val="333333"/>
                </a:solidFill>
                <a:effectLst/>
                <a:latin typeface="Helvetica Neue"/>
              </a:rPr>
              <a:t>Die y-Koordinate ist der Abstand zum Äquator, hier 5’201’766m</a:t>
            </a:r>
          </a:p>
          <a:p>
            <a:pPr defTabSz="990478">
              <a:spcAft>
                <a:spcPts val="0"/>
              </a:spcAft>
              <a:defRPr/>
            </a:pPr>
            <a:endParaRPr lang="de-CH" b="0" i="0" dirty="0">
              <a:solidFill>
                <a:srgbClr val="333333"/>
              </a:solidFill>
              <a:effectLst/>
              <a:latin typeface="Helvetica Neue"/>
            </a:endParaRPr>
          </a:p>
          <a:p>
            <a:pPr defTabSz="990478">
              <a:spcAft>
                <a:spcPts val="0"/>
              </a:spcAft>
              <a:defRPr/>
            </a:pPr>
            <a:r>
              <a:rPr lang="de-CH" sz="1200" dirty="0">
                <a:solidFill>
                  <a:srgbClr val="333333"/>
                </a:solidFill>
              </a:rPr>
              <a:t>386’832, 5’201’766 </a:t>
            </a:r>
            <a:r>
              <a:rPr lang="de-CH" b="0" i="0" dirty="0">
                <a:solidFill>
                  <a:srgbClr val="333333"/>
                </a:solidFill>
                <a:effectLst/>
                <a:latin typeface="Helvetica Neue"/>
              </a:rPr>
              <a:t>(</a:t>
            </a:r>
            <a:r>
              <a:rPr lang="de-CH" b="0" i="0" dirty="0" err="1">
                <a:solidFill>
                  <a:srgbClr val="333333"/>
                </a:solidFill>
                <a:effectLst/>
                <a:latin typeface="Helvetica Neue"/>
              </a:rPr>
              <a:t>zone</a:t>
            </a:r>
            <a:r>
              <a:rPr lang="de-CH" b="0" i="0" dirty="0">
                <a:solidFill>
                  <a:srgbClr val="333333"/>
                </a:solidFill>
                <a:effectLst/>
                <a:latin typeface="Helvetica Neue"/>
              </a:rPr>
              <a:t> 32T)</a:t>
            </a:r>
          </a:p>
          <a:p>
            <a:pPr defTabSz="990478">
              <a:spcAft>
                <a:spcPts val="0"/>
              </a:spcAft>
              <a:defRPr/>
            </a:pPr>
            <a:r>
              <a:rPr lang="de-CH" b="0" i="0" dirty="0">
                <a:solidFill>
                  <a:srgbClr val="333333"/>
                </a:solidFill>
                <a:effectLst/>
                <a:latin typeface="Helvetica Neue"/>
              </a:rPr>
              <a:t>1° entspricht ca. 111 km</a:t>
            </a:r>
            <a:endParaRPr lang="de-CH" dirty="0"/>
          </a:p>
          <a:p>
            <a:endParaRPr lang="de-CH" dirty="0"/>
          </a:p>
        </p:txBody>
      </p:sp>
      <p:sp>
        <p:nvSpPr>
          <p:cNvPr id="4" name="Foliennummernplatzhalter 3"/>
          <p:cNvSpPr>
            <a:spLocks noGrp="1"/>
          </p:cNvSpPr>
          <p:nvPr>
            <p:ph type="sldNum" sz="quarter" idx="5"/>
          </p:nvPr>
        </p:nvSpPr>
        <p:spPr/>
        <p:txBody>
          <a:bodyPr/>
          <a:lstStyle/>
          <a:p>
            <a:fld id="{BE0EB5E5-C839-4F25-A672-232FDA80FA77}" type="slidenum">
              <a:rPr lang="de-CH" smtClean="0"/>
              <a:t>22</a:t>
            </a:fld>
            <a:endParaRPr lang="de-CH"/>
          </a:p>
        </p:txBody>
      </p:sp>
    </p:spTree>
    <p:extLst>
      <p:ext uri="{BB962C8B-B14F-4D97-AF65-F5344CB8AC3E}">
        <p14:creationId xmlns:p14="http://schemas.microsoft.com/office/powerpoint/2010/main" val="3861842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fr-CH" dirty="0"/>
              <a:t>601538 200809</a:t>
            </a:r>
            <a:endParaRPr lang="de-CH" dirty="0"/>
          </a:p>
        </p:txBody>
      </p:sp>
      <p:sp>
        <p:nvSpPr>
          <p:cNvPr id="4" name="Foliennummernplatzhalter 3"/>
          <p:cNvSpPr>
            <a:spLocks noGrp="1"/>
          </p:cNvSpPr>
          <p:nvPr>
            <p:ph type="sldNum" sz="quarter" idx="10"/>
          </p:nvPr>
        </p:nvSpPr>
        <p:spPr/>
        <p:txBody>
          <a:bodyPr/>
          <a:lstStyle/>
          <a:p>
            <a:fld id="{BE0EB5E5-C839-4F25-A672-232FDA80FA77}" type="slidenum">
              <a:rPr lang="de-CH" smtClean="0"/>
              <a:t>23</a:t>
            </a:fld>
            <a:endParaRPr lang="de-CH"/>
          </a:p>
        </p:txBody>
      </p:sp>
    </p:spTree>
    <p:extLst>
      <p:ext uri="{BB962C8B-B14F-4D97-AF65-F5344CB8AC3E}">
        <p14:creationId xmlns:p14="http://schemas.microsoft.com/office/powerpoint/2010/main" val="830611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24</a:t>
            </a:fld>
            <a:endParaRPr lang="de-CH" dirty="0"/>
          </a:p>
        </p:txBody>
      </p:sp>
    </p:spTree>
    <p:extLst>
      <p:ext uri="{BB962C8B-B14F-4D97-AF65-F5344CB8AC3E}">
        <p14:creationId xmlns:p14="http://schemas.microsoft.com/office/powerpoint/2010/main" val="3153765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25</a:t>
            </a:fld>
            <a:endParaRPr lang="de-CH" dirty="0"/>
          </a:p>
        </p:txBody>
      </p:sp>
    </p:spTree>
    <p:extLst>
      <p:ext uri="{BB962C8B-B14F-4D97-AF65-F5344CB8AC3E}">
        <p14:creationId xmlns:p14="http://schemas.microsoft.com/office/powerpoint/2010/main" val="56159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dirty="0"/>
              <a:t>Google Maps und auch die Navigationsgeräte in den Autos arbeiten mit WGS84.</a:t>
            </a:r>
          </a:p>
          <a:p>
            <a:endParaRPr lang="de-CH" dirty="0"/>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26</a:t>
            </a:fld>
            <a:endParaRPr lang="de-CH" dirty="0"/>
          </a:p>
        </p:txBody>
      </p:sp>
    </p:spTree>
    <p:extLst>
      <p:ext uri="{BB962C8B-B14F-4D97-AF65-F5344CB8AC3E}">
        <p14:creationId xmlns:p14="http://schemas.microsoft.com/office/powerpoint/2010/main" val="969977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DE" dirty="0"/>
              <a:t>Wenn wir mit Koordinaten einen Punkt angeben wollen, brauchen wir ein Koordinatennetz. </a:t>
            </a:r>
          </a:p>
          <a:p>
            <a:r>
              <a:rPr lang="de-DE" dirty="0"/>
              <a:t>Es braucht einen Ursprung (das ist in Bern, die damalige Sternwarte, heute beim Institut für exakte Wissenschaften der Universität Bern) und dann die zwei Koordinatenachsen.</a:t>
            </a:r>
          </a:p>
          <a:p>
            <a:r>
              <a:rPr lang="de-DE" dirty="0"/>
              <a:t>Jetzt kann man den Abstand vom Ursprung in waagrechter Richtung (x) und in senkrechter Richtung (y) angeben, das sind die Koordinaten des Punktes. Bei diesem Koordinatennetz können Punkte auch negative Koordinaten haben, nämlich wenn sie unter der x-Achse oder links von der y-Achse liegen.</a:t>
            </a:r>
          </a:p>
          <a:p>
            <a:r>
              <a:rPr lang="de-DE" dirty="0"/>
              <a:t>Man hat daher den Ursprung des Koordinatennetzes so gelegt, dass der Referenz-Punkt in Bern die Koordinaten 600‘000 / 200‘000 hat. </a:t>
            </a:r>
          </a:p>
          <a:p>
            <a:r>
              <a:rPr lang="de-DE" dirty="0"/>
              <a:t>Damit hat unser Punkt die Koordinaten 605‘626 / 200‘966 (LV03, Landesvermessung 1903) oder neu 2‘605‘626 / 1‘200‘966  (LV95)</a:t>
            </a:r>
          </a:p>
          <a:p>
            <a:endParaRPr lang="de-DE" dirty="0"/>
          </a:p>
          <a:p>
            <a:endParaRPr lang="de-DE" dirty="0"/>
          </a:p>
          <a:p>
            <a:endParaRPr lang="de-DE" dirty="0"/>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27</a:t>
            </a:fld>
            <a:endParaRPr lang="de-CH" dirty="0"/>
          </a:p>
        </p:txBody>
      </p:sp>
    </p:spTree>
    <p:extLst>
      <p:ext uri="{BB962C8B-B14F-4D97-AF65-F5344CB8AC3E}">
        <p14:creationId xmlns:p14="http://schemas.microsoft.com/office/powerpoint/2010/main" val="18601140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28</a:t>
            </a:fld>
            <a:endParaRPr lang="de-CH" dirty="0"/>
          </a:p>
        </p:txBody>
      </p:sp>
    </p:spTree>
    <p:extLst>
      <p:ext uri="{BB962C8B-B14F-4D97-AF65-F5344CB8AC3E}">
        <p14:creationId xmlns:p14="http://schemas.microsoft.com/office/powerpoint/2010/main" val="1796015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noProof="0" dirty="0"/>
              <a:t>Text auf der Platte:</a:t>
            </a:r>
          </a:p>
          <a:p>
            <a:r>
              <a:rPr lang="de-CH" noProof="0" dirty="0"/>
              <a:t>«Das Zentrum dieser Platte</a:t>
            </a:r>
          </a:p>
          <a:p>
            <a:r>
              <a:rPr lang="de-CH" noProof="0" dirty="0"/>
              <a:t>liegt</a:t>
            </a:r>
            <a:r>
              <a:rPr lang="de-CH" baseline="0" noProof="0" dirty="0"/>
              <a:t> im Koordinatenursprung</a:t>
            </a:r>
          </a:p>
          <a:p>
            <a:r>
              <a:rPr lang="de-CH" baseline="0" noProof="0" dirty="0"/>
              <a:t>der schweizerischen Landesvermessung</a:t>
            </a:r>
          </a:p>
          <a:p>
            <a:endParaRPr lang="fr-CH" baseline="0" noProof="0" dirty="0"/>
          </a:p>
          <a:p>
            <a:r>
              <a:rPr lang="fr-CH" baseline="0" noProof="0" dirty="0"/>
              <a:t>In den </a:t>
            </a:r>
            <a:r>
              <a:rPr lang="fr-CH" baseline="0" noProof="0" dirty="0" err="1"/>
              <a:t>Jahren</a:t>
            </a:r>
            <a:r>
              <a:rPr lang="fr-CH" baseline="0" noProof="0" dirty="0"/>
              <a:t> 1812-1876 stand an </a:t>
            </a:r>
          </a:p>
          <a:p>
            <a:r>
              <a:rPr lang="fr-CH" baseline="0" noProof="0" dirty="0" err="1"/>
              <a:t>dieser</a:t>
            </a:r>
            <a:r>
              <a:rPr lang="fr-CH" baseline="0" noProof="0" dirty="0"/>
              <a:t> </a:t>
            </a:r>
            <a:r>
              <a:rPr lang="fr-CH" baseline="0" noProof="0" dirty="0" err="1"/>
              <a:t>Stelle</a:t>
            </a:r>
            <a:r>
              <a:rPr lang="fr-CH" baseline="0" noProof="0" dirty="0"/>
              <a:t> die </a:t>
            </a:r>
            <a:r>
              <a:rPr lang="fr-CH" baseline="0" noProof="0" dirty="0" err="1"/>
              <a:t>Sternwarte</a:t>
            </a:r>
            <a:r>
              <a:rPr lang="fr-CH" baseline="0" noProof="0" dirty="0"/>
              <a:t> Bern</a:t>
            </a:r>
          </a:p>
          <a:p>
            <a:r>
              <a:rPr lang="fr-CH" baseline="0" noProof="0" dirty="0" err="1"/>
              <a:t>auf</a:t>
            </a:r>
            <a:r>
              <a:rPr lang="fr-CH" baseline="0" noProof="0" dirty="0"/>
              <a:t> </a:t>
            </a:r>
            <a:r>
              <a:rPr lang="fr-CH" baseline="0" noProof="0" dirty="0" err="1"/>
              <a:t>einem</a:t>
            </a:r>
            <a:r>
              <a:rPr lang="fr-CH" baseline="0" noProof="0" dirty="0"/>
              <a:t> 11 m </a:t>
            </a:r>
            <a:r>
              <a:rPr lang="fr-CH" baseline="0" noProof="0" dirty="0" err="1"/>
              <a:t>hohen</a:t>
            </a:r>
            <a:r>
              <a:rPr lang="fr-CH" baseline="0" noProof="0" dirty="0"/>
              <a:t> </a:t>
            </a:r>
            <a:r>
              <a:rPr lang="fr-CH" baseline="0" noProof="0" dirty="0" err="1"/>
              <a:t>Hügel</a:t>
            </a:r>
            <a:r>
              <a:rPr lang="fr-CH" baseline="0" noProof="0" dirty="0"/>
              <a:t>»</a:t>
            </a:r>
          </a:p>
          <a:p>
            <a:endParaRPr lang="fr-CH" baseline="0" noProof="0" dirty="0"/>
          </a:p>
          <a:p>
            <a:r>
              <a:rPr lang="fr-CH" baseline="0" noProof="0" dirty="0"/>
              <a:t>Die </a:t>
            </a:r>
            <a:r>
              <a:rPr lang="fr-CH" baseline="0" noProof="0" dirty="0" err="1"/>
              <a:t>Landesvermessung</a:t>
            </a:r>
            <a:r>
              <a:rPr lang="fr-CH" baseline="0" noProof="0" dirty="0"/>
              <a:t> LV95 </a:t>
            </a:r>
            <a:r>
              <a:rPr lang="fr-CH" baseline="0" noProof="0" dirty="0" err="1"/>
              <a:t>basiert</a:t>
            </a:r>
            <a:r>
              <a:rPr lang="fr-CH" baseline="0" noProof="0" dirty="0"/>
              <a:t> </a:t>
            </a:r>
            <a:r>
              <a:rPr lang="fr-CH" baseline="0" noProof="0" dirty="0" err="1"/>
              <a:t>auf</a:t>
            </a:r>
            <a:r>
              <a:rPr lang="fr-CH" baseline="0" noProof="0" dirty="0"/>
              <a:t> GPS-</a:t>
            </a:r>
            <a:r>
              <a:rPr lang="fr-CH" baseline="0" noProof="0" dirty="0" err="1"/>
              <a:t>Messungen</a:t>
            </a:r>
            <a:r>
              <a:rPr lang="fr-CH" baseline="0" noProof="0" dirty="0"/>
              <a:t> </a:t>
            </a:r>
            <a:r>
              <a:rPr lang="fr-CH" baseline="0" noProof="0" dirty="0" err="1"/>
              <a:t>und</a:t>
            </a:r>
            <a:r>
              <a:rPr lang="fr-CH" baseline="0" noProof="0" dirty="0"/>
              <a:t> </a:t>
            </a:r>
            <a:r>
              <a:rPr lang="fr-CH" baseline="0" noProof="0" dirty="0" err="1"/>
              <a:t>ist</a:t>
            </a:r>
            <a:r>
              <a:rPr lang="fr-CH" baseline="0" noProof="0" dirty="0"/>
              <a:t> </a:t>
            </a:r>
            <a:r>
              <a:rPr lang="fr-CH" baseline="0" noProof="0" dirty="0" err="1"/>
              <a:t>genauer</a:t>
            </a:r>
            <a:r>
              <a:rPr lang="fr-CH" baseline="0" noProof="0" dirty="0"/>
              <a:t> </a:t>
            </a:r>
            <a:r>
              <a:rPr lang="fr-CH" baseline="0" noProof="0" dirty="0" err="1"/>
              <a:t>als</a:t>
            </a:r>
            <a:r>
              <a:rPr lang="fr-CH" baseline="0" noProof="0" dirty="0"/>
              <a:t> die LV03 (</a:t>
            </a:r>
            <a:r>
              <a:rPr lang="fr-CH" baseline="0" noProof="0" dirty="0" err="1"/>
              <a:t>Triangulationsmessungen</a:t>
            </a:r>
            <a:r>
              <a:rPr lang="fr-CH" baseline="0" noProof="0" dirty="0"/>
              <a:t>). </a:t>
            </a:r>
            <a:r>
              <a:rPr lang="fr-CH" baseline="0" noProof="0" dirty="0" err="1"/>
              <a:t>Damit</a:t>
            </a:r>
            <a:r>
              <a:rPr lang="fr-CH" baseline="0" noProof="0" dirty="0"/>
              <a:t> man </a:t>
            </a:r>
            <a:r>
              <a:rPr lang="fr-CH" baseline="0" noProof="0" dirty="0" err="1"/>
              <a:t>sie</a:t>
            </a:r>
            <a:r>
              <a:rPr lang="fr-CH" baseline="0" noProof="0" dirty="0"/>
              <a:t> </a:t>
            </a:r>
            <a:r>
              <a:rPr lang="fr-CH" baseline="0" noProof="0" dirty="0" err="1"/>
              <a:t>unterscheiden</a:t>
            </a:r>
            <a:r>
              <a:rPr lang="fr-CH" baseline="0" noProof="0" dirty="0"/>
              <a:t> </a:t>
            </a:r>
            <a:r>
              <a:rPr lang="fr-CH" baseline="0" noProof="0" dirty="0" err="1"/>
              <a:t>kann</a:t>
            </a:r>
            <a:r>
              <a:rPr lang="fr-CH" baseline="0" noProof="0" dirty="0"/>
              <a:t>, </a:t>
            </a:r>
            <a:r>
              <a:rPr lang="fr-CH" baseline="0" noProof="0" dirty="0" err="1"/>
              <a:t>wird</a:t>
            </a:r>
            <a:r>
              <a:rPr lang="fr-CH" baseline="0" noProof="0" dirty="0"/>
              <a:t> </a:t>
            </a:r>
            <a:r>
              <a:rPr lang="fr-CH" baseline="0" noProof="0" dirty="0" err="1"/>
              <a:t>bei</a:t>
            </a:r>
            <a:r>
              <a:rPr lang="fr-CH" baseline="0" noProof="0" dirty="0"/>
              <a:t> der </a:t>
            </a:r>
            <a:r>
              <a:rPr lang="fr-CH" baseline="0" noProof="0" dirty="0" err="1"/>
              <a:t>Koordinatenangabe</a:t>
            </a:r>
            <a:r>
              <a:rPr lang="fr-CH" baseline="0" noProof="0" dirty="0"/>
              <a:t> </a:t>
            </a:r>
            <a:r>
              <a:rPr lang="fr-CH" baseline="0" noProof="0" dirty="0" err="1"/>
              <a:t>gemäss</a:t>
            </a:r>
            <a:r>
              <a:rPr lang="fr-CH" baseline="0" noProof="0" dirty="0"/>
              <a:t> LV95  </a:t>
            </a:r>
            <a:r>
              <a:rPr lang="fr-CH" baseline="0" noProof="0" dirty="0" err="1"/>
              <a:t>eine</a:t>
            </a:r>
            <a:r>
              <a:rPr lang="fr-CH" baseline="0" noProof="0" dirty="0"/>
              <a:t> 2 </a:t>
            </a:r>
            <a:r>
              <a:rPr lang="fr-CH" baseline="0" noProof="0" dirty="0" err="1"/>
              <a:t>bzw</a:t>
            </a:r>
            <a:r>
              <a:rPr lang="fr-CH" baseline="0" noProof="0" dirty="0"/>
              <a:t> </a:t>
            </a:r>
            <a:r>
              <a:rPr lang="fr-CH" baseline="0" noProof="0" dirty="0" err="1"/>
              <a:t>eine</a:t>
            </a:r>
            <a:r>
              <a:rPr lang="fr-CH" baseline="0" noProof="0" dirty="0"/>
              <a:t> 1 </a:t>
            </a:r>
            <a:r>
              <a:rPr lang="fr-CH" baseline="0" noProof="0" dirty="0" err="1"/>
              <a:t>voran</a:t>
            </a:r>
            <a:r>
              <a:rPr lang="fr-CH" baseline="0" noProof="0" dirty="0"/>
              <a:t> </a:t>
            </a:r>
            <a:r>
              <a:rPr lang="fr-CH" baseline="0" noProof="0" dirty="0" err="1"/>
              <a:t>gestellt</a:t>
            </a:r>
            <a:r>
              <a:rPr lang="fr-CH" baseline="0" noProof="0" dirty="0"/>
              <a:t>. Der </a:t>
            </a:r>
            <a:r>
              <a:rPr lang="fr-CH" baseline="0" noProof="0" dirty="0" err="1"/>
              <a:t>Unterschied</a:t>
            </a:r>
            <a:r>
              <a:rPr lang="fr-CH" baseline="0" noProof="0" dirty="0"/>
              <a:t> </a:t>
            </a:r>
            <a:r>
              <a:rPr lang="fr-CH" baseline="0" noProof="0" dirty="0" err="1"/>
              <a:t>zwischen</a:t>
            </a:r>
            <a:r>
              <a:rPr lang="fr-CH" baseline="0" noProof="0" dirty="0"/>
              <a:t> den </a:t>
            </a:r>
            <a:r>
              <a:rPr lang="fr-CH" baseline="0" noProof="0" dirty="0" err="1"/>
              <a:t>Koordinaten</a:t>
            </a:r>
            <a:r>
              <a:rPr lang="fr-CH" baseline="0" noProof="0" dirty="0"/>
              <a:t> </a:t>
            </a:r>
            <a:r>
              <a:rPr lang="fr-CH" baseline="0" noProof="0" dirty="0" err="1"/>
              <a:t>nach</a:t>
            </a:r>
            <a:r>
              <a:rPr lang="fr-CH" baseline="0" noProof="0" dirty="0"/>
              <a:t> LV03 </a:t>
            </a:r>
            <a:r>
              <a:rPr lang="fr-CH" baseline="0" noProof="0" dirty="0" err="1"/>
              <a:t>bzw</a:t>
            </a:r>
            <a:r>
              <a:rPr lang="fr-CH" baseline="0" noProof="0" dirty="0"/>
              <a:t>. LV95 </a:t>
            </a:r>
            <a:r>
              <a:rPr lang="fr-CH" baseline="0" noProof="0" dirty="0" err="1"/>
              <a:t>ist</a:t>
            </a:r>
            <a:r>
              <a:rPr lang="fr-CH" baseline="0" noProof="0" dirty="0"/>
              <a:t> </a:t>
            </a:r>
            <a:r>
              <a:rPr lang="fr-CH" baseline="0" noProof="0" dirty="0" err="1"/>
              <a:t>im</a:t>
            </a:r>
            <a:r>
              <a:rPr lang="fr-CH" baseline="0" noProof="0" dirty="0"/>
              <a:t> </a:t>
            </a:r>
            <a:r>
              <a:rPr lang="fr-CH" baseline="0" noProof="0" dirty="0" err="1"/>
              <a:t>Raum</a:t>
            </a:r>
            <a:r>
              <a:rPr lang="fr-CH" baseline="0" noProof="0" dirty="0"/>
              <a:t> Bern </a:t>
            </a:r>
            <a:r>
              <a:rPr lang="fr-CH" baseline="0" noProof="0" dirty="0" err="1"/>
              <a:t>praktisch</a:t>
            </a:r>
            <a:r>
              <a:rPr lang="fr-CH" baseline="0" noProof="0" dirty="0"/>
              <a:t> </a:t>
            </a:r>
            <a:r>
              <a:rPr lang="fr-CH" baseline="0" noProof="0" dirty="0" err="1"/>
              <a:t>null</a:t>
            </a:r>
            <a:r>
              <a:rPr lang="fr-CH" baseline="0" noProof="0" dirty="0"/>
              <a:t>, </a:t>
            </a:r>
            <a:r>
              <a:rPr lang="fr-CH" baseline="0" noProof="0" dirty="0" err="1"/>
              <a:t>im</a:t>
            </a:r>
            <a:r>
              <a:rPr lang="fr-CH" baseline="0" noProof="0" dirty="0"/>
              <a:t> </a:t>
            </a:r>
            <a:r>
              <a:rPr lang="fr-CH" baseline="0" noProof="0" dirty="0" err="1"/>
              <a:t>südlichen</a:t>
            </a:r>
            <a:r>
              <a:rPr lang="fr-CH" baseline="0" noProof="0" dirty="0"/>
              <a:t> Tessin </a:t>
            </a:r>
            <a:r>
              <a:rPr lang="fr-CH" baseline="0" noProof="0" dirty="0" err="1"/>
              <a:t>beträgt</a:t>
            </a:r>
            <a:r>
              <a:rPr lang="fr-CH" baseline="0" noProof="0" dirty="0"/>
              <a:t> die </a:t>
            </a:r>
            <a:r>
              <a:rPr lang="fr-CH" baseline="0" noProof="0" dirty="0" err="1"/>
              <a:t>Differenz</a:t>
            </a:r>
            <a:r>
              <a:rPr lang="fr-CH" baseline="0" noProof="0" dirty="0"/>
              <a:t> ca. 1.5 m.</a:t>
            </a:r>
            <a:br>
              <a:rPr lang="fr-CH" baseline="0" noProof="0" dirty="0"/>
            </a:br>
            <a:r>
              <a:rPr lang="fr-CH" baseline="0" noProof="0" dirty="0"/>
              <a:t>Die </a:t>
            </a:r>
            <a:r>
              <a:rPr lang="fr-CH" baseline="0" noProof="0" dirty="0" err="1"/>
              <a:t>Ungenauigkeit</a:t>
            </a:r>
            <a:r>
              <a:rPr lang="fr-CH" baseline="0" noProof="0" dirty="0"/>
              <a:t> der LV95 </a:t>
            </a:r>
            <a:r>
              <a:rPr lang="fr-CH" baseline="0" noProof="0" dirty="0" err="1"/>
              <a:t>beträgt</a:t>
            </a:r>
            <a:r>
              <a:rPr lang="fr-CH" baseline="0" noProof="0" dirty="0"/>
              <a:t> 1-2cm.</a:t>
            </a:r>
            <a:endParaRPr lang="de-CH" noProof="0" dirty="0"/>
          </a:p>
        </p:txBody>
      </p:sp>
      <p:sp>
        <p:nvSpPr>
          <p:cNvPr id="4" name="Foliennummernplatzhalter 3"/>
          <p:cNvSpPr>
            <a:spLocks noGrp="1"/>
          </p:cNvSpPr>
          <p:nvPr>
            <p:ph type="sldNum" sz="quarter" idx="10"/>
          </p:nvPr>
        </p:nvSpPr>
        <p:spPr/>
        <p:txBody>
          <a:bodyPr/>
          <a:lstStyle/>
          <a:p>
            <a:fld id="{BE0EB5E5-C839-4F25-A672-232FDA80FA77}" type="slidenum">
              <a:rPr lang="de-CH" smtClean="0"/>
              <a:t>29</a:t>
            </a:fld>
            <a:endParaRPr lang="de-CH"/>
          </a:p>
        </p:txBody>
      </p:sp>
    </p:spTree>
    <p:extLst>
      <p:ext uri="{BB962C8B-B14F-4D97-AF65-F5344CB8AC3E}">
        <p14:creationId xmlns:p14="http://schemas.microsoft.com/office/powerpoint/2010/main" val="362602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E0EB5E5-C839-4F25-A672-232FDA80FA77}" type="slidenum">
              <a:rPr lang="de-CH" smtClean="0"/>
              <a:t>3</a:t>
            </a:fld>
            <a:endParaRPr lang="de-CH"/>
          </a:p>
        </p:txBody>
      </p:sp>
    </p:spTree>
    <p:extLst>
      <p:ext uri="{BB962C8B-B14F-4D97-AF65-F5344CB8AC3E}">
        <p14:creationId xmlns:p14="http://schemas.microsoft.com/office/powerpoint/2010/main" val="2716331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pPr algn="just">
              <a:lnSpc>
                <a:spcPts val="1733"/>
              </a:lnSpc>
              <a:spcAft>
                <a:spcPts val="650"/>
              </a:spcAft>
            </a:pPr>
            <a:r>
              <a:rPr lang="de-CH" sz="1900" spc="22" dirty="0">
                <a:latin typeface="Arial" panose="020B0604020202020204" pitchFamily="34" charset="0"/>
                <a:ea typeface="Arial" panose="020B0604020202020204" pitchFamily="34" charset="0"/>
                <a:cs typeface="Times New Roman" panose="02020603050405020304" pitchFamily="18" charset="0"/>
              </a:rPr>
              <a:t>Erster Schritt: Auf der Karte wird der Schnittpunkt der Koordinatenlinien  unten links gesucht und seine Koordinaten abgelesen:</a:t>
            </a:r>
          </a:p>
          <a:p>
            <a:pPr algn="just">
              <a:lnSpc>
                <a:spcPts val="1733"/>
              </a:lnSpc>
              <a:spcAft>
                <a:spcPts val="650"/>
              </a:spcAft>
            </a:pPr>
            <a:r>
              <a:rPr lang="de-CH" sz="1900" b="1" spc="22" dirty="0">
                <a:latin typeface="Arial" panose="020B0604020202020204" pitchFamily="34" charset="0"/>
                <a:ea typeface="Arial" panose="020B0604020202020204" pitchFamily="34" charset="0"/>
                <a:cs typeface="Times New Roman" panose="02020603050405020304" pitchFamily="18" charset="0"/>
              </a:rPr>
              <a:t>2’607</a:t>
            </a:r>
            <a:r>
              <a:rPr lang="de-CH" sz="1900" spc="22" dirty="0">
                <a:latin typeface="Arial" panose="020B0604020202020204" pitchFamily="34" charset="0"/>
                <a:ea typeface="Arial" panose="020B0604020202020204" pitchFamily="34" charset="0"/>
                <a:cs typeface="Times New Roman" panose="02020603050405020304" pitchFamily="18" charset="0"/>
              </a:rPr>
              <a:t>'000 / </a:t>
            </a:r>
            <a:r>
              <a:rPr lang="de-CH" sz="1900" b="1" spc="22" dirty="0">
                <a:latin typeface="Arial" panose="020B0604020202020204" pitchFamily="34" charset="0"/>
                <a:ea typeface="Arial" panose="020B0604020202020204" pitchFamily="34" charset="0"/>
                <a:cs typeface="Times New Roman" panose="02020603050405020304" pitchFamily="18" charset="0"/>
              </a:rPr>
              <a:t>1’207</a:t>
            </a:r>
            <a:r>
              <a:rPr lang="de-CH" sz="1900" spc="22" dirty="0">
                <a:latin typeface="Arial" panose="020B0604020202020204" pitchFamily="34" charset="0"/>
                <a:ea typeface="Arial" panose="020B0604020202020204" pitchFamily="34" charset="0"/>
                <a:cs typeface="Times New Roman" panose="02020603050405020304" pitchFamily="18" charset="0"/>
              </a:rPr>
              <a:t>’000</a:t>
            </a:r>
          </a:p>
          <a:p>
            <a:pPr algn="just">
              <a:lnSpc>
                <a:spcPts val="1733"/>
              </a:lnSpc>
              <a:spcAft>
                <a:spcPts val="650"/>
              </a:spcAft>
            </a:pPr>
            <a:endParaRPr lang="de-CH" sz="1900" spc="22" dirty="0">
              <a:latin typeface="Arial" panose="020B0604020202020204" pitchFamily="34" charset="0"/>
              <a:ea typeface="Arial" panose="020B0604020202020204" pitchFamily="34" charset="0"/>
              <a:cs typeface="Times New Roman" panose="02020603050405020304" pitchFamily="18" charset="0"/>
            </a:endParaRPr>
          </a:p>
          <a:p>
            <a:pPr algn="just">
              <a:lnSpc>
                <a:spcPts val="1733"/>
              </a:lnSpc>
              <a:spcAft>
                <a:spcPts val="650"/>
              </a:spcAft>
            </a:pPr>
            <a:r>
              <a:rPr lang="de-CH" sz="1900" spc="22" dirty="0">
                <a:latin typeface="Arial" panose="020B0604020202020204" pitchFamily="34" charset="0"/>
                <a:ea typeface="Arial" panose="020B0604020202020204" pitchFamily="34" charset="0"/>
                <a:cs typeface="Times New Roman" panose="02020603050405020304" pitchFamily="18" charset="0"/>
              </a:rPr>
              <a:t>Zweiter Schritt: Mit einem passenden Karten-Mass­stab (hier 1:25'000) wird der Abstand des Punktes von der Koordinatenlinie nach Osten gemessen. Dies ergibt die letzten drei Ziffern der ersten Koordinate: 2’607’</a:t>
            </a:r>
            <a:r>
              <a:rPr lang="de-CH" sz="1900" b="1" spc="22" dirty="0">
                <a:latin typeface="Arial" panose="020B0604020202020204" pitchFamily="34" charset="0"/>
                <a:ea typeface="Arial" panose="020B0604020202020204" pitchFamily="34" charset="0"/>
                <a:cs typeface="Times New Roman" panose="02020603050405020304" pitchFamily="18" charset="0"/>
              </a:rPr>
              <a:t>510</a:t>
            </a:r>
          </a:p>
          <a:p>
            <a:pPr algn="just">
              <a:lnSpc>
                <a:spcPts val="1733"/>
              </a:lnSpc>
              <a:spcAft>
                <a:spcPts val="650"/>
              </a:spcAft>
            </a:pPr>
            <a:endParaRPr lang="de-CH" sz="1900" spc="22" dirty="0">
              <a:latin typeface="Arial" panose="020B0604020202020204" pitchFamily="34" charset="0"/>
              <a:ea typeface="Arial" panose="020B0604020202020204" pitchFamily="34" charset="0"/>
              <a:cs typeface="Times New Roman" panose="02020603050405020304" pitchFamily="18" charset="0"/>
            </a:endParaRPr>
          </a:p>
          <a:p>
            <a:pPr algn="just">
              <a:lnSpc>
                <a:spcPts val="1733"/>
              </a:lnSpc>
              <a:spcAft>
                <a:spcPts val="650"/>
              </a:spcAft>
            </a:pPr>
            <a:r>
              <a:rPr lang="de-CH" sz="1900" spc="22" dirty="0">
                <a:latin typeface="Arial" panose="020B0604020202020204" pitchFamily="34" charset="0"/>
                <a:ea typeface="Arial" panose="020B0604020202020204" pitchFamily="34" charset="0"/>
                <a:cs typeface="Times New Roman" panose="02020603050405020304" pitchFamily="18" charset="0"/>
              </a:rPr>
              <a:t>Dritter Schritt: Mit dem Karten-Massstab wird der Abstand des Punktes von der Koordinatenlinie nach Norden gemessen. Dies ergibt die letzten drei Ziffern der zweiten Koordinate:</a:t>
            </a:r>
            <a:br>
              <a:rPr lang="de-CH" sz="1900" spc="22" dirty="0">
                <a:latin typeface="Arial" panose="020B0604020202020204" pitchFamily="34" charset="0"/>
                <a:ea typeface="Arial" panose="020B0604020202020204" pitchFamily="34" charset="0"/>
                <a:cs typeface="Times New Roman" panose="02020603050405020304" pitchFamily="18" charset="0"/>
              </a:rPr>
            </a:br>
            <a:r>
              <a:rPr lang="de-CH" sz="1900" spc="22" dirty="0">
                <a:latin typeface="Arial" panose="020B0604020202020204" pitchFamily="34" charset="0"/>
                <a:ea typeface="Arial" panose="020B0604020202020204" pitchFamily="34" charset="0"/>
                <a:cs typeface="Times New Roman" panose="02020603050405020304" pitchFamily="18" charset="0"/>
              </a:rPr>
              <a:t>1 207 820</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30</a:t>
            </a:fld>
            <a:endParaRPr lang="de-CH" dirty="0"/>
          </a:p>
        </p:txBody>
      </p:sp>
    </p:spTree>
    <p:extLst>
      <p:ext uri="{BB962C8B-B14F-4D97-AF65-F5344CB8AC3E}">
        <p14:creationId xmlns:p14="http://schemas.microsoft.com/office/powerpoint/2010/main" val="22172310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pPr>
              <a:lnSpc>
                <a:spcPts val="1733"/>
              </a:lnSpc>
              <a:spcAft>
                <a:spcPts val="650"/>
              </a:spcAft>
            </a:pPr>
            <a:r>
              <a:rPr lang="de-CH" sz="1900" spc="22" dirty="0">
                <a:latin typeface="Arial" panose="020B0604020202020204" pitchFamily="34" charset="0"/>
                <a:ea typeface="Arial" panose="020B0604020202020204" pitchFamily="34" charset="0"/>
                <a:cs typeface="Times New Roman" panose="02020603050405020304" pitchFamily="18" charset="0"/>
              </a:rPr>
              <a:t>Erster Schritt: Auf der Karte wird der Schnittpunkt der Koordinatenlinien </a:t>
            </a:r>
            <a:br>
              <a:rPr lang="de-CH" sz="1900" spc="22" dirty="0">
                <a:latin typeface="Arial" panose="020B0604020202020204" pitchFamily="34" charset="0"/>
                <a:ea typeface="Arial" panose="020B0604020202020204" pitchFamily="34" charset="0"/>
                <a:cs typeface="Times New Roman" panose="02020603050405020304" pitchFamily="18" charset="0"/>
              </a:rPr>
            </a:br>
            <a:r>
              <a:rPr lang="de-CH" sz="1900" b="1" spc="22" dirty="0">
                <a:latin typeface="Arial" panose="020B0604020202020204" pitchFamily="34" charset="0"/>
                <a:ea typeface="Arial" panose="020B0604020202020204" pitchFamily="34" charset="0"/>
                <a:cs typeface="Times New Roman" panose="02020603050405020304" pitchFamily="18" charset="0"/>
              </a:rPr>
              <a:t>2'605</a:t>
            </a:r>
            <a:r>
              <a:rPr lang="de-CH" sz="1900" spc="22" dirty="0">
                <a:latin typeface="Arial" panose="020B0604020202020204" pitchFamily="34" charset="0"/>
                <a:ea typeface="Arial" panose="020B0604020202020204" pitchFamily="34" charset="0"/>
                <a:cs typeface="Times New Roman" panose="02020603050405020304" pitchFamily="18" charset="0"/>
              </a:rPr>
              <a:t>'000 / </a:t>
            </a:r>
            <a:r>
              <a:rPr lang="de-CH" sz="1900" b="1" spc="22" dirty="0">
                <a:latin typeface="Arial" panose="020B0604020202020204" pitchFamily="34" charset="0"/>
                <a:ea typeface="Arial" panose="020B0604020202020204" pitchFamily="34" charset="0"/>
                <a:cs typeface="Times New Roman" panose="02020603050405020304" pitchFamily="18" charset="0"/>
              </a:rPr>
              <a:t>1'200</a:t>
            </a:r>
            <a:r>
              <a:rPr lang="de-CH" sz="1900" spc="22" dirty="0">
                <a:latin typeface="Arial" panose="020B0604020202020204" pitchFamily="34" charset="0"/>
                <a:ea typeface="Arial" panose="020B0604020202020204" pitchFamily="34" charset="0"/>
                <a:cs typeface="Times New Roman" panose="02020603050405020304" pitchFamily="18" charset="0"/>
              </a:rPr>
              <a:t>’000</a:t>
            </a:r>
            <a:br>
              <a:rPr lang="de-CH" sz="1900" spc="22" dirty="0">
                <a:latin typeface="Arial" panose="020B0604020202020204" pitchFamily="34" charset="0"/>
                <a:ea typeface="Arial" panose="020B0604020202020204" pitchFamily="34" charset="0"/>
                <a:cs typeface="Times New Roman" panose="02020603050405020304" pitchFamily="18" charset="0"/>
              </a:rPr>
            </a:br>
            <a:r>
              <a:rPr lang="de-CH" sz="1900" spc="22" dirty="0">
                <a:latin typeface="Arial" panose="020B0604020202020204" pitchFamily="34" charset="0"/>
                <a:ea typeface="Arial" panose="020B0604020202020204" pitchFamily="34" charset="0"/>
                <a:cs typeface="Times New Roman" panose="02020603050405020304" pitchFamily="18" charset="0"/>
              </a:rPr>
              <a:t>gesucht. </a:t>
            </a:r>
          </a:p>
          <a:p>
            <a:pPr>
              <a:lnSpc>
                <a:spcPts val="1733"/>
              </a:lnSpc>
              <a:spcAft>
                <a:spcPts val="650"/>
              </a:spcAft>
            </a:pPr>
            <a:r>
              <a:rPr lang="de-CH" sz="1900" spc="22" dirty="0">
                <a:latin typeface="Arial" panose="020B0604020202020204" pitchFamily="34" charset="0"/>
                <a:ea typeface="Arial" panose="020B0604020202020204" pitchFamily="34" charset="0"/>
                <a:cs typeface="Times New Roman" panose="02020603050405020304" pitchFamily="18" charset="0"/>
              </a:rPr>
              <a:t>Zweiter Schritt: Mit einem Karten-Mass­stab werden noch die 626m nach Osten abgetragen und durch eine senkrechte Linie markiert.</a:t>
            </a:r>
          </a:p>
          <a:p>
            <a:pPr>
              <a:lnSpc>
                <a:spcPts val="1733"/>
              </a:lnSpc>
              <a:spcAft>
                <a:spcPts val="650"/>
              </a:spcAft>
            </a:pPr>
            <a:r>
              <a:rPr lang="de-CH" sz="1900" spc="22" dirty="0">
                <a:latin typeface="Arial" panose="020B0604020202020204" pitchFamily="34" charset="0"/>
                <a:ea typeface="Arial" panose="020B0604020202020204" pitchFamily="34" charset="0"/>
                <a:cs typeface="Times New Roman" panose="02020603050405020304" pitchFamily="18" charset="0"/>
              </a:rPr>
              <a:t>Dritter Schritt: Auf der gezeichneten Linie werden nun die 966m nach Norden abgetragen und damit erhält man den gesuchten Punkt.</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31</a:t>
            </a:fld>
            <a:endParaRPr lang="de-CH" dirty="0"/>
          </a:p>
        </p:txBody>
      </p:sp>
    </p:spTree>
    <p:extLst>
      <p:ext uri="{BB962C8B-B14F-4D97-AF65-F5344CB8AC3E}">
        <p14:creationId xmlns:p14="http://schemas.microsoft.com/office/powerpoint/2010/main" val="4089037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32</a:t>
            </a:fld>
            <a:endParaRPr lang="de-CH" dirty="0"/>
          </a:p>
        </p:txBody>
      </p:sp>
    </p:spTree>
    <p:extLst>
      <p:ext uri="{BB962C8B-B14F-4D97-AF65-F5344CB8AC3E}">
        <p14:creationId xmlns:p14="http://schemas.microsoft.com/office/powerpoint/2010/main" val="1711367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BE0EB5E5-C839-4F25-A672-232FDA80FA77}" type="slidenum">
              <a:rPr lang="de-CH" smtClean="0"/>
              <a:t>33</a:t>
            </a:fld>
            <a:endParaRPr lang="de-CH"/>
          </a:p>
        </p:txBody>
      </p:sp>
    </p:spTree>
    <p:extLst>
      <p:ext uri="{BB962C8B-B14F-4D97-AF65-F5344CB8AC3E}">
        <p14:creationId xmlns:p14="http://schemas.microsoft.com/office/powerpoint/2010/main" val="2221357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sz="1300" dirty="0"/>
              <a:t>Der </a:t>
            </a:r>
            <a:r>
              <a:rPr lang="de-CH" sz="1300" b="1" dirty="0" err="1"/>
              <a:t>Repère</a:t>
            </a:r>
            <a:r>
              <a:rPr lang="de-CH" sz="1300" b="1" dirty="0"/>
              <a:t> Pierre du </a:t>
            </a:r>
            <a:r>
              <a:rPr lang="de-CH" sz="1300" b="1" dirty="0" err="1"/>
              <a:t>Niton</a:t>
            </a:r>
            <a:r>
              <a:rPr lang="de-CH" sz="1300" dirty="0"/>
              <a:t>, kurz </a:t>
            </a:r>
            <a:r>
              <a:rPr lang="de-CH" sz="1300" b="1" dirty="0"/>
              <a:t>RPN</a:t>
            </a:r>
            <a:r>
              <a:rPr lang="de-CH" sz="1300" dirty="0"/>
              <a:t>, ist der Referenzpunkt («</a:t>
            </a:r>
            <a:r>
              <a:rPr lang="de-CH" sz="1300" dirty="0" err="1"/>
              <a:t>repère</a:t>
            </a:r>
            <a:r>
              <a:rPr lang="de-CH" sz="1300" dirty="0"/>
              <a:t>») der Höhenmessung in der Schweiz und ist auf einem Felsen im Hafen von </a:t>
            </a:r>
            <a:r>
              <a:rPr lang="de-CH" sz="1300" dirty="0">
                <a:hlinkClick r:id="rId3" tooltip="Genf"/>
              </a:rPr>
              <a:t>Genf</a:t>
            </a:r>
            <a:r>
              <a:rPr lang="de-CH" sz="1300" dirty="0"/>
              <a:t> angebracht. Die </a:t>
            </a:r>
            <a:r>
              <a:rPr lang="de-CH" sz="1300" i="1" dirty="0"/>
              <a:t>Pierres du </a:t>
            </a:r>
            <a:r>
              <a:rPr lang="de-CH" sz="1300" i="1" dirty="0" err="1"/>
              <a:t>Niton</a:t>
            </a:r>
            <a:r>
              <a:rPr lang="de-CH" sz="1300" dirty="0"/>
              <a:t> (</a:t>
            </a:r>
            <a:r>
              <a:rPr lang="de-CH" sz="1300" dirty="0">
                <a:hlinkClick r:id="rId4" tooltip="Französische Sprache"/>
              </a:rPr>
              <a:t>franz.</a:t>
            </a:r>
            <a:r>
              <a:rPr lang="de-CH" sz="1300" dirty="0"/>
              <a:t> für «Felsen des </a:t>
            </a:r>
            <a:r>
              <a:rPr lang="de-CH" sz="1300" dirty="0" err="1"/>
              <a:t>Niton</a:t>
            </a:r>
            <a:r>
              <a:rPr lang="de-CH" sz="1300" dirty="0"/>
              <a:t>») sind zwei </a:t>
            </a:r>
            <a:r>
              <a:rPr lang="de-CH" sz="1300" dirty="0">
                <a:hlinkClick r:id="rId5" tooltip="Findling"/>
              </a:rPr>
              <a:t>erratische Blöcke</a:t>
            </a:r>
            <a:r>
              <a:rPr lang="de-CH" sz="1300" dirty="0"/>
              <a:t>, die gegenüber dem </a:t>
            </a:r>
            <a:r>
              <a:rPr lang="de-CH" sz="1300" dirty="0">
                <a:hlinkClick r:id="rId6" tooltip="Gustave Ador"/>
              </a:rPr>
              <a:t>Gustave-</a:t>
            </a:r>
            <a:r>
              <a:rPr lang="de-CH" sz="1300" dirty="0" err="1">
                <a:hlinkClick r:id="rId6" tooltip="Gustave Ador"/>
              </a:rPr>
              <a:t>Ador</a:t>
            </a:r>
            <a:r>
              <a:rPr lang="de-CH" sz="1300" dirty="0"/>
              <a:t>-Quai aus dem </a:t>
            </a:r>
            <a:r>
              <a:rPr lang="de-CH" sz="1300" dirty="0">
                <a:hlinkClick r:id="rId7" tooltip="Genfersee"/>
              </a:rPr>
              <a:t>Genfersee</a:t>
            </a:r>
            <a:r>
              <a:rPr lang="de-CH" sz="1300" dirty="0"/>
              <a:t> ragen. Sie wurden während der letzten Eiszeit vom </a:t>
            </a:r>
            <a:r>
              <a:rPr lang="de-CH" sz="1300" dirty="0" err="1">
                <a:hlinkClick r:id="rId8" tooltip="Rhonegletscher"/>
              </a:rPr>
              <a:t>Rhonegletscher</a:t>
            </a:r>
            <a:r>
              <a:rPr lang="de-CH" sz="1300" dirty="0"/>
              <a:t> herbeigeführt. Der </a:t>
            </a:r>
            <a:r>
              <a:rPr lang="de-CH" sz="1300" i="1" dirty="0" err="1"/>
              <a:t>Repère</a:t>
            </a:r>
            <a:r>
              <a:rPr lang="de-CH" sz="1300" i="1" dirty="0"/>
              <a:t> Pierre du </a:t>
            </a:r>
            <a:r>
              <a:rPr lang="de-CH" sz="1300" i="1" dirty="0" err="1"/>
              <a:t>Niton</a:t>
            </a:r>
            <a:r>
              <a:rPr lang="de-CH" sz="1300" dirty="0"/>
              <a:t> befindet sich auf dem grösseren und weiter vom Ufer entfernten Block.</a:t>
            </a:r>
          </a:p>
          <a:p>
            <a:r>
              <a:rPr lang="de-CH" sz="1300" dirty="0"/>
              <a:t>Das Wort </a:t>
            </a:r>
            <a:r>
              <a:rPr lang="de-CH" sz="1300" i="1" dirty="0" err="1"/>
              <a:t>Niton</a:t>
            </a:r>
            <a:r>
              <a:rPr lang="de-CH" sz="1300" dirty="0"/>
              <a:t> ist vom antiken Wassergott </a:t>
            </a:r>
            <a:r>
              <a:rPr lang="de-CH" sz="1300" dirty="0">
                <a:hlinkClick r:id="rId9" tooltip="Neptun (Mythologie)"/>
              </a:rPr>
              <a:t>Neptun</a:t>
            </a:r>
            <a:r>
              <a:rPr lang="de-CH" sz="1300" dirty="0"/>
              <a:t> abgeleitet,</a:t>
            </a:r>
            <a:r>
              <a:rPr lang="de-CH" sz="1300" baseline="30000" dirty="0">
                <a:hlinkClick r:id="rId10"/>
              </a:rPr>
              <a:t>[1]</a:t>
            </a:r>
            <a:r>
              <a:rPr lang="de-CH" sz="1300" dirty="0"/>
              <a:t> der auch von den </a:t>
            </a:r>
            <a:r>
              <a:rPr lang="de-CH" sz="1300" dirty="0">
                <a:hlinkClick r:id="rId11" tooltip="Gallier"/>
              </a:rPr>
              <a:t>Galliern</a:t>
            </a:r>
            <a:r>
              <a:rPr lang="de-CH" sz="1300" dirty="0"/>
              <a:t> am Genfersee verehrt wurde, wie Inschriften aus Genf und </a:t>
            </a:r>
            <a:r>
              <a:rPr lang="de-CH" sz="1300" dirty="0">
                <a:hlinkClick r:id="rId12" tooltip="Lausanne"/>
              </a:rPr>
              <a:t>Lausanne</a:t>
            </a:r>
            <a:r>
              <a:rPr lang="de-CH" sz="1300" dirty="0"/>
              <a:t> zeigen. Bis in die Neuzeit kursierten auch Sagen des Wassergeistes </a:t>
            </a:r>
            <a:r>
              <a:rPr lang="de-CH" sz="1300" i="1" dirty="0" err="1"/>
              <a:t>Nuiton</a:t>
            </a:r>
            <a:r>
              <a:rPr lang="de-CH" sz="1300" dirty="0"/>
              <a:t> oder </a:t>
            </a:r>
            <a:r>
              <a:rPr lang="de-CH" sz="1300" i="1" dirty="0" err="1"/>
              <a:t>Neton</a:t>
            </a:r>
            <a:r>
              <a:rPr lang="de-CH" sz="1300" dirty="0"/>
              <a:t> am Genfersee.</a:t>
            </a:r>
          </a:p>
          <a:p>
            <a:endParaRPr lang="de-CH" sz="1300" dirty="0"/>
          </a:p>
          <a:p>
            <a:r>
              <a:rPr lang="de-CH" sz="1300" dirty="0"/>
              <a:t>Höhenangaben in Deutschland beispielsweise beziehen sich auf den Amsterdamer Pegel, der mittleren Wasserstand der Nordsee repräsentiert. Als Referenzpunkt wurde 1879 ein Normalhöhenpunkt an der Berliner Sternwarte gewählt der mit 37,000 m über N.N. bestimmt wurde.</a:t>
            </a:r>
          </a:p>
          <a:p>
            <a:endParaRPr lang="de-CH" sz="1300" dirty="0"/>
          </a:p>
          <a:p>
            <a:br>
              <a:rPr lang="de-CH" sz="1300" dirty="0">
                <a:hlinkClick r:id="rId13" tooltip="Guillaume-Henri Dufour"/>
              </a:rPr>
            </a:br>
            <a:r>
              <a:rPr lang="de-CH" sz="1300" dirty="0">
                <a:hlinkClick r:id="rId13" tooltip="Guillaume-Henri Dufour"/>
              </a:rPr>
              <a:t>Guillaume-Henri Dufour</a:t>
            </a:r>
            <a:r>
              <a:rPr lang="de-CH" sz="1300" dirty="0"/>
              <a:t> verwendete diesen Felsen als Höhenausgangspunkt (</a:t>
            </a:r>
            <a:r>
              <a:rPr lang="de-CH" sz="1300" dirty="0">
                <a:hlinkClick r:id="rId14" tooltip="Fundamentalpunkt"/>
              </a:rPr>
              <a:t>Fundamentalpunkt</a:t>
            </a:r>
            <a:r>
              <a:rPr lang="de-CH" sz="1300" dirty="0"/>
              <a:t>) bei der Entwicklung der </a:t>
            </a:r>
            <a:r>
              <a:rPr lang="de-CH" sz="1300" dirty="0">
                <a:hlinkClick r:id="rId15" tooltip="Topographische Karte der Schweiz"/>
              </a:rPr>
              <a:t>Dufourkarten</a:t>
            </a:r>
            <a:r>
              <a:rPr lang="de-CH" sz="1300" dirty="0"/>
              <a:t> von 1845 und 1864 im Massstab 1:100'000. Damals wurde seine Höhe auf 376,86 m über dem </a:t>
            </a:r>
            <a:r>
              <a:rPr lang="de-CH" sz="1300" dirty="0">
                <a:hlinkClick r:id="rId16" tooltip="Pegel Marseille"/>
              </a:rPr>
              <a:t>Pegel </a:t>
            </a:r>
            <a:r>
              <a:rPr lang="de-CH" sz="1300" dirty="0" err="1">
                <a:hlinkClick r:id="rId16" tooltip="Pegel Marseille"/>
              </a:rPr>
              <a:t>Marseille</a:t>
            </a:r>
            <a:r>
              <a:rPr lang="de-CH" sz="1300" dirty="0" err="1"/>
              <a:t>festgesetzt</a:t>
            </a:r>
            <a:r>
              <a:rPr lang="de-CH" sz="1300" dirty="0"/>
              <a:t> («Alter Horizont»). Bis heute bildet dieser Stein den Referenzpunkt der Höhenmessung in der Schweiz. Jedoch wurde seine Höhe 1902 auf 373,6 </a:t>
            </a:r>
            <a:r>
              <a:rPr lang="de-CH" sz="1300" dirty="0">
                <a:hlinkClick r:id="rId17" tooltip="Meter über Meer"/>
              </a:rPr>
              <a:t>m ü. M.</a:t>
            </a:r>
            <a:r>
              <a:rPr lang="de-CH" sz="1300" dirty="0"/>
              <a:t> neudefiniert, indem man die Meereshöhe über vier Meeresanschlüsse (</a:t>
            </a:r>
            <a:r>
              <a:rPr lang="de-CH" sz="1300" dirty="0">
                <a:hlinkClick r:id="rId18" tooltip="Rhein"/>
              </a:rPr>
              <a:t>Rhein</a:t>
            </a:r>
            <a:r>
              <a:rPr lang="de-CH" sz="1300" dirty="0"/>
              <a:t>, </a:t>
            </a:r>
            <a:r>
              <a:rPr lang="de-CH" sz="1300" dirty="0">
                <a:hlinkClick r:id="rId19" tooltip="Inn"/>
              </a:rPr>
              <a:t>Inn</a:t>
            </a:r>
            <a:r>
              <a:rPr lang="de-CH" sz="1300" dirty="0"/>
              <a:t>/</a:t>
            </a:r>
            <a:r>
              <a:rPr lang="de-CH" sz="1300" dirty="0">
                <a:hlinkClick r:id="rId20" tooltip="Donau"/>
              </a:rPr>
              <a:t>Donau</a:t>
            </a:r>
            <a:r>
              <a:rPr lang="de-CH" sz="1300" dirty="0"/>
              <a:t>, </a:t>
            </a:r>
            <a:r>
              <a:rPr lang="de-CH" sz="1300" dirty="0">
                <a:hlinkClick r:id="rId21" tooltip="Tessin (Fluss)"/>
              </a:rPr>
              <a:t>Tessin</a:t>
            </a:r>
            <a:r>
              <a:rPr lang="de-CH" sz="1300" dirty="0"/>
              <a:t>/</a:t>
            </a:r>
            <a:r>
              <a:rPr lang="de-CH" sz="1300" dirty="0">
                <a:hlinkClick r:id="rId22" tooltip="Po (Fluss)"/>
              </a:rPr>
              <a:t>Po</a:t>
            </a:r>
            <a:r>
              <a:rPr lang="de-CH" sz="1300" dirty="0"/>
              <a:t>, </a:t>
            </a:r>
            <a:r>
              <a:rPr lang="de-CH" sz="1300" dirty="0">
                <a:hlinkClick r:id="rId23" tooltip="Rhone"/>
              </a:rPr>
              <a:t>Rhone</a:t>
            </a:r>
            <a:r>
              <a:rPr lang="de-CH" sz="1300" dirty="0"/>
              <a:t>) kontrollierte. Daher sind Höhenangaben in Karten der Schweiz vor dem Jahr 1902 um 3,26 m höher als die heute offiziellen Werte.</a:t>
            </a:r>
          </a:p>
          <a:p>
            <a:endParaRPr lang="de-CH" sz="1300" dirty="0"/>
          </a:p>
          <a:p>
            <a:r>
              <a:rPr lang="de-CH" sz="1300" dirty="0"/>
              <a:t>Die österreichische Landesvermessung bezieht sich hingegen auf eine Marke am Pegel von Triest (Adria)</a:t>
            </a:r>
          </a:p>
          <a:p>
            <a:endParaRPr lang="de-CH" sz="1300" dirty="0"/>
          </a:p>
        </p:txBody>
      </p:sp>
      <p:sp>
        <p:nvSpPr>
          <p:cNvPr id="4" name="Foliennummernplatzhalter 3"/>
          <p:cNvSpPr>
            <a:spLocks noGrp="1"/>
          </p:cNvSpPr>
          <p:nvPr>
            <p:ph type="sldNum" sz="quarter" idx="10"/>
          </p:nvPr>
        </p:nvSpPr>
        <p:spPr/>
        <p:txBody>
          <a:bodyPr/>
          <a:lstStyle/>
          <a:p>
            <a:fld id="{BE0EB5E5-C839-4F25-A672-232FDA80FA77}" type="slidenum">
              <a:rPr lang="de-CH" smtClean="0"/>
              <a:t>34</a:t>
            </a:fld>
            <a:endParaRPr lang="de-CH"/>
          </a:p>
        </p:txBody>
      </p:sp>
    </p:spTree>
    <p:extLst>
      <p:ext uri="{BB962C8B-B14F-4D97-AF65-F5344CB8AC3E}">
        <p14:creationId xmlns:p14="http://schemas.microsoft.com/office/powerpoint/2010/main" val="736332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35</a:t>
            </a:fld>
            <a:endParaRPr lang="de-CH" dirty="0"/>
          </a:p>
        </p:txBody>
      </p:sp>
    </p:spTree>
    <p:extLst>
      <p:ext uri="{BB962C8B-B14F-4D97-AF65-F5344CB8AC3E}">
        <p14:creationId xmlns:p14="http://schemas.microsoft.com/office/powerpoint/2010/main" val="999141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36</a:t>
            </a:fld>
            <a:endParaRPr lang="de-CH" dirty="0"/>
          </a:p>
        </p:txBody>
      </p:sp>
    </p:spTree>
    <p:extLst>
      <p:ext uri="{BB962C8B-B14F-4D97-AF65-F5344CB8AC3E}">
        <p14:creationId xmlns:p14="http://schemas.microsoft.com/office/powerpoint/2010/main" val="896987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dirty="0"/>
              <a:t>Mit der Anzahl der Höhenkurven zwischen zwei Zählkurven (hier 800m und 900m) kann die Äquidistanz bestimmt werden:</a:t>
            </a:r>
          </a:p>
          <a:p>
            <a:r>
              <a:rPr lang="de-CH" dirty="0"/>
              <a:t>4 Kurven (820m / 840m / 860m / 880m) ergibt Äquidistanz = 20m</a:t>
            </a:r>
          </a:p>
          <a:p>
            <a:r>
              <a:rPr lang="de-CH" dirty="0"/>
              <a:t>9 Kurven (810m / 820m / 830m / 840m / 850m / 860m /870m / 880m / 890m) ergibt Äquidistanz = 10m</a:t>
            </a:r>
          </a:p>
        </p:txBody>
      </p:sp>
      <p:sp>
        <p:nvSpPr>
          <p:cNvPr id="4" name="Foliennummernplatzhalter 3"/>
          <p:cNvSpPr>
            <a:spLocks noGrp="1"/>
          </p:cNvSpPr>
          <p:nvPr>
            <p:ph type="sldNum" sz="quarter" idx="5"/>
          </p:nvPr>
        </p:nvSpPr>
        <p:spPr/>
        <p:txBody>
          <a:bodyPr/>
          <a:lstStyle/>
          <a:p>
            <a:fld id="{83C81C81-E364-4366-A610-2DB15FF98538}" type="slidenum">
              <a:rPr lang="de-CH" smtClean="0"/>
              <a:pPr/>
              <a:t>37</a:t>
            </a:fld>
            <a:endParaRPr lang="de-CH" dirty="0"/>
          </a:p>
        </p:txBody>
      </p:sp>
    </p:spTree>
    <p:extLst>
      <p:ext uri="{BB962C8B-B14F-4D97-AF65-F5344CB8AC3E}">
        <p14:creationId xmlns:p14="http://schemas.microsoft.com/office/powerpoint/2010/main" val="3352407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dirty="0"/>
              <a:t>Welches Profil passt zu welchen Höhenkurven?</a:t>
            </a:r>
          </a:p>
        </p:txBody>
      </p:sp>
      <p:sp>
        <p:nvSpPr>
          <p:cNvPr id="4" name="Foliennummernplatzhalter 3"/>
          <p:cNvSpPr>
            <a:spLocks noGrp="1"/>
          </p:cNvSpPr>
          <p:nvPr>
            <p:ph type="sldNum" sz="quarter" idx="5"/>
          </p:nvPr>
        </p:nvSpPr>
        <p:spPr/>
        <p:txBody>
          <a:bodyPr/>
          <a:lstStyle/>
          <a:p>
            <a:fld id="{83C81C81-E364-4366-A610-2DB15FF98538}" type="slidenum">
              <a:rPr lang="de-CH" smtClean="0"/>
              <a:pPr/>
              <a:t>38</a:t>
            </a:fld>
            <a:endParaRPr lang="de-CH" dirty="0"/>
          </a:p>
        </p:txBody>
      </p:sp>
    </p:spTree>
    <p:extLst>
      <p:ext uri="{BB962C8B-B14F-4D97-AF65-F5344CB8AC3E}">
        <p14:creationId xmlns:p14="http://schemas.microsoft.com/office/powerpoint/2010/main" val="846591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39</a:t>
            </a:fld>
            <a:endParaRPr lang="de-CH" dirty="0"/>
          </a:p>
        </p:txBody>
      </p:sp>
    </p:spTree>
    <p:extLst>
      <p:ext uri="{BB962C8B-B14F-4D97-AF65-F5344CB8AC3E}">
        <p14:creationId xmlns:p14="http://schemas.microsoft.com/office/powerpoint/2010/main" val="2931727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4</a:t>
            </a:fld>
            <a:endParaRPr lang="de-CH" dirty="0"/>
          </a:p>
        </p:txBody>
      </p:sp>
    </p:spTree>
    <p:extLst>
      <p:ext uri="{BB962C8B-B14F-4D97-AF65-F5344CB8AC3E}">
        <p14:creationId xmlns:p14="http://schemas.microsoft.com/office/powerpoint/2010/main" val="19551763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sz="1300" b="1" dirty="0"/>
              <a:t>Das grösste amtliche Kartenwerk der Schweiz – die Landeskarte 1:25 000 mit 247 Blättern – wurde in den letzten Jahren technisch und grafisch überarbeitet.</a:t>
            </a:r>
          </a:p>
          <a:p>
            <a:r>
              <a:rPr lang="de-CH" sz="1300" dirty="0"/>
              <a:t>Die Anpassungen in der Darstellung von der alten zur neuen Karte bringen weitere Verbesserungen vor allem für eine digitale Nutzung mit sich. swisstopo stellt mit der neuen Landeskarte auch künftig modernes Kartenmaterial zur Verfügung – verlässlich, leicht lesbar und intelligent.</a:t>
            </a:r>
          </a:p>
          <a:p>
            <a:endParaRPr lang="fr-CH" sz="1300" dirty="0"/>
          </a:p>
          <a:p>
            <a:r>
              <a:rPr lang="fr-CH" sz="1300" dirty="0"/>
              <a:t>Die </a:t>
            </a:r>
            <a:r>
              <a:rPr lang="fr-CH" sz="1300" dirty="0" err="1"/>
              <a:t>neuen</a:t>
            </a:r>
            <a:r>
              <a:rPr lang="fr-CH" sz="1300" dirty="0"/>
              <a:t> </a:t>
            </a:r>
            <a:r>
              <a:rPr lang="fr-CH" sz="1300" dirty="0" err="1"/>
              <a:t>Karten</a:t>
            </a:r>
            <a:r>
              <a:rPr lang="fr-CH" sz="1300" dirty="0"/>
              <a:t> </a:t>
            </a:r>
            <a:r>
              <a:rPr lang="fr-CH" sz="1300" dirty="0" err="1"/>
              <a:t>sind</a:t>
            </a:r>
            <a:r>
              <a:rPr lang="fr-CH" sz="1300" dirty="0"/>
              <a:t> </a:t>
            </a:r>
            <a:r>
              <a:rPr lang="fr-CH" sz="1300" dirty="0" err="1"/>
              <a:t>farbiger</a:t>
            </a:r>
            <a:r>
              <a:rPr lang="fr-CH" sz="1300" dirty="0"/>
              <a:t>!</a:t>
            </a:r>
          </a:p>
          <a:p>
            <a:r>
              <a:rPr lang="fr-CH" sz="1300" b="1" dirty="0" err="1"/>
              <a:t>Grenzen</a:t>
            </a:r>
            <a:endParaRPr lang="de-CH" sz="1300" b="1" dirty="0"/>
          </a:p>
          <a:p>
            <a:r>
              <a:rPr lang="de-CH" sz="1300" dirty="0"/>
              <a:t>Die violette Farbe sowie eine andere Linienart und -breite ermöglichen es, die von der Überlagerung mit anderen Kartenelementen verursachten Probleme zu lösen.</a:t>
            </a:r>
            <a:br>
              <a:rPr lang="de-CH" dirty="0"/>
            </a:br>
            <a:r>
              <a:rPr lang="de-CH" sz="1300" dirty="0"/>
              <a:t>Vorteile: Der Leser identifiziert administrative Grenzen auf den ersten Blick. Die Verwechslung der Gemeindegrenzen mit Wegen wird vermieden.</a:t>
            </a:r>
          </a:p>
          <a:p>
            <a:endParaRPr lang="de-CH" sz="1300" dirty="0"/>
          </a:p>
          <a:p>
            <a:r>
              <a:rPr lang="de-CH" sz="1300" dirty="0"/>
              <a:t>Die grüne Hintergrundfarbe hebt die Schrebergärten und Freizeitanlagen hervor.</a:t>
            </a:r>
            <a:endParaRPr lang="de-CH" dirty="0"/>
          </a:p>
        </p:txBody>
      </p:sp>
      <p:sp>
        <p:nvSpPr>
          <p:cNvPr id="4" name="Foliennummernplatzhalter 3"/>
          <p:cNvSpPr>
            <a:spLocks noGrp="1"/>
          </p:cNvSpPr>
          <p:nvPr>
            <p:ph type="sldNum" sz="quarter" idx="10"/>
          </p:nvPr>
        </p:nvSpPr>
        <p:spPr/>
        <p:txBody>
          <a:bodyPr/>
          <a:lstStyle/>
          <a:p>
            <a:fld id="{BE0EB5E5-C839-4F25-A672-232FDA80FA77}" type="slidenum">
              <a:rPr lang="de-CH" smtClean="0"/>
              <a:t>40</a:t>
            </a:fld>
            <a:endParaRPr lang="de-CH"/>
          </a:p>
        </p:txBody>
      </p:sp>
    </p:spTree>
    <p:extLst>
      <p:ext uri="{BB962C8B-B14F-4D97-AF65-F5344CB8AC3E}">
        <p14:creationId xmlns:p14="http://schemas.microsoft.com/office/powerpoint/2010/main" val="27156316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sz="1300" b="1" dirty="0"/>
              <a:t>Was sind die Unterschiede der neuen zur alten Landeskarte 1:25‘000?</a:t>
            </a:r>
            <a:endParaRPr lang="de-CH" sz="1300" dirty="0"/>
          </a:p>
          <a:p>
            <a:r>
              <a:rPr lang="de-CH" sz="1300" dirty="0"/>
              <a:t>Die Unterschiede umfassen drei Punkte: </a:t>
            </a:r>
          </a:p>
          <a:p>
            <a:r>
              <a:rPr lang="de-CH" sz="1300" dirty="0"/>
              <a:t>- die verwendeten Grundlagen,</a:t>
            </a:r>
          </a:p>
          <a:p>
            <a:r>
              <a:rPr lang="de-CH" sz="1300" dirty="0"/>
              <a:t>- die Darstellung und </a:t>
            </a:r>
          </a:p>
          <a:p>
            <a:r>
              <a:rPr lang="de-CH" sz="1300" dirty="0"/>
              <a:t>- die Nutzungsmöglichkeiten.</a:t>
            </a:r>
          </a:p>
          <a:p>
            <a:endParaRPr lang="de-CH" dirty="0"/>
          </a:p>
        </p:txBody>
      </p:sp>
      <p:sp>
        <p:nvSpPr>
          <p:cNvPr id="4" name="Foliennummernplatzhalter 3"/>
          <p:cNvSpPr>
            <a:spLocks noGrp="1"/>
          </p:cNvSpPr>
          <p:nvPr>
            <p:ph type="sldNum" sz="quarter" idx="10"/>
          </p:nvPr>
        </p:nvSpPr>
        <p:spPr/>
        <p:txBody>
          <a:bodyPr/>
          <a:lstStyle/>
          <a:p>
            <a:fld id="{BE0EB5E5-C839-4F25-A672-232FDA80FA77}" type="slidenum">
              <a:rPr lang="de-CH" smtClean="0"/>
              <a:t>41</a:t>
            </a:fld>
            <a:endParaRPr lang="de-CH"/>
          </a:p>
        </p:txBody>
      </p:sp>
    </p:spTree>
    <p:extLst>
      <p:ext uri="{BB962C8B-B14F-4D97-AF65-F5344CB8AC3E}">
        <p14:creationId xmlns:p14="http://schemas.microsoft.com/office/powerpoint/2010/main" val="26736828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sz="1300" b="1" dirty="0" err="1"/>
              <a:t>Strasssen</a:t>
            </a:r>
            <a:endParaRPr lang="de-CH" sz="1300" b="1" dirty="0"/>
          </a:p>
          <a:p>
            <a:r>
              <a:rPr lang="de-CH" sz="1300" dirty="0"/>
              <a:t>Verzicht auf einseitig schattierte oder gestrichelte Doppellinien</a:t>
            </a:r>
          </a:p>
          <a:p>
            <a:r>
              <a:rPr lang="de-CH" sz="1300" dirty="0"/>
              <a:t>Abstufen des Strassennetzes nach Breite </a:t>
            </a:r>
          </a:p>
          <a:p>
            <a:endParaRPr lang="de-CH" sz="1300" b="1" dirty="0"/>
          </a:p>
          <a:p>
            <a:endParaRPr lang="de-CH" sz="1300" b="1" dirty="0"/>
          </a:p>
          <a:p>
            <a:r>
              <a:rPr lang="de-CH" sz="1300" b="1" dirty="0"/>
              <a:t>Spitäler:</a:t>
            </a:r>
          </a:p>
          <a:p>
            <a:r>
              <a:rPr lang="de-CH" sz="1300" dirty="0"/>
              <a:t>Ein blaues Piktogramm neben dem betreffenden Gebäude bezeichnet den Spitalbereich.</a:t>
            </a:r>
            <a:br>
              <a:rPr lang="de-CH" sz="1300" dirty="0"/>
            </a:br>
            <a:endParaRPr lang="de-CH" dirty="0"/>
          </a:p>
        </p:txBody>
      </p:sp>
      <p:sp>
        <p:nvSpPr>
          <p:cNvPr id="4" name="Foliennummernplatzhalter 3"/>
          <p:cNvSpPr>
            <a:spLocks noGrp="1"/>
          </p:cNvSpPr>
          <p:nvPr>
            <p:ph type="sldNum" sz="quarter" idx="10"/>
          </p:nvPr>
        </p:nvSpPr>
        <p:spPr/>
        <p:txBody>
          <a:bodyPr/>
          <a:lstStyle/>
          <a:p>
            <a:fld id="{BE0EB5E5-C839-4F25-A672-232FDA80FA77}" type="slidenum">
              <a:rPr lang="de-CH" smtClean="0"/>
              <a:t>42</a:t>
            </a:fld>
            <a:endParaRPr lang="de-CH"/>
          </a:p>
        </p:txBody>
      </p:sp>
    </p:spTree>
    <p:extLst>
      <p:ext uri="{BB962C8B-B14F-4D97-AF65-F5344CB8AC3E}">
        <p14:creationId xmlns:p14="http://schemas.microsoft.com/office/powerpoint/2010/main" val="18828908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pPr defTabSz="990478">
              <a:spcAft>
                <a:spcPts val="650"/>
              </a:spcAft>
              <a:defRPr/>
            </a:pPr>
            <a:r>
              <a:rPr lang="de-CH" sz="1200" dirty="0"/>
              <a:t>farblich differenzierte Darstellung des Bahnnetzes </a:t>
            </a:r>
          </a:p>
          <a:p>
            <a:endParaRPr lang="de-CH" dirty="0"/>
          </a:p>
        </p:txBody>
      </p:sp>
      <p:sp>
        <p:nvSpPr>
          <p:cNvPr id="4" name="Foliennummernplatzhalter 3"/>
          <p:cNvSpPr>
            <a:spLocks noGrp="1"/>
          </p:cNvSpPr>
          <p:nvPr>
            <p:ph type="sldNum" sz="quarter" idx="10"/>
          </p:nvPr>
        </p:nvSpPr>
        <p:spPr/>
        <p:txBody>
          <a:bodyPr/>
          <a:lstStyle/>
          <a:p>
            <a:fld id="{BE0EB5E5-C839-4F25-A672-232FDA80FA77}" type="slidenum">
              <a:rPr lang="de-CH" smtClean="0"/>
              <a:t>43</a:t>
            </a:fld>
            <a:endParaRPr lang="de-CH"/>
          </a:p>
        </p:txBody>
      </p:sp>
    </p:spTree>
    <p:extLst>
      <p:ext uri="{BB962C8B-B14F-4D97-AF65-F5344CB8AC3E}">
        <p14:creationId xmlns:p14="http://schemas.microsoft.com/office/powerpoint/2010/main" val="41509980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44</a:t>
            </a:fld>
            <a:endParaRPr lang="de-CH" dirty="0"/>
          </a:p>
        </p:txBody>
      </p:sp>
    </p:spTree>
    <p:extLst>
      <p:ext uri="{BB962C8B-B14F-4D97-AF65-F5344CB8AC3E}">
        <p14:creationId xmlns:p14="http://schemas.microsoft.com/office/powerpoint/2010/main" val="16961854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dirty="0"/>
              <a:t>Die Präsentation enthält neben den Inhalten, die geprüft werden, auch noch einige Hintergrundinformationen. </a:t>
            </a:r>
          </a:p>
          <a:p>
            <a:r>
              <a:rPr lang="de-CH" dirty="0"/>
              <a:t>Diese sind wichtig für das grundlegende Verständnis von Karten, sie können aber auch weggelassen werden.</a:t>
            </a:r>
          </a:p>
          <a:p>
            <a:r>
              <a:rPr lang="de-CH" dirty="0"/>
              <a:t>Folien 6-14 (Entstehung der Karte)</a:t>
            </a:r>
          </a:p>
          <a:p>
            <a:r>
              <a:rPr lang="de-CH" dirty="0"/>
              <a:t>Folien 18-26 (andere Koordinatennetze)</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45</a:t>
            </a:fld>
            <a:endParaRPr lang="de-CH" dirty="0"/>
          </a:p>
        </p:txBody>
      </p:sp>
    </p:spTree>
    <p:extLst>
      <p:ext uri="{BB962C8B-B14F-4D97-AF65-F5344CB8AC3E}">
        <p14:creationId xmlns:p14="http://schemas.microsoft.com/office/powerpoint/2010/main" val="2180033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46</a:t>
            </a:fld>
            <a:endParaRPr lang="de-CH" dirty="0"/>
          </a:p>
        </p:txBody>
      </p:sp>
    </p:spTree>
    <p:extLst>
      <p:ext uri="{BB962C8B-B14F-4D97-AF65-F5344CB8AC3E}">
        <p14:creationId xmlns:p14="http://schemas.microsoft.com/office/powerpoint/2010/main" val="39956582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E0EB5E5-C839-4F25-A672-232FDA80FA77}" type="slidenum">
              <a:rPr lang="de-CH" smtClean="0"/>
              <a:t>47</a:t>
            </a:fld>
            <a:endParaRPr lang="de-CH"/>
          </a:p>
        </p:txBody>
      </p:sp>
    </p:spTree>
    <p:extLst>
      <p:ext uri="{BB962C8B-B14F-4D97-AF65-F5344CB8AC3E}">
        <p14:creationId xmlns:p14="http://schemas.microsoft.com/office/powerpoint/2010/main" val="27163313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48</a:t>
            </a:fld>
            <a:endParaRPr lang="de-CH" dirty="0"/>
          </a:p>
        </p:txBody>
      </p:sp>
    </p:spTree>
    <p:extLst>
      <p:ext uri="{BB962C8B-B14F-4D97-AF65-F5344CB8AC3E}">
        <p14:creationId xmlns:p14="http://schemas.microsoft.com/office/powerpoint/2010/main" val="29427135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49</a:t>
            </a:fld>
            <a:endParaRPr lang="de-CH" dirty="0"/>
          </a:p>
        </p:txBody>
      </p:sp>
    </p:spTree>
    <p:extLst>
      <p:ext uri="{BB962C8B-B14F-4D97-AF65-F5344CB8AC3E}">
        <p14:creationId xmlns:p14="http://schemas.microsoft.com/office/powerpoint/2010/main" val="2443437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dirty="0"/>
              <a:t>Vorteile der Karte: </a:t>
            </a:r>
          </a:p>
          <a:p>
            <a:pPr marL="185715" indent="-185715">
              <a:buFont typeface="Arial" panose="020B0604020202020204" pitchFamily="34" charset="0"/>
              <a:buChar char="•"/>
            </a:pPr>
            <a:r>
              <a:rPr lang="de-CH" dirty="0"/>
              <a:t>Flüsse sind sichtbar, auch im Wald</a:t>
            </a:r>
          </a:p>
          <a:p>
            <a:pPr marL="185715" indent="-185715">
              <a:buFont typeface="Arial" panose="020B0604020202020204" pitchFamily="34" charset="0"/>
              <a:buChar char="•"/>
            </a:pPr>
            <a:r>
              <a:rPr lang="de-CH" dirty="0"/>
              <a:t>Bahnlinie besser erkennbar</a:t>
            </a:r>
          </a:p>
          <a:p>
            <a:pPr marL="185715" indent="-185715">
              <a:buFont typeface="Arial" panose="020B0604020202020204" pitchFamily="34" charset="0"/>
              <a:buChar char="•"/>
            </a:pPr>
            <a:r>
              <a:rPr lang="de-CH" dirty="0"/>
              <a:t>Beschriftungen</a:t>
            </a:r>
          </a:p>
          <a:p>
            <a:pPr marL="185715" indent="-185715">
              <a:buFont typeface="Arial" panose="020B0604020202020204" pitchFamily="34" charset="0"/>
              <a:buChar char="•"/>
            </a:pPr>
            <a:r>
              <a:rPr lang="de-CH" dirty="0"/>
              <a:t>Höhenlinien geben Auskunft über die Form des Geländes </a:t>
            </a:r>
          </a:p>
          <a:p>
            <a:pPr marL="185715" indent="-185715">
              <a:buFont typeface="Arial" panose="020B0604020202020204" pitchFamily="34" charset="0"/>
              <a:buChar char="•"/>
            </a:pPr>
            <a:r>
              <a:rPr lang="de-CH" dirty="0"/>
              <a:t>Spezielle Objekte sind sichtbar (Wasserreservoir, Denkmal, Kirchturm, …)</a:t>
            </a:r>
          </a:p>
          <a:p>
            <a:pPr marL="185715" indent="-185715">
              <a:buFont typeface="Arial" panose="020B0604020202020204" pitchFamily="34" charset="0"/>
              <a:buChar char="•"/>
            </a:pPr>
            <a:r>
              <a:rPr lang="de-CH" dirty="0"/>
              <a:t>…</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5</a:t>
            </a:fld>
            <a:endParaRPr lang="de-CH" dirty="0"/>
          </a:p>
        </p:txBody>
      </p:sp>
    </p:spTree>
    <p:extLst>
      <p:ext uri="{BB962C8B-B14F-4D97-AF65-F5344CB8AC3E}">
        <p14:creationId xmlns:p14="http://schemas.microsoft.com/office/powerpoint/2010/main" val="35202998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dirty="0"/>
              <a:t>Ein Vollkreis hat 360°</a:t>
            </a:r>
          </a:p>
          <a:p>
            <a:r>
              <a:rPr lang="de-CH" dirty="0"/>
              <a:t>Norden -&gt; 0° (oder 360°)</a:t>
            </a:r>
          </a:p>
          <a:p>
            <a:r>
              <a:rPr lang="de-CH" dirty="0"/>
              <a:t>Osten -&gt; 90°</a:t>
            </a:r>
          </a:p>
          <a:p>
            <a:r>
              <a:rPr lang="de-CH" dirty="0"/>
              <a:t>Süden -&gt; 180°</a:t>
            </a:r>
          </a:p>
          <a:p>
            <a:r>
              <a:rPr lang="de-CH" dirty="0"/>
              <a:t>Westen -&gt; 270°</a:t>
            </a:r>
          </a:p>
          <a:p>
            <a:endParaRPr lang="de-CH" dirty="0"/>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50</a:t>
            </a:fld>
            <a:endParaRPr lang="de-CH" dirty="0"/>
          </a:p>
        </p:txBody>
      </p:sp>
    </p:spTree>
    <p:extLst>
      <p:ext uri="{BB962C8B-B14F-4D97-AF65-F5344CB8AC3E}">
        <p14:creationId xmlns:p14="http://schemas.microsoft.com/office/powerpoint/2010/main" val="37139831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pPr defTabSz="990478">
              <a:spcAft>
                <a:spcPts val="650"/>
              </a:spcAft>
              <a:defRPr/>
            </a:pPr>
            <a:r>
              <a:rPr lang="de-CH" altLang="de-DE" dirty="0">
                <a:latin typeface="Arial" panose="020B0604020202020204" pitchFamily="34" charset="0"/>
                <a:ea typeface="Arial" panose="020B0604020202020204" pitchFamily="34" charset="0"/>
                <a:cs typeface="Times New Roman" panose="02020603050405020304" pitchFamily="18" charset="0"/>
              </a:rPr>
              <a:t>Der Kompass ist ein Instrument zur Anzeige der Richtung des Erdmagnetfelds und dient damit der Bestimmung der Richtung von Nord- und Südpol der Erde und daraus abgeleitet der anderen Himmelsrichtungen. In seiner einfachsten Form besteht ein (Magnet-)Kompass aus einer frei beweglichen magnetischen Nadel. Diese richtet sich nach dem magnetischen Nordpol der Erde aus, der nahe beim geografischen Nordpol liegt. Die Abweichung der magnetischen von der geografischen Nordrichtung wird Deklination genannt, sie verändert sich ständig. Da sie in der Regel nur wenige Grad beträgt, vernachlässigen wir diese Abweichung. </a:t>
            </a:r>
            <a:endParaRPr lang="de-CH" altLang="de-DE" sz="400" dirty="0"/>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51</a:t>
            </a:fld>
            <a:endParaRPr lang="de-CH" dirty="0"/>
          </a:p>
        </p:txBody>
      </p:sp>
    </p:spTree>
    <p:extLst>
      <p:ext uri="{BB962C8B-B14F-4D97-AF65-F5344CB8AC3E}">
        <p14:creationId xmlns:p14="http://schemas.microsoft.com/office/powerpoint/2010/main" val="1105233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52</a:t>
            </a:fld>
            <a:endParaRPr lang="de-CH" dirty="0"/>
          </a:p>
        </p:txBody>
      </p:sp>
    </p:spTree>
    <p:extLst>
      <p:ext uri="{BB962C8B-B14F-4D97-AF65-F5344CB8AC3E}">
        <p14:creationId xmlns:p14="http://schemas.microsoft.com/office/powerpoint/2010/main" val="30121886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BE0EB5E5-C839-4F25-A672-232FDA80FA77}" type="slidenum">
              <a:rPr lang="de-CH" smtClean="0"/>
              <a:t>53</a:t>
            </a:fld>
            <a:endParaRPr lang="de-CH"/>
          </a:p>
        </p:txBody>
      </p:sp>
    </p:spTree>
    <p:extLst>
      <p:ext uri="{BB962C8B-B14F-4D97-AF65-F5344CB8AC3E}">
        <p14:creationId xmlns:p14="http://schemas.microsoft.com/office/powerpoint/2010/main" val="17861044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54</a:t>
            </a:fld>
            <a:endParaRPr lang="de-CH" dirty="0"/>
          </a:p>
        </p:txBody>
      </p:sp>
    </p:spTree>
    <p:extLst>
      <p:ext uri="{BB962C8B-B14F-4D97-AF65-F5344CB8AC3E}">
        <p14:creationId xmlns:p14="http://schemas.microsoft.com/office/powerpoint/2010/main" val="10805757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55</a:t>
            </a:fld>
            <a:endParaRPr lang="de-CH" dirty="0"/>
          </a:p>
        </p:txBody>
      </p:sp>
    </p:spTree>
    <p:extLst>
      <p:ext uri="{BB962C8B-B14F-4D97-AF65-F5344CB8AC3E}">
        <p14:creationId xmlns:p14="http://schemas.microsoft.com/office/powerpoint/2010/main" val="5838082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56</a:t>
            </a:fld>
            <a:endParaRPr lang="de-CH" dirty="0"/>
          </a:p>
        </p:txBody>
      </p:sp>
    </p:spTree>
    <p:extLst>
      <p:ext uri="{BB962C8B-B14F-4D97-AF65-F5344CB8AC3E}">
        <p14:creationId xmlns:p14="http://schemas.microsoft.com/office/powerpoint/2010/main" val="9459798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BE0EB5E5-C839-4F25-A672-232FDA80FA77}" type="slidenum">
              <a:rPr lang="de-CH" smtClean="0"/>
              <a:t>57</a:t>
            </a:fld>
            <a:endParaRPr lang="de-CH"/>
          </a:p>
        </p:txBody>
      </p:sp>
    </p:spTree>
    <p:extLst>
      <p:ext uri="{BB962C8B-B14F-4D97-AF65-F5344CB8AC3E}">
        <p14:creationId xmlns:p14="http://schemas.microsoft.com/office/powerpoint/2010/main" val="17861044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58</a:t>
            </a:fld>
            <a:endParaRPr lang="de-CH" dirty="0"/>
          </a:p>
        </p:txBody>
      </p:sp>
    </p:spTree>
    <p:extLst>
      <p:ext uri="{BB962C8B-B14F-4D97-AF65-F5344CB8AC3E}">
        <p14:creationId xmlns:p14="http://schemas.microsoft.com/office/powerpoint/2010/main" val="30122809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59</a:t>
            </a:fld>
            <a:endParaRPr lang="de-CH" dirty="0"/>
          </a:p>
        </p:txBody>
      </p:sp>
    </p:spTree>
    <p:extLst>
      <p:ext uri="{BB962C8B-B14F-4D97-AF65-F5344CB8AC3E}">
        <p14:creationId xmlns:p14="http://schemas.microsoft.com/office/powerpoint/2010/main" val="2624997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dirty="0"/>
              <a:t>Es ist nicht möglich, ohne Knittern einen Ball in ein Blatt Papier einzupacken. Umgekehrt ist es auch nicht möglich, die Oberfläche einer Kugel ohne Verzerrungen in eine Ebene zu legen.</a:t>
            </a:r>
            <a:br>
              <a:rPr lang="de-CH" dirty="0"/>
            </a:br>
            <a:r>
              <a:rPr lang="de-CH" dirty="0"/>
              <a:t>Das heisst: Es ist nicht möglich eine exakte ebene Karte der Erdoberfläche zu erstellen!</a:t>
            </a:r>
          </a:p>
        </p:txBody>
      </p:sp>
      <p:sp>
        <p:nvSpPr>
          <p:cNvPr id="4" name="Foliennummernplatzhalter 3"/>
          <p:cNvSpPr>
            <a:spLocks noGrp="1"/>
          </p:cNvSpPr>
          <p:nvPr>
            <p:ph type="sldNum" sz="quarter" idx="5"/>
          </p:nvPr>
        </p:nvSpPr>
        <p:spPr/>
        <p:txBody>
          <a:bodyPr/>
          <a:lstStyle/>
          <a:p>
            <a:fld id="{83C81C81-E364-4366-A610-2DB15FF98538}" type="slidenum">
              <a:rPr lang="de-CH" smtClean="0"/>
              <a:pPr/>
              <a:t>6</a:t>
            </a:fld>
            <a:endParaRPr lang="de-CH" dirty="0"/>
          </a:p>
        </p:txBody>
      </p:sp>
    </p:spTree>
    <p:extLst>
      <p:ext uri="{BB962C8B-B14F-4D97-AF65-F5344CB8AC3E}">
        <p14:creationId xmlns:p14="http://schemas.microsoft.com/office/powerpoint/2010/main" val="9771622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60</a:t>
            </a:fld>
            <a:endParaRPr lang="de-CH" dirty="0"/>
          </a:p>
        </p:txBody>
      </p:sp>
    </p:spTree>
    <p:extLst>
      <p:ext uri="{BB962C8B-B14F-4D97-AF65-F5344CB8AC3E}">
        <p14:creationId xmlns:p14="http://schemas.microsoft.com/office/powerpoint/2010/main" val="4019332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dirty="0"/>
              <a:t>Die allen bekannte Weltkarte entsteht durch die Mercator-Projektion.</a:t>
            </a:r>
          </a:p>
          <a:p>
            <a:endParaRPr lang="de-CH" dirty="0"/>
          </a:p>
          <a:p>
            <a:r>
              <a:rPr lang="de-CH" dirty="0"/>
              <a:t>Gerhard Mercator (* 5. März 1512 in </a:t>
            </a:r>
            <a:r>
              <a:rPr lang="de-CH" dirty="0" err="1"/>
              <a:t>Rupelmonde</a:t>
            </a:r>
            <a:r>
              <a:rPr lang="de-CH" dirty="0"/>
              <a:t>, Grafschaft Flandern; † 2. Dezember 1594 in Duisburg, Vereinigte Herzogtümer Jülich-Kleve-Berg) war ein Geograph und Kartograf, der schon zu Lebzeiten als der Ptolemäus seiner Zeit angesehen wurde und bis in die arabisch-islamische Welt berühmt war. Er hieß eigentlich Gerard de Kremer (latinisiert Gerardus Mercator, deutsch auch Gerhard Krämer).</a:t>
            </a:r>
          </a:p>
          <a:p>
            <a:r>
              <a:rPr lang="de-CH" dirty="0"/>
              <a:t>Heute vorwiegend als Kartograf und Globenhersteller bekannt, war Mercator im 16. Jahrhundert auch als Kosmograf, Theologe und Philosoph von großer Bedeutung und setzte Maßstäbe als Schriftkünstler. </a:t>
            </a:r>
          </a:p>
        </p:txBody>
      </p:sp>
      <p:sp>
        <p:nvSpPr>
          <p:cNvPr id="4" name="Foliennummernplatzhalter 3"/>
          <p:cNvSpPr>
            <a:spLocks noGrp="1"/>
          </p:cNvSpPr>
          <p:nvPr>
            <p:ph type="sldNum" sz="quarter" idx="10"/>
          </p:nvPr>
        </p:nvSpPr>
        <p:spPr/>
        <p:txBody>
          <a:bodyPr/>
          <a:lstStyle/>
          <a:p>
            <a:fld id="{BE0EB5E5-C839-4F25-A672-232FDA80FA77}" type="slidenum">
              <a:rPr lang="de-CH" smtClean="0"/>
              <a:t>7</a:t>
            </a:fld>
            <a:endParaRPr lang="de-CH"/>
          </a:p>
        </p:txBody>
      </p:sp>
    </p:spTree>
    <p:extLst>
      <p:ext uri="{BB962C8B-B14F-4D97-AF65-F5344CB8AC3E}">
        <p14:creationId xmlns:p14="http://schemas.microsoft.com/office/powerpoint/2010/main" val="593785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r>
              <a:rPr lang="de-CH" dirty="0"/>
              <a:t>Was passiert, wenn man die Lücken schliesst, damit eine zusammenhängende Karte entsteht?</a:t>
            </a:r>
          </a:p>
        </p:txBody>
      </p:sp>
      <p:sp>
        <p:nvSpPr>
          <p:cNvPr id="4" name="Foliennummernplatzhalter 3"/>
          <p:cNvSpPr>
            <a:spLocks noGrp="1"/>
          </p:cNvSpPr>
          <p:nvPr>
            <p:ph type="sldNum" sz="quarter" idx="5"/>
          </p:nvPr>
        </p:nvSpPr>
        <p:spPr/>
        <p:txBody>
          <a:bodyPr/>
          <a:lstStyle/>
          <a:p>
            <a:fld id="{83C81C81-E364-4366-A610-2DB15FF98538}" type="slidenum">
              <a:rPr lang="de-CH" smtClean="0"/>
              <a:pPr/>
              <a:t>8</a:t>
            </a:fld>
            <a:endParaRPr lang="de-CH" dirty="0"/>
          </a:p>
        </p:txBody>
      </p:sp>
    </p:spTree>
    <p:extLst>
      <p:ext uri="{BB962C8B-B14F-4D97-AF65-F5344CB8AC3E}">
        <p14:creationId xmlns:p14="http://schemas.microsoft.com/office/powerpoint/2010/main" val="2032399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9</a:t>
            </a:fld>
            <a:endParaRPr lang="de-CH" dirty="0"/>
          </a:p>
        </p:txBody>
      </p:sp>
    </p:spTree>
    <p:extLst>
      <p:ext uri="{BB962C8B-B14F-4D97-AF65-F5344CB8AC3E}">
        <p14:creationId xmlns:p14="http://schemas.microsoft.com/office/powerpoint/2010/main" val="23713749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550862" y="2060848"/>
            <a:ext cx="10081641" cy="1470053"/>
          </a:xfrm>
        </p:spPr>
        <p:txBody>
          <a:bodyPr anchor="b"/>
          <a:lstStyle>
            <a:lvl1pPr algn="l">
              <a:defRPr sz="4800">
                <a:solidFill>
                  <a:schemeClr val="accent1"/>
                </a:solidFill>
              </a:defRPr>
            </a:lvl1pPr>
          </a:lstStyle>
          <a:p>
            <a:r>
              <a:rPr lang="de-DE"/>
              <a:t>Titelmasterformat durch Klicken bearbeiten</a:t>
            </a:r>
            <a:endParaRPr lang="de-CH" dirty="0"/>
          </a:p>
        </p:txBody>
      </p:sp>
      <p:sp>
        <p:nvSpPr>
          <p:cNvPr id="3" name="Untertitel 2"/>
          <p:cNvSpPr>
            <a:spLocks noGrp="1"/>
          </p:cNvSpPr>
          <p:nvPr>
            <p:ph type="subTitle" idx="1" hasCustomPrompt="1"/>
          </p:nvPr>
        </p:nvSpPr>
        <p:spPr>
          <a:xfrm>
            <a:off x="556107" y="4010535"/>
            <a:ext cx="10076395" cy="1146653"/>
          </a:xfrm>
        </p:spPr>
        <p:txBody>
          <a:bodyPr/>
          <a:lstStyle>
            <a:lvl1pPr marL="0" indent="0" algn="l">
              <a:buNone/>
              <a:defRPr sz="2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dirty="0"/>
              <a:t>Untertitel hinzufügen</a:t>
            </a:r>
            <a:endParaRPr lang="de-CH" dirty="0"/>
          </a:p>
        </p:txBody>
      </p:sp>
      <p:sp>
        <p:nvSpPr>
          <p:cNvPr id="11" name="Textfeld 10">
            <a:extLst>
              <a:ext uri="{FF2B5EF4-FFF2-40B4-BE49-F238E27FC236}">
                <a16:creationId xmlns:a16="http://schemas.microsoft.com/office/drawing/2014/main" id="{2B830D4A-AA03-45C6-9F63-6206EF7F683C}"/>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dirty="0">
                <a:solidFill>
                  <a:schemeClr val="bg1">
                    <a:lumMod val="75000"/>
                  </a:schemeClr>
                </a:solidFill>
              </a:rPr>
              <a:t>Erstellt durch Vorlagenbauer.ch</a:t>
            </a:r>
          </a:p>
        </p:txBody>
      </p:sp>
      <p:pic>
        <p:nvPicPr>
          <p:cNvPr id="12" name="Grafik 11">
            <a:extLst>
              <a:ext uri="{FF2B5EF4-FFF2-40B4-BE49-F238E27FC236}">
                <a16:creationId xmlns:a16="http://schemas.microsoft.com/office/drawing/2014/main" id="{4FEA4AF1-B5E3-48EB-BFA9-8AFA550AD2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2018" y="523874"/>
            <a:ext cx="2988755" cy="866775"/>
          </a:xfrm>
          <a:prstGeom prst="rect">
            <a:avLst/>
          </a:prstGeom>
        </p:spPr>
      </p:pic>
      <p:cxnSp>
        <p:nvCxnSpPr>
          <p:cNvPr id="13" name="Gerader Verbinder 12">
            <a:extLst>
              <a:ext uri="{FF2B5EF4-FFF2-40B4-BE49-F238E27FC236}">
                <a16:creationId xmlns:a16="http://schemas.microsoft.com/office/drawing/2014/main" id="{A215AE6A-8511-4E6A-8872-EE52DA3A0EB3}"/>
              </a:ext>
            </a:extLst>
          </p:cNvPr>
          <p:cNvCxnSpPr>
            <a:cxnSpLocks/>
          </p:cNvCxnSpPr>
          <p:nvPr userDrawn="1"/>
        </p:nvCxnSpPr>
        <p:spPr>
          <a:xfrm>
            <a:off x="545726" y="3745450"/>
            <a:ext cx="1170000"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A048F1DF-A4D7-40B6-A5A5-7B7FF2102D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4926" y="910396"/>
            <a:ext cx="3098051" cy="318328"/>
          </a:xfrm>
          <a:prstGeom prst="rect">
            <a:avLst/>
          </a:prstGeom>
        </p:spPr>
      </p:pic>
      <p:sp>
        <p:nvSpPr>
          <p:cNvPr id="25" name="Freihandform: Form 24">
            <a:extLst>
              <a:ext uri="{FF2B5EF4-FFF2-40B4-BE49-F238E27FC236}">
                <a16:creationId xmlns:a16="http://schemas.microsoft.com/office/drawing/2014/main" id="{9D2C1CE9-62AC-408C-85E7-7BF6F4F6FBC7}"/>
              </a:ext>
            </a:extLst>
          </p:cNvPr>
          <p:cNvSpPr/>
          <p:nvPr userDrawn="1"/>
        </p:nvSpPr>
        <p:spPr>
          <a:xfrm>
            <a:off x="6635416" y="2129208"/>
            <a:ext cx="5556584" cy="4728961"/>
          </a:xfrm>
          <a:custGeom>
            <a:avLst/>
            <a:gdLst>
              <a:gd name="connsiteX0" fmla="*/ 5228400 w 5556584"/>
              <a:gd name="connsiteY0" fmla="*/ 0 h 4728961"/>
              <a:gd name="connsiteX1" fmla="*/ 5556584 w 5556584"/>
              <a:gd name="connsiteY1" fmla="*/ 123075 h 4728961"/>
              <a:gd name="connsiteX2" fmla="*/ 5556584 w 5556584"/>
              <a:gd name="connsiteY2" fmla="*/ 4458245 h 4728961"/>
              <a:gd name="connsiteX3" fmla="*/ 5556584 w 5556584"/>
              <a:gd name="connsiteY3" fmla="*/ 4728961 h 4728961"/>
              <a:gd name="connsiteX4" fmla="*/ 0 w 5556584"/>
              <a:gd name="connsiteY4" fmla="*/ 4728961 h 4728961"/>
              <a:gd name="connsiteX5" fmla="*/ 0 w 5556584"/>
              <a:gd name="connsiteY5" fmla="*/ 4728885 h 4728961"/>
              <a:gd name="connsiteX6" fmla="*/ 540019 w 5556584"/>
              <a:gd name="connsiteY6" fmla="*/ 3509072 h 4728961"/>
              <a:gd name="connsiteX7" fmla="*/ 4658668 w 5556584"/>
              <a:gd name="connsiteY7" fmla="*/ 4179735 h 472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6584" h="4728961">
                <a:moveTo>
                  <a:pt x="5228400" y="0"/>
                </a:moveTo>
                <a:lnTo>
                  <a:pt x="5556584" y="123075"/>
                </a:lnTo>
                <a:lnTo>
                  <a:pt x="5556584" y="4458245"/>
                </a:lnTo>
                <a:lnTo>
                  <a:pt x="5556584" y="4728961"/>
                </a:lnTo>
                <a:lnTo>
                  <a:pt x="0" y="4728961"/>
                </a:lnTo>
                <a:lnTo>
                  <a:pt x="0" y="4728885"/>
                </a:lnTo>
                <a:lnTo>
                  <a:pt x="540019" y="3509072"/>
                </a:lnTo>
                <a:lnTo>
                  <a:pt x="4658668" y="417973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891886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dirty="0"/>
          </a:p>
        </p:txBody>
      </p:sp>
      <p:sp>
        <p:nvSpPr>
          <p:cNvPr id="3" name="Inhaltsplatzhalter 2"/>
          <p:cNvSpPr>
            <a:spLocks noGrp="1"/>
          </p:cNvSpPr>
          <p:nvPr>
            <p:ph idx="1" hasCustomPrompt="1"/>
          </p:nvPr>
        </p:nvSpPr>
        <p:spPr/>
        <p:txBody>
          <a:bodyPr/>
          <a:lstStyle/>
          <a:p>
            <a:pPr lvl="0"/>
            <a:r>
              <a:rPr lang="de-DE" dirty="0"/>
              <a:t>Textmasterformat bearbeiten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7" name="Datumsplatzhalter 6"/>
          <p:cNvSpPr>
            <a:spLocks noGrp="1"/>
          </p:cNvSpPr>
          <p:nvPr>
            <p:ph type="dt" sz="half" idx="10"/>
          </p:nvPr>
        </p:nvSpPr>
        <p:spPr/>
        <p:txBody>
          <a:bodyPr/>
          <a:lstStyle/>
          <a:p>
            <a:fld id="{713F877D-6065-4CC0-924F-FA9DB7F2AA57}" type="datetime1">
              <a:rPr lang="de-CH" smtClean="0"/>
              <a:t>12.01.2024</a:t>
            </a:fld>
            <a:endParaRPr lang="de-CH" dirty="0"/>
          </a:p>
        </p:txBody>
      </p:sp>
      <p:sp>
        <p:nvSpPr>
          <p:cNvPr id="8" name="Fußzeilenplatzhalter 7"/>
          <p:cNvSpPr>
            <a:spLocks noGrp="1"/>
          </p:cNvSpPr>
          <p:nvPr>
            <p:ph type="ftr" sz="quarter" idx="11"/>
          </p:nvPr>
        </p:nvSpPr>
        <p:spPr/>
        <p:txBody>
          <a:bodyPr/>
          <a:lstStyle/>
          <a:p>
            <a:r>
              <a:rPr lang="de-CH"/>
              <a:t>Fusszeile (Ändern über «Einfügen &gt; Kopf- und Fusszeile»)</a:t>
            </a:r>
            <a:endParaRPr lang="de-CH" dirty="0"/>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479570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dirty="0"/>
          </a:p>
        </p:txBody>
      </p:sp>
      <p:sp>
        <p:nvSpPr>
          <p:cNvPr id="3" name="Inhaltsplatzhalter 2"/>
          <p:cNvSpPr>
            <a:spLocks noGrp="1"/>
          </p:cNvSpPr>
          <p:nvPr>
            <p:ph sz="half" idx="1" hasCustomPrompt="1"/>
          </p:nvPr>
        </p:nvSpPr>
        <p:spPr>
          <a:xfrm>
            <a:off x="550863" y="2352675"/>
            <a:ext cx="5400000" cy="3638550"/>
          </a:xfrm>
        </p:spPr>
        <p:txBody>
          <a:body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4" name="Inhaltsplatzhalter 3"/>
          <p:cNvSpPr>
            <a:spLocks noGrp="1"/>
          </p:cNvSpPr>
          <p:nvPr>
            <p:ph sz="half" idx="2" hasCustomPrompt="1"/>
          </p:nvPr>
        </p:nvSpPr>
        <p:spPr>
          <a:xfrm>
            <a:off x="6241137" y="2352675"/>
            <a:ext cx="5400000" cy="3638550"/>
          </a:xfrm>
        </p:spPr>
        <p:txBody>
          <a:body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8" name="Datumsplatzhalter 7"/>
          <p:cNvSpPr>
            <a:spLocks noGrp="1"/>
          </p:cNvSpPr>
          <p:nvPr>
            <p:ph type="dt" sz="half" idx="10"/>
          </p:nvPr>
        </p:nvSpPr>
        <p:spPr/>
        <p:txBody>
          <a:bodyPr/>
          <a:lstStyle/>
          <a:p>
            <a:fld id="{631F652E-5BC8-4834-B9EE-75AE68B637CE}" type="datetime1">
              <a:rPr lang="de-CH" smtClean="0"/>
              <a:t>12.01.2024</a:t>
            </a:fld>
            <a:endParaRPr lang="de-CH" dirty="0"/>
          </a:p>
        </p:txBody>
      </p:sp>
      <p:sp>
        <p:nvSpPr>
          <p:cNvPr id="9" name="Fußzeilenplatzhalter 8"/>
          <p:cNvSpPr>
            <a:spLocks noGrp="1"/>
          </p:cNvSpPr>
          <p:nvPr>
            <p:ph type="ftr" sz="quarter" idx="11"/>
          </p:nvPr>
        </p:nvSpPr>
        <p:spPr/>
        <p:txBody>
          <a:bodyPr/>
          <a:lstStyle/>
          <a:p>
            <a:r>
              <a:rPr lang="de-CH"/>
              <a:t>Fusszeile (Ändern über «Einfügen &gt; Kopf- und Fusszeile»)</a:t>
            </a:r>
            <a:endParaRPr lang="de-CH" dirty="0"/>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3318625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Zitat">
    <p:bg>
      <p:bgPr>
        <a:solidFill>
          <a:schemeClr val="accent2"/>
        </a:solidFill>
        <a:effectLst/>
      </p:bgPr>
    </p:b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50863" y="407142"/>
            <a:ext cx="11087100" cy="5584081"/>
          </a:xfrm>
        </p:spPr>
        <p:txBody>
          <a:bodyPr/>
          <a:lstStyle>
            <a:lvl1pPr>
              <a:lnSpc>
                <a:spcPct val="96000"/>
              </a:lnSpc>
              <a:defRPr sz="5000" b="1" i="1">
                <a:solidFill>
                  <a:schemeClr val="bg1"/>
                </a:solidFill>
              </a:defRPr>
            </a:lvl1pPr>
            <a:lvl2pPr>
              <a:defRPr sz="5000" b="1" i="1">
                <a:solidFill>
                  <a:schemeClr val="bg1"/>
                </a:solidFill>
              </a:defRPr>
            </a:lvl2pPr>
            <a:lvl3pPr>
              <a:defRPr sz="5000" b="1" i="1">
                <a:solidFill>
                  <a:schemeClr val="bg1"/>
                </a:solidFill>
              </a:defRPr>
            </a:lvl3pPr>
            <a:lvl4pPr>
              <a:defRPr sz="5000" b="1" i="1">
                <a:solidFill>
                  <a:schemeClr val="bg1"/>
                </a:solidFill>
              </a:defRPr>
            </a:lvl4pPr>
            <a:lvl5pPr>
              <a:defRPr sz="5000" b="1" i="1">
                <a:solidFill>
                  <a:schemeClr val="bg1"/>
                </a:solidFill>
              </a:defRPr>
            </a:lvl5pPr>
          </a:lstStyle>
          <a:p>
            <a:pPr lvl="0"/>
            <a:r>
              <a:rPr lang="de-CH" dirty="0"/>
              <a:t>«Zitat hinzufügen»</a:t>
            </a:r>
          </a:p>
        </p:txBody>
      </p:sp>
      <p:sp>
        <p:nvSpPr>
          <p:cNvPr id="10" name="Textfeld 9">
            <a:extLst>
              <a:ext uri="{FF2B5EF4-FFF2-40B4-BE49-F238E27FC236}">
                <a16:creationId xmlns:a16="http://schemas.microsoft.com/office/drawing/2014/main" id="{16396DE4-A250-4E84-94E3-AC08DA1EB309}"/>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dirty="0">
                <a:solidFill>
                  <a:schemeClr val="bg1">
                    <a:lumMod val="75000"/>
                  </a:schemeClr>
                </a:solidFill>
              </a:rPr>
              <a:t>Erstellt durch Vorlagenbauer.ch</a:t>
            </a:r>
          </a:p>
        </p:txBody>
      </p:sp>
      <p:pic>
        <p:nvPicPr>
          <p:cNvPr id="12" name="Grafik 11">
            <a:extLst>
              <a:ext uri="{FF2B5EF4-FFF2-40B4-BE49-F238E27FC236}">
                <a16:creationId xmlns:a16="http://schemas.microsoft.com/office/drawing/2014/main" id="{E942B344-64F5-498B-B275-CCB0E650DF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5" y="6131529"/>
            <a:ext cx="613566" cy="422112"/>
          </a:xfrm>
          <a:prstGeom prst="rect">
            <a:avLst/>
          </a:prstGeom>
        </p:spPr>
      </p:pic>
      <p:sp>
        <p:nvSpPr>
          <p:cNvPr id="13" name="Datumsplatzhalter 12">
            <a:extLst>
              <a:ext uri="{FF2B5EF4-FFF2-40B4-BE49-F238E27FC236}">
                <a16:creationId xmlns:a16="http://schemas.microsoft.com/office/drawing/2014/main" id="{F2FA3E75-82FD-4895-8F83-CA7B59537B3B}"/>
              </a:ext>
            </a:extLst>
          </p:cNvPr>
          <p:cNvSpPr>
            <a:spLocks noGrp="1"/>
          </p:cNvSpPr>
          <p:nvPr>
            <p:ph type="dt" sz="half" idx="10"/>
          </p:nvPr>
        </p:nvSpPr>
        <p:spPr>
          <a:xfrm>
            <a:off x="1559496" y="6893463"/>
            <a:ext cx="1038144" cy="144016"/>
          </a:xfrm>
        </p:spPr>
        <p:txBody>
          <a:bodyPr/>
          <a:lstStyle>
            <a:lvl1pPr>
              <a:defRPr>
                <a:solidFill>
                  <a:schemeClr val="tx2">
                    <a:lumMod val="20000"/>
                    <a:lumOff val="80000"/>
                  </a:schemeClr>
                </a:solidFill>
              </a:defRPr>
            </a:lvl1pPr>
          </a:lstStyle>
          <a:p>
            <a:fld id="{2FB4A76B-BC4C-40E5-85E2-2132AE8A7FE2}" type="datetime1">
              <a:rPr lang="de-CH" smtClean="0"/>
              <a:pPr/>
              <a:t>12.01.2024</a:t>
            </a:fld>
            <a:endParaRPr lang="de-CH" dirty="0"/>
          </a:p>
        </p:txBody>
      </p:sp>
      <p:sp>
        <p:nvSpPr>
          <p:cNvPr id="14" name="Fußzeilenplatzhalter 13">
            <a:extLst>
              <a:ext uri="{FF2B5EF4-FFF2-40B4-BE49-F238E27FC236}">
                <a16:creationId xmlns:a16="http://schemas.microsoft.com/office/drawing/2014/main" id="{59768134-E988-46F8-A34D-77429661F21C}"/>
              </a:ext>
            </a:extLst>
          </p:cNvPr>
          <p:cNvSpPr>
            <a:spLocks noGrp="1"/>
          </p:cNvSpPr>
          <p:nvPr>
            <p:ph type="ftr" sz="quarter" idx="11"/>
          </p:nvPr>
        </p:nvSpPr>
        <p:spPr>
          <a:xfrm>
            <a:off x="3143672" y="6893463"/>
            <a:ext cx="7272808" cy="144016"/>
          </a:xfrm>
        </p:spPr>
        <p:txBody>
          <a:bodyPr/>
          <a:lstStyle>
            <a:lvl1pPr>
              <a:defRPr>
                <a:solidFill>
                  <a:schemeClr val="tx2">
                    <a:lumMod val="20000"/>
                    <a:lumOff val="80000"/>
                  </a:schemeClr>
                </a:solidFill>
              </a:defRPr>
            </a:lvl1pPr>
          </a:lstStyle>
          <a:p>
            <a:r>
              <a:rPr lang="de-CH"/>
              <a:t>Fusszeile (Ändern über «Einfügen &gt; Kopf- und Fusszeile»)</a:t>
            </a:r>
            <a:endParaRPr lang="de-CH" dirty="0"/>
          </a:p>
        </p:txBody>
      </p:sp>
      <p:sp>
        <p:nvSpPr>
          <p:cNvPr id="15" name="Foliennummernplatzhalter 14">
            <a:extLst>
              <a:ext uri="{FF2B5EF4-FFF2-40B4-BE49-F238E27FC236}">
                <a16:creationId xmlns:a16="http://schemas.microsoft.com/office/drawing/2014/main" id="{DDCC4F58-559C-4C4A-87BF-D44923FD5B97}"/>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1750877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dirty="0"/>
          </a:p>
        </p:txBody>
      </p:sp>
      <p:sp>
        <p:nvSpPr>
          <p:cNvPr id="3" name="Inhaltsplatzhalter 2"/>
          <p:cNvSpPr>
            <a:spLocks noGrp="1"/>
          </p:cNvSpPr>
          <p:nvPr>
            <p:ph sz="half" idx="1" hasCustomPrompt="1"/>
          </p:nvPr>
        </p:nvSpPr>
        <p:spPr>
          <a:xfrm>
            <a:off x="550863" y="2352675"/>
            <a:ext cx="5443538" cy="3638550"/>
          </a:xfrm>
        </p:spPr>
        <p:txBody>
          <a:body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8" name="Datumsplatzhalter 7"/>
          <p:cNvSpPr>
            <a:spLocks noGrp="1"/>
          </p:cNvSpPr>
          <p:nvPr>
            <p:ph type="dt" sz="half" idx="10"/>
          </p:nvPr>
        </p:nvSpPr>
        <p:spPr/>
        <p:txBody>
          <a:bodyPr/>
          <a:lstStyle/>
          <a:p>
            <a:fld id="{631F652E-5BC8-4834-B9EE-75AE68B637CE}" type="datetime1">
              <a:rPr lang="de-CH" smtClean="0"/>
              <a:t>12.01.2024</a:t>
            </a:fld>
            <a:endParaRPr lang="de-CH" dirty="0"/>
          </a:p>
        </p:txBody>
      </p:sp>
      <p:sp>
        <p:nvSpPr>
          <p:cNvPr id="9" name="Fußzeilenplatzhalter 8"/>
          <p:cNvSpPr>
            <a:spLocks noGrp="1"/>
          </p:cNvSpPr>
          <p:nvPr>
            <p:ph type="ftr" sz="quarter" idx="11"/>
          </p:nvPr>
        </p:nvSpPr>
        <p:spPr/>
        <p:txBody>
          <a:bodyPr/>
          <a:lstStyle/>
          <a:p>
            <a:r>
              <a:rPr lang="de-CH"/>
              <a:t>Fusszeile (Ändern über «Einfügen &gt; Kopf- und Fusszeile»)</a:t>
            </a:r>
            <a:endParaRPr lang="de-CH" dirty="0"/>
          </a:p>
        </p:txBody>
      </p:sp>
      <p:sp>
        <p:nvSpPr>
          <p:cNvPr id="10" name="Foliennummernplatzhalter 9"/>
          <p:cNvSpPr>
            <a:spLocks noGrp="1"/>
          </p:cNvSpPr>
          <p:nvPr>
            <p:ph type="sldNum" sz="quarter" idx="12"/>
          </p:nvPr>
        </p:nvSpPr>
        <p:spPr/>
        <p:txBody>
          <a:bodyPr/>
          <a:lstStyle/>
          <a:p>
            <a:fld id="{442AD375-037F-43D0-B059-5172DA06796A}" type="slidenum">
              <a:rPr lang="de-CH" smtClean="0"/>
              <a:pPr/>
              <a:t>‹Nr.›</a:t>
            </a:fld>
            <a:endParaRPr lang="de-CH" dirty="0"/>
          </a:p>
        </p:txBody>
      </p:sp>
      <p:sp>
        <p:nvSpPr>
          <p:cNvPr id="11" name="Bildplatzhalter 4">
            <a:extLst>
              <a:ext uri="{FF2B5EF4-FFF2-40B4-BE49-F238E27FC236}">
                <a16:creationId xmlns:a16="http://schemas.microsoft.com/office/drawing/2014/main" id="{1BF39114-4E07-43D2-8FD3-2D71F56CBABE}"/>
              </a:ext>
            </a:extLst>
          </p:cNvPr>
          <p:cNvSpPr>
            <a:spLocks noGrp="1"/>
          </p:cNvSpPr>
          <p:nvPr>
            <p:ph type="pic" sz="quarter" idx="13"/>
          </p:nvPr>
        </p:nvSpPr>
        <p:spPr>
          <a:xfrm>
            <a:off x="6220590" y="2442850"/>
            <a:ext cx="5420548" cy="3534008"/>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Tree>
    <p:extLst>
      <p:ext uri="{BB962C8B-B14F-4D97-AF65-F5344CB8AC3E}">
        <p14:creationId xmlns:p14="http://schemas.microsoft.com/office/powerpoint/2010/main" val="3254759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553453" y="2442849"/>
            <a:ext cx="11087685" cy="3548375"/>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2" name="Titel 1"/>
          <p:cNvSpPr>
            <a:spLocks noGrp="1"/>
          </p:cNvSpPr>
          <p:nvPr>
            <p:ph type="title"/>
          </p:nvPr>
        </p:nvSpPr>
        <p:spPr/>
        <p:txBody>
          <a:bodyPr/>
          <a:lstStyle/>
          <a:p>
            <a:r>
              <a:rPr lang="de-DE"/>
              <a:t>Titelmasterformat durch Klicken bearbeiten</a:t>
            </a:r>
            <a:endParaRPr lang="de-CH" dirty="0"/>
          </a:p>
        </p:txBody>
      </p:sp>
      <p:sp>
        <p:nvSpPr>
          <p:cNvPr id="7" name="Datumsplatzhalter 6"/>
          <p:cNvSpPr>
            <a:spLocks noGrp="1"/>
          </p:cNvSpPr>
          <p:nvPr>
            <p:ph type="dt" sz="half" idx="10"/>
          </p:nvPr>
        </p:nvSpPr>
        <p:spPr/>
        <p:txBody>
          <a:bodyPr/>
          <a:lstStyle/>
          <a:p>
            <a:fld id="{B91A528A-8A42-49E0-881E-A0E459E24CA8}" type="datetime1">
              <a:rPr lang="de-CH" smtClean="0"/>
              <a:t>12.01.2024</a:t>
            </a:fld>
            <a:endParaRPr lang="de-CH" dirty="0"/>
          </a:p>
        </p:txBody>
      </p:sp>
      <p:sp>
        <p:nvSpPr>
          <p:cNvPr id="8" name="Fußzeilenplatzhalter 7"/>
          <p:cNvSpPr>
            <a:spLocks noGrp="1"/>
          </p:cNvSpPr>
          <p:nvPr>
            <p:ph type="ftr" sz="quarter" idx="11"/>
          </p:nvPr>
        </p:nvSpPr>
        <p:spPr/>
        <p:txBody>
          <a:bodyPr/>
          <a:lstStyle/>
          <a:p>
            <a:r>
              <a:rPr lang="de-CH"/>
              <a:t>Fusszeile (Ändern über «Einfügen &gt; Kopf- und Fusszeile»)</a:t>
            </a:r>
            <a:endParaRPr lang="de-CH" dirty="0"/>
          </a:p>
        </p:txBody>
      </p:sp>
      <p:sp>
        <p:nvSpPr>
          <p:cNvPr id="9" name="Foliennummernplatzhalter 8"/>
          <p:cNvSpPr>
            <a:spLocks noGrp="1"/>
          </p:cNvSpPr>
          <p:nvPr>
            <p:ph type="sldNum" sz="quarter" idx="12"/>
          </p:nvPr>
        </p:nvSpPr>
        <p:spPr/>
        <p:txBody>
          <a:body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2451753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ild vollflächig">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0" y="0"/>
            <a:ext cx="12191999" cy="6857999"/>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12" name="Textplatzhalter 11">
            <a:extLst>
              <a:ext uri="{FF2B5EF4-FFF2-40B4-BE49-F238E27FC236}">
                <a16:creationId xmlns:a16="http://schemas.microsoft.com/office/drawing/2014/main" id="{220D7BF3-8204-4F07-9CEA-C6F940924F49}"/>
              </a:ext>
            </a:extLst>
          </p:cNvPr>
          <p:cNvSpPr>
            <a:spLocks noGrp="1"/>
          </p:cNvSpPr>
          <p:nvPr>
            <p:ph type="body" sz="quarter" idx="15" hasCustomPrompt="1"/>
          </p:nvPr>
        </p:nvSpPr>
        <p:spPr>
          <a:xfrm>
            <a:off x="551657" y="6130925"/>
            <a:ext cx="610393" cy="422275"/>
          </a:xfrm>
          <a:blipFill>
            <a:blip r:embed="rId2"/>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2" name="Titel 1"/>
          <p:cNvSpPr>
            <a:spLocks noGrp="1"/>
          </p:cNvSpPr>
          <p:nvPr>
            <p:ph type="title"/>
          </p:nvPr>
        </p:nvSpPr>
        <p:spPr/>
        <p:txBody>
          <a:bodyPr/>
          <a:lstStyle>
            <a:lvl1pPr>
              <a:defRPr>
                <a:solidFill>
                  <a:schemeClr val="bg1"/>
                </a:solidFill>
              </a:defRPr>
            </a:lvl1pPr>
          </a:lstStyle>
          <a:p>
            <a:r>
              <a:rPr lang="de-DE"/>
              <a:t>Titelmasterformat durch Klicken bearbeiten</a:t>
            </a:r>
            <a:endParaRPr lang="de-CH" dirty="0"/>
          </a:p>
        </p:txBody>
      </p:sp>
      <p:sp>
        <p:nvSpPr>
          <p:cNvPr id="7" name="Datumsplatzhalter 6"/>
          <p:cNvSpPr>
            <a:spLocks noGrp="1"/>
          </p:cNvSpPr>
          <p:nvPr>
            <p:ph type="dt" sz="half" idx="10"/>
          </p:nvPr>
        </p:nvSpPr>
        <p:spPr>
          <a:xfrm>
            <a:off x="1559496" y="7029400"/>
            <a:ext cx="1038144" cy="144016"/>
          </a:xfrm>
        </p:spPr>
        <p:txBody>
          <a:bodyPr/>
          <a:lstStyle>
            <a:lvl1pPr>
              <a:defRPr>
                <a:solidFill>
                  <a:schemeClr val="tx2">
                    <a:lumMod val="20000"/>
                    <a:lumOff val="80000"/>
                  </a:schemeClr>
                </a:solidFill>
              </a:defRPr>
            </a:lvl1pPr>
          </a:lstStyle>
          <a:p>
            <a:fld id="{B91A528A-8A42-49E0-881E-A0E459E24CA8}" type="datetime1">
              <a:rPr lang="de-CH" smtClean="0"/>
              <a:pPr/>
              <a:t>12.01.2024</a:t>
            </a:fld>
            <a:endParaRPr lang="de-CH" dirty="0"/>
          </a:p>
        </p:txBody>
      </p:sp>
      <p:sp>
        <p:nvSpPr>
          <p:cNvPr id="8" name="Fußzeilenplatzhalter 7"/>
          <p:cNvSpPr>
            <a:spLocks noGrp="1"/>
          </p:cNvSpPr>
          <p:nvPr>
            <p:ph type="ftr" sz="quarter" idx="11"/>
          </p:nvPr>
        </p:nvSpPr>
        <p:spPr>
          <a:xfrm>
            <a:off x="3143672" y="7029400"/>
            <a:ext cx="7272808" cy="144016"/>
          </a:xfrm>
        </p:spPr>
        <p:txBody>
          <a:bodyPr/>
          <a:lstStyle>
            <a:lvl1pPr>
              <a:defRPr>
                <a:solidFill>
                  <a:schemeClr val="tx2">
                    <a:lumMod val="20000"/>
                    <a:lumOff val="80000"/>
                  </a:schemeClr>
                </a:solidFill>
              </a:defRPr>
            </a:lvl1pPr>
          </a:lstStyle>
          <a:p>
            <a:r>
              <a:rPr lang="de-CH"/>
              <a:t>Fusszeile (Ändern über «Einfügen &gt; Kopf- und Fusszeile»)</a:t>
            </a:r>
            <a:endParaRPr lang="de-CH" dirty="0"/>
          </a:p>
        </p:txBody>
      </p:sp>
      <p:sp>
        <p:nvSpPr>
          <p:cNvPr id="9" name="Foliennummernplatzhalter 8"/>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dirty="0"/>
          </a:p>
        </p:txBody>
      </p:sp>
      <p:sp>
        <p:nvSpPr>
          <p:cNvPr id="4" name="Textplatzhalter 3">
            <a:extLst>
              <a:ext uri="{FF2B5EF4-FFF2-40B4-BE49-F238E27FC236}">
                <a16:creationId xmlns:a16="http://schemas.microsoft.com/office/drawing/2014/main" id="{9FDD869B-3A22-492E-BD3B-5E44C3C654BC}"/>
              </a:ext>
            </a:extLst>
          </p:cNvPr>
          <p:cNvSpPr>
            <a:spLocks noGrp="1"/>
          </p:cNvSpPr>
          <p:nvPr>
            <p:ph type="body" sz="quarter" idx="14" hasCustomPrompt="1"/>
          </p:nvPr>
        </p:nvSpPr>
        <p:spPr>
          <a:xfrm>
            <a:off x="545726" y="2004566"/>
            <a:ext cx="1170000" cy="54000"/>
          </a:xfrm>
          <a:solidFill>
            <a:schemeClr val="bg1"/>
          </a:solid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Tree>
    <p:extLst>
      <p:ext uri="{BB962C8B-B14F-4D97-AF65-F5344CB8AC3E}">
        <p14:creationId xmlns:p14="http://schemas.microsoft.com/office/powerpoint/2010/main" val="3794234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dirty="0"/>
          </a:p>
        </p:txBody>
      </p:sp>
      <p:sp>
        <p:nvSpPr>
          <p:cNvPr id="6" name="Datumsplatzhalter 5"/>
          <p:cNvSpPr>
            <a:spLocks noGrp="1"/>
          </p:cNvSpPr>
          <p:nvPr>
            <p:ph type="dt" sz="half" idx="10"/>
          </p:nvPr>
        </p:nvSpPr>
        <p:spPr/>
        <p:txBody>
          <a:bodyPr/>
          <a:lstStyle/>
          <a:p>
            <a:fld id="{8DB8C5C1-751D-40FF-8708-1CF5C670C066}" type="datetime1">
              <a:rPr lang="de-CH" smtClean="0"/>
              <a:t>12.01.2024</a:t>
            </a:fld>
            <a:endParaRPr lang="de-CH" dirty="0"/>
          </a:p>
        </p:txBody>
      </p:sp>
      <p:sp>
        <p:nvSpPr>
          <p:cNvPr id="7" name="Fußzeilenplatzhalter 6"/>
          <p:cNvSpPr>
            <a:spLocks noGrp="1"/>
          </p:cNvSpPr>
          <p:nvPr>
            <p:ph type="ftr" sz="quarter" idx="11"/>
          </p:nvPr>
        </p:nvSpPr>
        <p:spPr/>
        <p:txBody>
          <a:bodyPr/>
          <a:lstStyle/>
          <a:p>
            <a:r>
              <a:rPr lang="de-CH"/>
              <a:t>Fusszeile (Ändern über «Einfügen &gt; Kopf- und Fusszeile»)</a:t>
            </a:r>
            <a:endParaRPr lang="de-CH" dirty="0"/>
          </a:p>
        </p:txBody>
      </p:sp>
      <p:sp>
        <p:nvSpPr>
          <p:cNvPr id="8" name="Foliennummernplatzhalter 7"/>
          <p:cNvSpPr>
            <a:spLocks noGrp="1"/>
          </p:cNvSpPr>
          <p:nvPr>
            <p:ph type="sldNum" sz="quarter" idx="12"/>
          </p:nvPr>
        </p:nvSpPr>
        <p:spPr/>
        <p:txBody>
          <a:bodyPr/>
          <a:lstStyle/>
          <a:p>
            <a:fld id="{442AD375-037F-43D0-B059-5172DA06796A}" type="slidenum">
              <a:rPr lang="de-CH" smtClean="0"/>
              <a:pPr/>
              <a:t>‹Nr.›</a:t>
            </a:fld>
            <a:endParaRPr lang="de-CH" dirty="0"/>
          </a:p>
        </p:txBody>
      </p:sp>
    </p:spTree>
    <p:extLst>
      <p:ext uri="{BB962C8B-B14F-4D97-AF65-F5344CB8AC3E}">
        <p14:creationId xmlns:p14="http://schemas.microsoft.com/office/powerpoint/2010/main" val="3837984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D0E45B6D-3927-4A8F-B518-70759BC91D7A}" type="datetime1">
              <a:rPr lang="de-CH" smtClean="0"/>
              <a:t>12.01.2024</a:t>
            </a:fld>
            <a:endParaRPr lang="de-CH" dirty="0"/>
          </a:p>
        </p:txBody>
      </p:sp>
      <p:sp>
        <p:nvSpPr>
          <p:cNvPr id="6" name="Fußzeilenplatzhalter 5"/>
          <p:cNvSpPr>
            <a:spLocks noGrp="1"/>
          </p:cNvSpPr>
          <p:nvPr>
            <p:ph type="ftr" sz="quarter" idx="11"/>
          </p:nvPr>
        </p:nvSpPr>
        <p:spPr/>
        <p:txBody>
          <a:bodyPr/>
          <a:lstStyle/>
          <a:p>
            <a:r>
              <a:rPr lang="de-CH"/>
              <a:t>Fusszeile (Ändern über «Einfügen &gt; Kopf- und Fusszeile»)</a:t>
            </a:r>
            <a:endParaRPr lang="de-CH" dirty="0"/>
          </a:p>
        </p:txBody>
      </p:sp>
      <p:sp>
        <p:nvSpPr>
          <p:cNvPr id="7" name="Foliennummernplatzhalter 6"/>
          <p:cNvSpPr>
            <a:spLocks noGrp="1"/>
          </p:cNvSpPr>
          <p:nvPr>
            <p:ph type="sldNum" sz="quarter" idx="12"/>
          </p:nvPr>
        </p:nvSpPr>
        <p:spPr/>
        <p:txBody>
          <a:bodyPr/>
          <a:lstStyle/>
          <a:p>
            <a:fld id="{442AD375-037F-43D0-B059-5172DA06796A}" type="slidenum">
              <a:rPr lang="de-CH" smtClean="0"/>
              <a:pPr/>
              <a:t>‹Nr.›</a:t>
            </a:fld>
            <a:endParaRPr lang="de-CH" dirty="0"/>
          </a:p>
        </p:txBody>
      </p:sp>
      <p:sp>
        <p:nvSpPr>
          <p:cNvPr id="2" name="Rechteck 1">
            <a:extLst>
              <a:ext uri="{FF2B5EF4-FFF2-40B4-BE49-F238E27FC236}">
                <a16:creationId xmlns:a16="http://schemas.microsoft.com/office/drawing/2014/main" id="{139991EC-C908-489E-A334-40572C286E67}"/>
              </a:ext>
            </a:extLst>
          </p:cNvPr>
          <p:cNvSpPr/>
          <p:nvPr userDrawn="1"/>
        </p:nvSpPr>
        <p:spPr>
          <a:xfrm>
            <a:off x="479376" y="1953693"/>
            <a:ext cx="144016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005446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AFBEAC28-2D94-4ECD-95EE-8047186BC89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43927" y="6121831"/>
            <a:ext cx="1512044" cy="438511"/>
          </a:xfrm>
          <a:prstGeom prst="rect">
            <a:avLst/>
          </a:prstGeom>
        </p:spPr>
      </p:pic>
      <p:sp>
        <p:nvSpPr>
          <p:cNvPr id="2" name="Titelplatzhalter 1"/>
          <p:cNvSpPr>
            <a:spLocks noGrp="1"/>
          </p:cNvSpPr>
          <p:nvPr>
            <p:ph type="title"/>
          </p:nvPr>
        </p:nvSpPr>
        <p:spPr>
          <a:xfrm>
            <a:off x="553453" y="739941"/>
            <a:ext cx="11087685" cy="1118937"/>
          </a:xfrm>
          <a:prstGeom prst="rect">
            <a:avLst/>
          </a:prstGeom>
        </p:spPr>
        <p:txBody>
          <a:bodyPr vert="horz" lIns="0" tIns="0" rIns="0" bIns="0" rtlCol="0" anchor="t">
            <a:noAutofit/>
          </a:bodyPr>
          <a:lstStyle/>
          <a:p>
            <a:endParaRPr lang="de-CH" dirty="0"/>
          </a:p>
        </p:txBody>
      </p:sp>
      <p:sp>
        <p:nvSpPr>
          <p:cNvPr id="3" name="Textplatzhalter 2"/>
          <p:cNvSpPr>
            <a:spLocks noGrp="1"/>
          </p:cNvSpPr>
          <p:nvPr>
            <p:ph type="body" idx="1"/>
          </p:nvPr>
        </p:nvSpPr>
        <p:spPr>
          <a:xfrm>
            <a:off x="554038" y="2358190"/>
            <a:ext cx="11087100" cy="3633036"/>
          </a:xfrm>
          <a:prstGeom prst="rect">
            <a:avLst/>
          </a:prstGeom>
        </p:spPr>
        <p:txBody>
          <a:bodyPr vert="horz" lIns="0" tIns="0" rIns="0" bIns="0" rtlCol="0">
            <a:noAutofit/>
          </a:body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4" name="Datumsplatzhalter 3"/>
          <p:cNvSpPr>
            <a:spLocks noGrp="1"/>
          </p:cNvSpPr>
          <p:nvPr>
            <p:ph type="dt" sz="half" idx="2"/>
          </p:nvPr>
        </p:nvSpPr>
        <p:spPr>
          <a:xfrm>
            <a:off x="1559496" y="6306111"/>
            <a:ext cx="1038144" cy="144016"/>
          </a:xfrm>
          <a:prstGeom prst="rect">
            <a:avLst/>
          </a:prstGeom>
        </p:spPr>
        <p:txBody>
          <a:bodyPr vert="horz" lIns="0" tIns="0" rIns="0" bIns="0" rtlCol="0" anchor="t" anchorCtr="0"/>
          <a:lstStyle>
            <a:lvl1pPr algn="l">
              <a:defRPr sz="1000" b="1" i="1">
                <a:solidFill>
                  <a:schemeClr val="tx1"/>
                </a:solidFill>
              </a:defRPr>
            </a:lvl1pPr>
          </a:lstStyle>
          <a:p>
            <a:fld id="{2FB4A76B-BC4C-40E5-85E2-2132AE8A7FE2}" type="datetime1">
              <a:rPr lang="de-CH" smtClean="0"/>
              <a:t>12.01.2024</a:t>
            </a:fld>
            <a:endParaRPr lang="de-CH" dirty="0"/>
          </a:p>
        </p:txBody>
      </p:sp>
      <p:sp>
        <p:nvSpPr>
          <p:cNvPr id="5" name="Fußzeilenplatzhalter 4"/>
          <p:cNvSpPr>
            <a:spLocks noGrp="1"/>
          </p:cNvSpPr>
          <p:nvPr>
            <p:ph type="ftr" sz="quarter" idx="3"/>
          </p:nvPr>
        </p:nvSpPr>
        <p:spPr>
          <a:xfrm>
            <a:off x="3143672" y="6306111"/>
            <a:ext cx="7272808" cy="144016"/>
          </a:xfrm>
          <a:prstGeom prst="rect">
            <a:avLst/>
          </a:prstGeom>
        </p:spPr>
        <p:txBody>
          <a:bodyPr vert="horz" lIns="0" tIns="0" rIns="0" bIns="0" rtlCol="0" anchor="t" anchorCtr="0"/>
          <a:lstStyle>
            <a:lvl1pPr algn="l">
              <a:defRPr sz="1000" b="1" i="1">
                <a:solidFill>
                  <a:schemeClr val="tx1"/>
                </a:solidFill>
              </a:defRPr>
            </a:lvl1pPr>
          </a:lstStyle>
          <a:p>
            <a:r>
              <a:rPr lang="de-CH" dirty="0"/>
              <a:t>Fusszeile (Ändern über «Einfügen &gt; Kopf- und Fusszeile»)</a:t>
            </a:r>
          </a:p>
        </p:txBody>
      </p:sp>
      <p:sp>
        <p:nvSpPr>
          <p:cNvPr id="6" name="Foliennummernplatzhalter 5"/>
          <p:cNvSpPr>
            <a:spLocks noGrp="1"/>
          </p:cNvSpPr>
          <p:nvPr>
            <p:ph type="sldNum" sz="quarter" idx="4"/>
          </p:nvPr>
        </p:nvSpPr>
        <p:spPr>
          <a:xfrm>
            <a:off x="10895839" y="6308080"/>
            <a:ext cx="745299" cy="144016"/>
          </a:xfrm>
          <a:prstGeom prst="rect">
            <a:avLst/>
          </a:prstGeom>
        </p:spPr>
        <p:txBody>
          <a:bodyPr vert="horz" lIns="0" tIns="0" rIns="0" bIns="0" rtlCol="0" anchor="t" anchorCtr="0"/>
          <a:lstStyle>
            <a:lvl1pPr algn="r">
              <a:defRPr sz="1000" b="1" i="1">
                <a:solidFill>
                  <a:schemeClr val="tx1"/>
                </a:solidFill>
              </a:defRPr>
            </a:lvl1pPr>
          </a:lstStyle>
          <a:p>
            <a:fld id="{442AD375-037F-43D0-B059-5172DA06796A}" type="slidenum">
              <a:rPr lang="de-CH" smtClean="0"/>
              <a:pPr/>
              <a:t>‹Nr.›</a:t>
            </a:fld>
            <a:endParaRPr lang="de-CH" dirty="0"/>
          </a:p>
        </p:txBody>
      </p:sp>
      <p:sp>
        <p:nvSpPr>
          <p:cNvPr id="7" name="Textfeld 6">
            <a:extLst>
              <a:ext uri="{FF2B5EF4-FFF2-40B4-BE49-F238E27FC236}">
                <a16:creationId xmlns:a16="http://schemas.microsoft.com/office/drawing/2014/main" id="{E1126706-F82E-4003-B37F-DDFD46B67EBD}"/>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dirty="0">
                <a:solidFill>
                  <a:schemeClr val="bg1">
                    <a:lumMod val="75000"/>
                  </a:schemeClr>
                </a:solidFill>
              </a:rPr>
              <a:t>Erstellt durch Vorlagenbauer.ch</a:t>
            </a:r>
          </a:p>
        </p:txBody>
      </p:sp>
      <p:cxnSp>
        <p:nvCxnSpPr>
          <p:cNvPr id="11" name="Gerader Verbinder 10">
            <a:extLst>
              <a:ext uri="{FF2B5EF4-FFF2-40B4-BE49-F238E27FC236}">
                <a16:creationId xmlns:a16="http://schemas.microsoft.com/office/drawing/2014/main" id="{3B4D93B9-7D1F-4781-9DD2-20A7A6C9E33B}"/>
              </a:ext>
            </a:extLst>
          </p:cNvPr>
          <p:cNvCxnSpPr>
            <a:cxnSpLocks/>
          </p:cNvCxnSpPr>
          <p:nvPr userDrawn="1"/>
        </p:nvCxnSpPr>
        <p:spPr>
          <a:xfrm>
            <a:off x="545726" y="2036966"/>
            <a:ext cx="1170000"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1" r:id="rId3"/>
    <p:sldLayoutId id="2147483667" r:id="rId4"/>
    <p:sldLayoutId id="2147483666" r:id="rId5"/>
    <p:sldLayoutId id="2147483665" r:id="rId6"/>
    <p:sldLayoutId id="2147483668" r:id="rId7"/>
    <p:sldLayoutId id="2147483663" r:id="rId8"/>
    <p:sldLayoutId id="2147483664" r:id="rId9"/>
  </p:sldLayoutIdLst>
  <p:hf hdr="0" ftr="0" dt="0"/>
  <p:txStyles>
    <p:titleStyle>
      <a:lvl1pPr algn="l" defTabSz="914400" rtl="0" eaLnBrk="1" latinLnBrk="0" hangingPunct="1">
        <a:lnSpc>
          <a:spcPct val="100000"/>
        </a:lnSpc>
        <a:spcBef>
          <a:spcPct val="0"/>
        </a:spcBef>
        <a:buNone/>
        <a:defRPr sz="3600" b="1" i="1" kern="1200">
          <a:solidFill>
            <a:schemeClr val="accent1"/>
          </a:solidFill>
          <a:latin typeface="+mj-lt"/>
          <a:ea typeface="+mj-ea"/>
          <a:cs typeface="+mj-cs"/>
        </a:defRPr>
      </a:lvl1pPr>
    </p:titleStyle>
    <p:bodyStyle>
      <a:lvl1pPr marL="0" indent="0" algn="l" defTabSz="914400" rtl="0" eaLnBrk="1" latinLnBrk="0" hangingPunct="1">
        <a:lnSpc>
          <a:spcPct val="123000"/>
        </a:lnSpc>
        <a:spcBef>
          <a:spcPts val="0"/>
        </a:spcBef>
        <a:buFont typeface="+mj-lt"/>
        <a:buNone/>
        <a:defRPr sz="1800" kern="1200">
          <a:solidFill>
            <a:schemeClr val="tx1"/>
          </a:solidFill>
          <a:latin typeface="+mn-lt"/>
          <a:ea typeface="+mn-ea"/>
          <a:cs typeface="+mn-cs"/>
        </a:defRPr>
      </a:lvl1pPr>
      <a:lvl2pPr marL="126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2pPr>
      <a:lvl3pPr marL="252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3pPr>
      <a:lvl4pPr marL="378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4pPr>
      <a:lvl5pPr marL="504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74" userDrawn="1">
          <p15:clr>
            <a:srgbClr val="F26B43"/>
          </p15:clr>
        </p15:guide>
        <p15:guide id="2" pos="347" userDrawn="1">
          <p15:clr>
            <a:srgbClr val="F26B43"/>
          </p15:clr>
        </p15:guide>
        <p15:guide id="3" pos="7333" userDrawn="1">
          <p15:clr>
            <a:srgbClr val="F26B43"/>
          </p15:clr>
        </p15:guide>
        <p15:guide id="4" orient="horz" pos="148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wmf"/></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7" Type="http://schemas.microsoft.com/office/2007/relationships/hdphoto" Target="../media/hdphoto2.wdp"/><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1.wdp"/><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3.tmp"/></Relationships>
</file>

<file path=ppt/slides/_rels/slide4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notesSlide" Target="../notesSlides/notesSlide44.xml"/><Relationship Id="rId16"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microsoft.com/office/2007/relationships/hdphoto" Target="../media/hdphoto3.wdp"/></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1.tmp"/><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3.jpe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4.png"/><Relationship Id="rId4" Type="http://schemas.openxmlformats.org/officeDocument/2006/relationships/customXml" Target="../ink/ink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33DCB7-57CA-4866-9849-13C513627419}"/>
              </a:ext>
            </a:extLst>
          </p:cNvPr>
          <p:cNvSpPr>
            <a:spLocks noGrp="1"/>
          </p:cNvSpPr>
          <p:nvPr>
            <p:ph type="ctrTitle"/>
          </p:nvPr>
        </p:nvSpPr>
        <p:spPr/>
        <p:txBody>
          <a:bodyPr/>
          <a:lstStyle/>
          <a:p>
            <a:r>
              <a:rPr lang="de-CH" noProof="0" dirty="0">
                <a:solidFill>
                  <a:schemeClr val="accent1"/>
                </a:solidFill>
              </a:rPr>
              <a:t>Die Karte</a:t>
            </a:r>
          </a:p>
        </p:txBody>
      </p:sp>
      <p:sp>
        <p:nvSpPr>
          <p:cNvPr id="3" name="Untertitel 2">
            <a:extLst>
              <a:ext uri="{FF2B5EF4-FFF2-40B4-BE49-F238E27FC236}">
                <a16:creationId xmlns:a16="http://schemas.microsoft.com/office/drawing/2014/main" id="{1800ADBC-6170-4FA2-BA6B-D312502F5E15}"/>
              </a:ext>
            </a:extLst>
          </p:cNvPr>
          <p:cNvSpPr>
            <a:spLocks noGrp="1"/>
          </p:cNvSpPr>
          <p:nvPr>
            <p:ph type="subTitle" idx="1"/>
          </p:nvPr>
        </p:nvSpPr>
        <p:spPr/>
        <p:txBody>
          <a:bodyPr/>
          <a:lstStyle/>
          <a:p>
            <a:r>
              <a:rPr lang="de-CH" noProof="0" dirty="0">
                <a:solidFill>
                  <a:schemeClr val="accent1"/>
                </a:solidFill>
              </a:rPr>
              <a:t>«Orientierung» - Teil 1</a:t>
            </a:r>
          </a:p>
        </p:txBody>
      </p:sp>
    </p:spTree>
    <p:extLst>
      <p:ext uri="{BB962C8B-B14F-4D97-AF65-F5344CB8AC3E}">
        <p14:creationId xmlns:p14="http://schemas.microsoft.com/office/powerpoint/2010/main" val="1741142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uni-due.de/imperia/md/images/physik/mercat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745" y="2060849"/>
            <a:ext cx="4600575" cy="4600575"/>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p:txBody>
          <a:bodyPr/>
          <a:lstStyle/>
          <a:p>
            <a:r>
              <a:rPr lang="de-CH" dirty="0"/>
              <a:t>Mercator-Projektion</a:t>
            </a:r>
            <a:endParaRPr lang="de-DE" dirty="0"/>
          </a:p>
        </p:txBody>
      </p:sp>
      <p:pic>
        <p:nvPicPr>
          <p:cNvPr id="5124" name="Picture 4" descr="http://www.uni-due.de/imperia/md/images/physik/mercator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1744" y="2079898"/>
            <a:ext cx="4600575" cy="45624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uni-due.de/imperia/md/images/physik/mercator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1742" y="-180517"/>
            <a:ext cx="4608514" cy="6946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79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20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fr-CH" dirty="0" err="1"/>
              <a:t>Zylinderprojektion</a:t>
            </a:r>
            <a:endParaRPr lang="de-CH" dirty="0"/>
          </a:p>
        </p:txBody>
      </p:sp>
      <p:pic>
        <p:nvPicPr>
          <p:cNvPr id="10242" name="Picture 2" descr="Bi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536" y="2217511"/>
            <a:ext cx="2865816" cy="37398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94D134E9-0E6E-FDF6-ADD7-09C985F8FA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112" y="2322760"/>
            <a:ext cx="3312368" cy="3652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1579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60921" y="567582"/>
            <a:ext cx="6984776" cy="1296144"/>
          </a:xfrm>
        </p:spPr>
        <p:txBody>
          <a:bodyPr/>
          <a:lstStyle/>
          <a:p>
            <a:r>
              <a:rPr lang="de-CH" dirty="0"/>
              <a:t>Die </a:t>
            </a:r>
            <a:r>
              <a:rPr lang="de-CH" dirty="0" err="1"/>
              <a:t>Mercatorkarte</a:t>
            </a:r>
            <a:r>
              <a:rPr lang="de-CH" dirty="0"/>
              <a:t> </a:t>
            </a:r>
            <a:endParaRPr lang="de-DE" dirty="0"/>
          </a:p>
        </p:txBody>
      </p:sp>
      <p:sp>
        <p:nvSpPr>
          <p:cNvPr id="2" name="Inhaltsplatzhalter 1">
            <a:extLst>
              <a:ext uri="{FF2B5EF4-FFF2-40B4-BE49-F238E27FC236}">
                <a16:creationId xmlns:a16="http://schemas.microsoft.com/office/drawing/2014/main" id="{E3798A17-A78D-73E3-8D28-B7FD050DB0AB}"/>
              </a:ext>
            </a:extLst>
          </p:cNvPr>
          <p:cNvSpPr>
            <a:spLocks noGrp="1"/>
          </p:cNvSpPr>
          <p:nvPr>
            <p:ph idx="1"/>
          </p:nvPr>
        </p:nvSpPr>
        <p:spPr>
          <a:xfrm>
            <a:off x="554038" y="2358190"/>
            <a:ext cx="3381722" cy="3633036"/>
          </a:xfrm>
        </p:spPr>
        <p:txBody>
          <a:bodyPr/>
          <a:lstStyle/>
          <a:p>
            <a:r>
              <a:rPr lang="de-CH" sz="2400" dirty="0"/>
              <a:t>Grönland: </a:t>
            </a:r>
          </a:p>
          <a:p>
            <a:r>
              <a:rPr lang="de-CH" sz="2400" dirty="0"/>
              <a:t>	2.16 </a:t>
            </a:r>
            <a:r>
              <a:rPr lang="de-CH" sz="2400" dirty="0" err="1"/>
              <a:t>Mio</a:t>
            </a:r>
            <a:r>
              <a:rPr lang="de-CH" sz="2400" dirty="0"/>
              <a:t> km</a:t>
            </a:r>
            <a:r>
              <a:rPr lang="de-CH" sz="2400" baseline="30000" dirty="0"/>
              <a:t>2</a:t>
            </a:r>
            <a:endParaRPr lang="de-CH" sz="2400" dirty="0"/>
          </a:p>
          <a:p>
            <a:endParaRPr lang="de-CH" sz="2400" dirty="0"/>
          </a:p>
          <a:p>
            <a:r>
              <a:rPr lang="de-CH" sz="2400" dirty="0"/>
              <a:t>Südamerika:</a:t>
            </a:r>
          </a:p>
          <a:p>
            <a:r>
              <a:rPr lang="de-CH" sz="2400" dirty="0"/>
              <a:t>	17.84 </a:t>
            </a:r>
            <a:r>
              <a:rPr lang="de-CH" sz="2400" dirty="0" err="1"/>
              <a:t>Mio</a:t>
            </a:r>
            <a:r>
              <a:rPr lang="de-CH" sz="2400" dirty="0"/>
              <a:t> km</a:t>
            </a:r>
            <a:r>
              <a:rPr lang="de-CH" sz="2400" baseline="30000" dirty="0"/>
              <a:t>2</a:t>
            </a:r>
            <a:endParaRPr lang="de-CH" sz="2400" dirty="0"/>
          </a:p>
        </p:txBody>
      </p:sp>
      <p:graphicFrame>
        <p:nvGraphicFramePr>
          <p:cNvPr id="4" name="Objekt 3">
            <a:extLst>
              <a:ext uri="{FF2B5EF4-FFF2-40B4-BE49-F238E27FC236}">
                <a16:creationId xmlns:a16="http://schemas.microsoft.com/office/drawing/2014/main" id="{BB5C0557-CA8C-3F46-9CCB-1512E8B2542C}"/>
              </a:ext>
            </a:extLst>
          </p:cNvPr>
          <p:cNvGraphicFramePr>
            <a:graphicFrameLocks noChangeAspect="1"/>
          </p:cNvGraphicFramePr>
          <p:nvPr>
            <p:extLst>
              <p:ext uri="{D42A27DB-BD31-4B8C-83A1-F6EECF244321}">
                <p14:modId xmlns:p14="http://schemas.microsoft.com/office/powerpoint/2010/main" val="4027418671"/>
              </p:ext>
            </p:extLst>
          </p:nvPr>
        </p:nvGraphicFramePr>
        <p:xfrm>
          <a:off x="4268266" y="1730092"/>
          <a:ext cx="7372350" cy="4889232"/>
        </p:xfrm>
        <a:graphic>
          <a:graphicData uri="http://schemas.openxmlformats.org/presentationml/2006/ole">
            <mc:AlternateContent xmlns:mc="http://schemas.openxmlformats.org/markup-compatibility/2006">
              <mc:Choice xmlns:v="urn:schemas-microsoft-com:vml" Requires="v">
                <p:oleObj r:id="rId3" imgW="9879120" imgH="6552360" progId="">
                  <p:embed/>
                </p:oleObj>
              </mc:Choice>
              <mc:Fallback>
                <p:oleObj r:id="rId3" imgW="9879120" imgH="6552360" progId="">
                  <p:embed/>
                  <p:pic>
                    <p:nvPicPr>
                      <p:cNvPr id="4" name="Objekt 3">
                        <a:extLst>
                          <a:ext uri="{FF2B5EF4-FFF2-40B4-BE49-F238E27FC236}">
                            <a16:creationId xmlns:a16="http://schemas.microsoft.com/office/drawing/2014/main" id="{BB5C0557-CA8C-3F46-9CCB-1512E8B2542C}"/>
                          </a:ext>
                        </a:extLst>
                      </p:cNvPr>
                      <p:cNvPicPr/>
                      <p:nvPr/>
                    </p:nvPicPr>
                    <p:blipFill>
                      <a:blip r:embed="rId4"/>
                      <a:stretch>
                        <a:fillRect/>
                      </a:stretch>
                    </p:blipFill>
                    <p:spPr>
                      <a:xfrm>
                        <a:off x="4268266" y="1730092"/>
                        <a:ext cx="7372350" cy="4889232"/>
                      </a:xfrm>
                      <a:prstGeom prst="rect">
                        <a:avLst/>
                      </a:prstGeom>
                    </p:spPr>
                  </p:pic>
                </p:oleObj>
              </mc:Fallback>
            </mc:AlternateContent>
          </a:graphicData>
        </a:graphic>
      </p:graphicFrame>
      <p:cxnSp>
        <p:nvCxnSpPr>
          <p:cNvPr id="5" name="Gerader Verbinder 4"/>
          <p:cNvCxnSpPr/>
          <p:nvPr/>
        </p:nvCxnSpPr>
        <p:spPr>
          <a:xfrm>
            <a:off x="4268266" y="5142444"/>
            <a:ext cx="7372350" cy="0"/>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77316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894E6F-457A-3E32-3D9B-1E92DE096FD8}"/>
              </a:ext>
            </a:extLst>
          </p:cNvPr>
          <p:cNvSpPr>
            <a:spLocks noGrp="1"/>
          </p:cNvSpPr>
          <p:nvPr>
            <p:ph type="title"/>
          </p:nvPr>
        </p:nvSpPr>
        <p:spPr/>
        <p:txBody>
          <a:bodyPr/>
          <a:lstStyle/>
          <a:p>
            <a:r>
              <a:rPr lang="de-CH" dirty="0"/>
              <a:t>Die </a:t>
            </a:r>
            <a:r>
              <a:rPr lang="de-CH" dirty="0" err="1"/>
              <a:t>Mercatorkarte</a:t>
            </a:r>
            <a:r>
              <a:rPr lang="de-CH" dirty="0"/>
              <a:t> </a:t>
            </a:r>
          </a:p>
        </p:txBody>
      </p:sp>
      <p:sp>
        <p:nvSpPr>
          <p:cNvPr id="3" name="Inhaltsplatzhalter 2">
            <a:extLst>
              <a:ext uri="{FF2B5EF4-FFF2-40B4-BE49-F238E27FC236}">
                <a16:creationId xmlns:a16="http://schemas.microsoft.com/office/drawing/2014/main" id="{7F8E2A12-AF9F-2CB7-55AA-E014B8E49840}"/>
              </a:ext>
            </a:extLst>
          </p:cNvPr>
          <p:cNvSpPr>
            <a:spLocks noGrp="1"/>
          </p:cNvSpPr>
          <p:nvPr>
            <p:ph idx="1"/>
          </p:nvPr>
        </p:nvSpPr>
        <p:spPr>
          <a:xfrm>
            <a:off x="554038" y="2358190"/>
            <a:ext cx="4893890" cy="3633036"/>
          </a:xfrm>
        </p:spPr>
        <p:txBody>
          <a:bodyPr/>
          <a:lstStyle/>
          <a:p>
            <a:r>
              <a:rPr lang="de-CH" sz="2400" dirty="0"/>
              <a:t>Die kürzeste Verbindung von Chicago nach Zürich ist blau eingezeichnet. Sie liegt auf einem Grosskreis der Erdkugel.</a:t>
            </a:r>
          </a:p>
        </p:txBody>
      </p:sp>
      <p:sp>
        <p:nvSpPr>
          <p:cNvPr id="4" name="Foliennummernplatzhalter 3">
            <a:extLst>
              <a:ext uri="{FF2B5EF4-FFF2-40B4-BE49-F238E27FC236}">
                <a16:creationId xmlns:a16="http://schemas.microsoft.com/office/drawing/2014/main" id="{12DE6BEC-12A1-1243-5795-9173A1056A65}"/>
              </a:ext>
            </a:extLst>
          </p:cNvPr>
          <p:cNvSpPr>
            <a:spLocks noGrp="1"/>
          </p:cNvSpPr>
          <p:nvPr>
            <p:ph type="sldNum" sz="quarter" idx="12"/>
          </p:nvPr>
        </p:nvSpPr>
        <p:spPr/>
        <p:txBody>
          <a:bodyPr/>
          <a:lstStyle/>
          <a:p>
            <a:fld id="{442AD375-037F-43D0-B059-5172DA06796A}" type="slidenum">
              <a:rPr lang="de-CH" smtClean="0"/>
              <a:pPr/>
              <a:t>13</a:t>
            </a:fld>
            <a:endParaRPr lang="de-CH" dirty="0"/>
          </a:p>
        </p:txBody>
      </p:sp>
      <p:pic>
        <p:nvPicPr>
          <p:cNvPr id="5" name="Picture 2">
            <a:extLst>
              <a:ext uri="{FF2B5EF4-FFF2-40B4-BE49-F238E27FC236}">
                <a16:creationId xmlns:a16="http://schemas.microsoft.com/office/drawing/2014/main" id="{476E25CF-9C4F-D138-302B-E1768529B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056" y="2352675"/>
            <a:ext cx="5041082" cy="4059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526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21060" y="620688"/>
            <a:ext cx="9463371" cy="1296144"/>
          </a:xfrm>
        </p:spPr>
        <p:txBody>
          <a:bodyPr>
            <a:normAutofit/>
          </a:bodyPr>
          <a:lstStyle/>
          <a:p>
            <a:r>
              <a:rPr lang="fr-CH" dirty="0" err="1"/>
              <a:t>Schweizerische</a:t>
            </a:r>
            <a:r>
              <a:rPr lang="fr-CH" dirty="0"/>
              <a:t> </a:t>
            </a:r>
            <a:r>
              <a:rPr lang="fr-CH" dirty="0" err="1"/>
              <a:t>Kartenprojektion</a:t>
            </a:r>
            <a:endParaRPr lang="de-CH" dirty="0"/>
          </a:p>
        </p:txBody>
      </p:sp>
      <p:pic>
        <p:nvPicPr>
          <p:cNvPr id="7170" name="Picture 2" descr="http://www.kern-aarau.ch/fileadmin/user_upload/Aldo/Glossar/Zylinderprojek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3712" y="1684360"/>
            <a:ext cx="5166360" cy="4696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527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612A36-89B0-5FD8-60AC-E9ACD6A892A3}"/>
              </a:ext>
            </a:extLst>
          </p:cNvPr>
          <p:cNvSpPr>
            <a:spLocks noGrp="1"/>
          </p:cNvSpPr>
          <p:nvPr>
            <p:ph type="title"/>
          </p:nvPr>
        </p:nvSpPr>
        <p:spPr/>
        <p:txBody>
          <a:bodyPr/>
          <a:lstStyle/>
          <a:p>
            <a:r>
              <a:rPr lang="de-CH" dirty="0"/>
              <a:t>Karten-Massstab</a:t>
            </a:r>
          </a:p>
        </p:txBody>
      </p:sp>
      <p:sp>
        <p:nvSpPr>
          <p:cNvPr id="4" name="Foliennummernplatzhalter 3">
            <a:extLst>
              <a:ext uri="{FF2B5EF4-FFF2-40B4-BE49-F238E27FC236}">
                <a16:creationId xmlns:a16="http://schemas.microsoft.com/office/drawing/2014/main" id="{830419D7-81E1-7916-34F3-306A7EB37FF3}"/>
              </a:ext>
            </a:extLst>
          </p:cNvPr>
          <p:cNvSpPr>
            <a:spLocks noGrp="1"/>
          </p:cNvSpPr>
          <p:nvPr>
            <p:ph type="sldNum" sz="quarter" idx="12"/>
          </p:nvPr>
        </p:nvSpPr>
        <p:spPr/>
        <p:txBody>
          <a:bodyPr/>
          <a:lstStyle/>
          <a:p>
            <a:fld id="{442AD375-037F-43D0-B059-5172DA06796A}" type="slidenum">
              <a:rPr lang="de-CH" smtClean="0"/>
              <a:pPr/>
              <a:t>15</a:t>
            </a:fld>
            <a:endParaRPr lang="de-CH" dirty="0"/>
          </a:p>
        </p:txBody>
      </p:sp>
      <p:sp>
        <p:nvSpPr>
          <p:cNvPr id="6" name="Rectangle 1">
            <a:extLst>
              <a:ext uri="{FF2B5EF4-FFF2-40B4-BE49-F238E27FC236}">
                <a16:creationId xmlns:a16="http://schemas.microsoft.com/office/drawing/2014/main" id="{E98F717C-F3E7-A422-7FA4-42E349A62CC3}"/>
              </a:ext>
            </a:extLst>
          </p:cNvPr>
          <p:cNvSpPr>
            <a:spLocks noChangeArrowheads="1"/>
          </p:cNvSpPr>
          <p:nvPr/>
        </p:nvSpPr>
        <p:spPr bwMode="auto">
          <a:xfrm>
            <a:off x="479376" y="2204864"/>
            <a:ext cx="11017746"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de-CH" altLang="de-DE" sz="2800" b="0" i="0" u="none" strike="noStrike" cap="none" normalizeH="0" baseline="0" dirty="0">
                <a:ln>
                  <a:noFill/>
                </a:ln>
                <a:solidFill>
                  <a:schemeClr val="tx1"/>
                </a:solidFill>
                <a:effectLst/>
                <a:ea typeface="Arial" panose="020B0604020202020204" pitchFamily="34" charset="0"/>
                <a:cs typeface="Times New Roman" panose="02020603050405020304" pitchFamily="18" charset="0"/>
              </a:rPr>
              <a:t>Der Massstab der Karte gibt an, um wie viel die Wirklichkeit verkleinert dargestellt wird. Auf der Karte mit dem Massstab 1:25’000 wird ein Kilometer 25'000mal kleiner dargestellt, er ist also 4 cm lang.</a:t>
            </a:r>
            <a:endParaRPr kumimoji="0" lang="de-CH" altLang="de-DE" sz="2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de-CH" altLang="de-DE" sz="2800" b="0" i="0" u="none" strike="noStrike" cap="none" normalizeH="0" baseline="0" dirty="0">
              <a:ln>
                <a:noFill/>
              </a:ln>
              <a:solidFill>
                <a:schemeClr val="tx1"/>
              </a:solidFill>
              <a:effectLst/>
              <a:ea typeface="Arial" panose="020B060402020202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de-CH" altLang="de-DE" sz="2800" b="0" i="0" u="none" strike="noStrike" cap="none" normalizeH="0" baseline="0" dirty="0">
                <a:ln>
                  <a:noFill/>
                </a:ln>
                <a:solidFill>
                  <a:schemeClr val="tx1"/>
                </a:solidFill>
                <a:effectLst/>
                <a:ea typeface="Arial" panose="020B0604020202020204" pitchFamily="34" charset="0"/>
                <a:cs typeface="Times New Roman" panose="02020603050405020304" pitchFamily="18" charset="0"/>
              </a:rPr>
              <a:t>1 km = 100’000 cm		100’000 cm : 25’000  = 4 cm</a:t>
            </a:r>
            <a:endParaRPr kumimoji="0" lang="de-CH" altLang="de-DE" sz="2800" b="0" i="0" u="none" strike="noStrike" cap="none" normalizeH="0" baseline="0" dirty="0">
              <a:ln>
                <a:noFill/>
              </a:ln>
              <a:solidFill>
                <a:schemeClr val="tx1"/>
              </a:solidFill>
              <a:effectLst/>
            </a:endParaRPr>
          </a:p>
        </p:txBody>
      </p:sp>
      <p:sp>
        <p:nvSpPr>
          <p:cNvPr id="8" name="Inhaltsplatzhalter 7">
            <a:extLst>
              <a:ext uri="{FF2B5EF4-FFF2-40B4-BE49-F238E27FC236}">
                <a16:creationId xmlns:a16="http://schemas.microsoft.com/office/drawing/2014/main" id="{B9A053CF-4809-74C3-29F8-BA2D0A4F4825}"/>
              </a:ext>
            </a:extLst>
          </p:cNvPr>
          <p:cNvSpPr>
            <a:spLocks noGrp="1"/>
          </p:cNvSpPr>
          <p:nvPr>
            <p:ph idx="1"/>
          </p:nvPr>
        </p:nvSpPr>
        <p:spPr/>
        <p:txBody>
          <a:bodyPr/>
          <a:lstStyle/>
          <a:p>
            <a:endParaRPr lang="de-CH"/>
          </a:p>
        </p:txBody>
      </p:sp>
    </p:spTree>
    <p:extLst>
      <p:ext uri="{BB962C8B-B14F-4D97-AF65-F5344CB8AC3E}">
        <p14:creationId xmlns:p14="http://schemas.microsoft.com/office/powerpoint/2010/main" val="4202437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514EE5-1217-507C-43A3-929692F51F74}"/>
              </a:ext>
            </a:extLst>
          </p:cNvPr>
          <p:cNvSpPr>
            <a:spLocks noGrp="1"/>
          </p:cNvSpPr>
          <p:nvPr>
            <p:ph type="title"/>
          </p:nvPr>
        </p:nvSpPr>
        <p:spPr/>
        <p:txBody>
          <a:bodyPr/>
          <a:lstStyle/>
          <a:p>
            <a:r>
              <a:rPr lang="de-CH" dirty="0"/>
              <a:t>Karten-Massstab</a:t>
            </a:r>
          </a:p>
        </p:txBody>
      </p:sp>
      <p:sp>
        <p:nvSpPr>
          <p:cNvPr id="4" name="Foliennummernplatzhalter 3">
            <a:extLst>
              <a:ext uri="{FF2B5EF4-FFF2-40B4-BE49-F238E27FC236}">
                <a16:creationId xmlns:a16="http://schemas.microsoft.com/office/drawing/2014/main" id="{3F78F542-3BF9-79EA-99F7-D8F66A2570AA}"/>
              </a:ext>
            </a:extLst>
          </p:cNvPr>
          <p:cNvSpPr>
            <a:spLocks noGrp="1"/>
          </p:cNvSpPr>
          <p:nvPr>
            <p:ph type="sldNum" sz="quarter" idx="12"/>
          </p:nvPr>
        </p:nvSpPr>
        <p:spPr/>
        <p:txBody>
          <a:bodyPr/>
          <a:lstStyle/>
          <a:p>
            <a:fld id="{442AD375-037F-43D0-B059-5172DA06796A}" type="slidenum">
              <a:rPr lang="de-CH" smtClean="0"/>
              <a:pPr/>
              <a:t>16</a:t>
            </a:fld>
            <a:endParaRPr lang="de-CH" dirty="0"/>
          </a:p>
        </p:txBody>
      </p:sp>
      <p:graphicFrame>
        <p:nvGraphicFramePr>
          <p:cNvPr id="5" name="Inhaltsplatzhalter 4">
            <a:extLst>
              <a:ext uri="{FF2B5EF4-FFF2-40B4-BE49-F238E27FC236}">
                <a16:creationId xmlns:a16="http://schemas.microsoft.com/office/drawing/2014/main" id="{91613BEB-7B52-5488-31CE-DD1313E452BE}"/>
              </a:ext>
            </a:extLst>
          </p:cNvPr>
          <p:cNvGraphicFramePr>
            <a:graphicFrameLocks/>
          </p:cNvGraphicFramePr>
          <p:nvPr>
            <p:extLst>
              <p:ext uri="{D42A27DB-BD31-4B8C-83A1-F6EECF244321}">
                <p14:modId xmlns:p14="http://schemas.microsoft.com/office/powerpoint/2010/main" val="1049046313"/>
              </p:ext>
            </p:extLst>
          </p:nvPr>
        </p:nvGraphicFramePr>
        <p:xfrm>
          <a:off x="550863" y="2358190"/>
          <a:ext cx="11161762" cy="1646767"/>
        </p:xfrm>
        <a:graphic>
          <a:graphicData uri="http://schemas.openxmlformats.org/drawingml/2006/table">
            <a:tbl>
              <a:tblPr firstRow="1" firstCol="1" bandRow="1">
                <a:tableStyleId>{5C22544A-7EE6-4342-B048-85BDC9FD1C3A}</a:tableStyleId>
              </a:tblPr>
              <a:tblGrid>
                <a:gridCol w="2665949">
                  <a:extLst>
                    <a:ext uri="{9D8B030D-6E8A-4147-A177-3AD203B41FA5}">
                      <a16:colId xmlns:a16="http://schemas.microsoft.com/office/drawing/2014/main" val="3397179644"/>
                    </a:ext>
                  </a:extLst>
                </a:gridCol>
                <a:gridCol w="1421604">
                  <a:extLst>
                    <a:ext uri="{9D8B030D-6E8A-4147-A177-3AD203B41FA5}">
                      <a16:colId xmlns:a16="http://schemas.microsoft.com/office/drawing/2014/main" val="1767662133"/>
                    </a:ext>
                  </a:extLst>
                </a:gridCol>
                <a:gridCol w="1774967">
                  <a:extLst>
                    <a:ext uri="{9D8B030D-6E8A-4147-A177-3AD203B41FA5}">
                      <a16:colId xmlns:a16="http://schemas.microsoft.com/office/drawing/2014/main" val="3118032233"/>
                    </a:ext>
                  </a:extLst>
                </a:gridCol>
                <a:gridCol w="1774967">
                  <a:extLst>
                    <a:ext uri="{9D8B030D-6E8A-4147-A177-3AD203B41FA5}">
                      <a16:colId xmlns:a16="http://schemas.microsoft.com/office/drawing/2014/main" val="3715728742"/>
                    </a:ext>
                  </a:extLst>
                </a:gridCol>
                <a:gridCol w="1774967">
                  <a:extLst>
                    <a:ext uri="{9D8B030D-6E8A-4147-A177-3AD203B41FA5}">
                      <a16:colId xmlns:a16="http://schemas.microsoft.com/office/drawing/2014/main" val="2556547432"/>
                    </a:ext>
                  </a:extLst>
                </a:gridCol>
                <a:gridCol w="1749308">
                  <a:extLst>
                    <a:ext uri="{9D8B030D-6E8A-4147-A177-3AD203B41FA5}">
                      <a16:colId xmlns:a16="http://schemas.microsoft.com/office/drawing/2014/main" val="1292441449"/>
                    </a:ext>
                  </a:extLst>
                </a:gridCol>
              </a:tblGrid>
              <a:tr h="792088">
                <a:tc>
                  <a:txBody>
                    <a:bodyPr/>
                    <a:lstStyle/>
                    <a:p>
                      <a:pPr algn="just">
                        <a:lnSpc>
                          <a:spcPts val="1600"/>
                        </a:lnSpc>
                        <a:spcAft>
                          <a:spcPts val="600"/>
                        </a:spcAft>
                      </a:pPr>
                      <a:r>
                        <a:rPr lang="de-CH" sz="2000" spc="20">
                          <a:effectLst/>
                        </a:rPr>
                        <a:t>Massstab der Karte</a:t>
                      </a:r>
                      <a:endParaRPr lang="de-CH" sz="2000" spc="2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ts val="1600"/>
                        </a:lnSpc>
                        <a:spcAft>
                          <a:spcPts val="600"/>
                        </a:spcAft>
                      </a:pPr>
                      <a:r>
                        <a:rPr lang="de-CH" sz="2000" spc="20">
                          <a:effectLst/>
                        </a:rPr>
                        <a:t>1:100’000</a:t>
                      </a:r>
                      <a:endParaRPr lang="de-CH" sz="2000" spc="2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ts val="1600"/>
                        </a:lnSpc>
                        <a:spcAft>
                          <a:spcPts val="600"/>
                        </a:spcAft>
                      </a:pPr>
                      <a:r>
                        <a:rPr lang="de-CH" sz="2000" spc="20">
                          <a:effectLst/>
                        </a:rPr>
                        <a:t>1:50’000</a:t>
                      </a:r>
                      <a:endParaRPr lang="de-CH" sz="2000" spc="2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ts val="1600"/>
                        </a:lnSpc>
                        <a:spcAft>
                          <a:spcPts val="600"/>
                        </a:spcAft>
                      </a:pPr>
                      <a:r>
                        <a:rPr lang="de-CH" sz="2000" spc="20">
                          <a:effectLst/>
                        </a:rPr>
                        <a:t>1:25’000</a:t>
                      </a:r>
                      <a:endParaRPr lang="de-CH" sz="2000" spc="2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ts val="1600"/>
                        </a:lnSpc>
                        <a:spcAft>
                          <a:spcPts val="600"/>
                        </a:spcAft>
                      </a:pPr>
                      <a:r>
                        <a:rPr lang="de-CH" sz="2000" spc="20">
                          <a:effectLst/>
                        </a:rPr>
                        <a:t>1:10’000</a:t>
                      </a:r>
                      <a:endParaRPr lang="de-CH" sz="2000" spc="2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ts val="1600"/>
                        </a:lnSpc>
                        <a:spcAft>
                          <a:spcPts val="600"/>
                        </a:spcAft>
                      </a:pPr>
                      <a:r>
                        <a:rPr lang="de-CH" sz="2000" spc="20" dirty="0">
                          <a:effectLst/>
                        </a:rPr>
                        <a:t>1:5’000</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50737798"/>
                  </a:ext>
                </a:extLst>
              </a:tr>
              <a:tr h="854679">
                <a:tc>
                  <a:txBody>
                    <a:bodyPr/>
                    <a:lstStyle/>
                    <a:p>
                      <a:pPr algn="just">
                        <a:lnSpc>
                          <a:spcPts val="1600"/>
                        </a:lnSpc>
                        <a:spcAft>
                          <a:spcPts val="600"/>
                        </a:spcAft>
                      </a:pPr>
                      <a:r>
                        <a:rPr lang="de-CH" sz="2400" spc="20">
                          <a:effectLst/>
                        </a:rPr>
                        <a:t>Länge von 1km </a:t>
                      </a:r>
                      <a:endParaRPr lang="de-CH" sz="2400" spc="2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ts val="1600"/>
                        </a:lnSpc>
                        <a:spcAft>
                          <a:spcPts val="600"/>
                        </a:spcAft>
                      </a:pPr>
                      <a:r>
                        <a:rPr lang="de-CH" sz="2400" spc="20" dirty="0">
                          <a:effectLst/>
                        </a:rPr>
                        <a:t>1cm</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ts val="1600"/>
                        </a:lnSpc>
                        <a:spcAft>
                          <a:spcPts val="600"/>
                        </a:spcAft>
                      </a:pPr>
                      <a:r>
                        <a:rPr lang="de-CH" sz="2400" spc="20">
                          <a:effectLst/>
                        </a:rPr>
                        <a:t>2cm</a:t>
                      </a:r>
                      <a:endParaRPr lang="de-CH" sz="2400" spc="2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ts val="1600"/>
                        </a:lnSpc>
                        <a:spcAft>
                          <a:spcPts val="600"/>
                        </a:spcAft>
                      </a:pPr>
                      <a:r>
                        <a:rPr lang="de-CH" sz="2400" spc="20" dirty="0">
                          <a:effectLst/>
                        </a:rPr>
                        <a:t>4cm</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ts val="1600"/>
                        </a:lnSpc>
                        <a:spcAft>
                          <a:spcPts val="600"/>
                        </a:spcAft>
                      </a:pPr>
                      <a:r>
                        <a:rPr lang="de-CH" sz="2400" spc="20">
                          <a:effectLst/>
                        </a:rPr>
                        <a:t>10cm</a:t>
                      </a:r>
                      <a:endParaRPr lang="de-CH" sz="2400" spc="2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ts val="1600"/>
                        </a:lnSpc>
                        <a:spcAft>
                          <a:spcPts val="600"/>
                        </a:spcAft>
                      </a:pPr>
                      <a:r>
                        <a:rPr lang="de-CH" sz="2400" spc="20" dirty="0">
                          <a:effectLst/>
                        </a:rPr>
                        <a:t>20cm</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797741"/>
                  </a:ext>
                </a:extLst>
              </a:tr>
            </a:tbl>
          </a:graphicData>
        </a:graphic>
      </p:graphicFrame>
      <p:pic>
        <p:nvPicPr>
          <p:cNvPr id="6" name="Inhaltsplatzhalter 5" descr="Ein Bild, das Text, Lineal, Messstab Maßband enthält.&#10;&#10;Automatisch generierte Beschreibung">
            <a:extLst>
              <a:ext uri="{FF2B5EF4-FFF2-40B4-BE49-F238E27FC236}">
                <a16:creationId xmlns:a16="http://schemas.microsoft.com/office/drawing/2014/main" id="{3B5876CE-0417-9272-76AF-BE85B70C62ED}"/>
              </a:ext>
            </a:extLst>
          </p:cNvPr>
          <p:cNvPicPr>
            <a:picLocks noGrp="1" noChangeAspect="1"/>
          </p:cNvPicPr>
          <p:nvPr>
            <p:ph idx="1"/>
          </p:nvPr>
        </p:nvPicPr>
        <p:blipFill rotWithShape="1">
          <a:blip r:embed="rId3"/>
          <a:srcRect b="13438"/>
          <a:stretch/>
        </p:blipFill>
        <p:spPr bwMode="auto">
          <a:xfrm>
            <a:off x="554038" y="4047475"/>
            <a:ext cx="11087100" cy="19702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78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AC143DB-3169-4FC9-8589-BF9D00CA333C}"/>
              </a:ext>
            </a:extLst>
          </p:cNvPr>
          <p:cNvSpPr>
            <a:spLocks noGrp="1"/>
          </p:cNvSpPr>
          <p:nvPr>
            <p:ph type="title"/>
          </p:nvPr>
        </p:nvSpPr>
        <p:spPr>
          <a:xfrm>
            <a:off x="523173" y="657406"/>
            <a:ext cx="6887413" cy="864096"/>
          </a:xfrm>
        </p:spPr>
        <p:txBody>
          <a:bodyPr/>
          <a:lstStyle/>
          <a:p>
            <a:r>
              <a:rPr lang="de-CH" dirty="0"/>
              <a:t>Wo ist der Treffpunkt?</a:t>
            </a:r>
            <a:endParaRPr lang="de-DE" dirty="0"/>
          </a:p>
        </p:txBody>
      </p:sp>
      <p:pic>
        <p:nvPicPr>
          <p:cNvPr id="13" name="Grafik 12">
            <a:extLst>
              <a:ext uri="{FF2B5EF4-FFF2-40B4-BE49-F238E27FC236}">
                <a16:creationId xmlns:a16="http://schemas.microsoft.com/office/drawing/2014/main" id="{5096F3DD-E9DD-3F68-957A-1DE8E2C14678}"/>
              </a:ext>
            </a:extLst>
          </p:cNvPr>
          <p:cNvPicPr>
            <a:picLocks noChangeAspect="1"/>
          </p:cNvPicPr>
          <p:nvPr/>
        </p:nvPicPr>
        <p:blipFill rotWithShape="1">
          <a:blip r:embed="rId3"/>
          <a:srcRect t="4943"/>
          <a:stretch/>
        </p:blipFill>
        <p:spPr>
          <a:xfrm>
            <a:off x="558024" y="2352675"/>
            <a:ext cx="11118383" cy="3638550"/>
          </a:xfrm>
          <a:prstGeom prst="rect">
            <a:avLst/>
          </a:prstGeom>
        </p:spPr>
      </p:pic>
      <p:sp>
        <p:nvSpPr>
          <p:cNvPr id="10" name="Ellipse 9">
            <a:extLst>
              <a:ext uri="{FF2B5EF4-FFF2-40B4-BE49-F238E27FC236}">
                <a16:creationId xmlns:a16="http://schemas.microsoft.com/office/drawing/2014/main" id="{F89A1977-F112-4A2F-BC89-519D425FF537}"/>
              </a:ext>
            </a:extLst>
          </p:cNvPr>
          <p:cNvSpPr/>
          <p:nvPr/>
        </p:nvSpPr>
        <p:spPr>
          <a:xfrm>
            <a:off x="5663952" y="4509120"/>
            <a:ext cx="216024" cy="216024"/>
          </a:xfrm>
          <a:prstGeom prst="ellipse">
            <a:avLst/>
          </a:prstGeom>
          <a:noFill/>
          <a:ln w="38100">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pic>
        <p:nvPicPr>
          <p:cNvPr id="15" name="Grafik 14">
            <a:extLst>
              <a:ext uri="{FF2B5EF4-FFF2-40B4-BE49-F238E27FC236}">
                <a16:creationId xmlns:a16="http://schemas.microsoft.com/office/drawing/2014/main" id="{8606B0F9-E105-1C9A-4F7D-CC9166D0674F}"/>
              </a:ext>
            </a:extLst>
          </p:cNvPr>
          <p:cNvPicPr>
            <a:picLocks noChangeAspect="1"/>
          </p:cNvPicPr>
          <p:nvPr/>
        </p:nvPicPr>
        <p:blipFill>
          <a:blip r:embed="rId4"/>
          <a:stretch>
            <a:fillRect/>
          </a:stretch>
        </p:blipFill>
        <p:spPr>
          <a:xfrm>
            <a:off x="4346900" y="4728193"/>
            <a:ext cx="2850127" cy="1779424"/>
          </a:xfrm>
          <a:prstGeom prst="rect">
            <a:avLst/>
          </a:prstGeom>
          <a:ln>
            <a:solidFill>
              <a:schemeClr val="bg1">
                <a:lumMod val="50000"/>
              </a:schemeClr>
            </a:solidFill>
          </a:ln>
        </p:spPr>
      </p:pic>
    </p:spTree>
    <p:extLst>
      <p:ext uri="{BB962C8B-B14F-4D97-AF65-F5344CB8AC3E}">
        <p14:creationId xmlns:p14="http://schemas.microsoft.com/office/powerpoint/2010/main" val="407793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500"/>
                                        <p:tgtEl>
                                          <p:spTgt spid="15"/>
                                        </p:tgtEl>
                                      </p:cBhvr>
                                    </p:animEffect>
                                    <p:anim calcmode="lin" valueType="num">
                                      <p:cBhvr>
                                        <p:cTn id="26" dur="1500" fill="hold"/>
                                        <p:tgtEl>
                                          <p:spTgt spid="15"/>
                                        </p:tgtEl>
                                        <p:attrNameLst>
                                          <p:attrName>ppt_x</p:attrName>
                                        </p:attrNameLst>
                                      </p:cBhvr>
                                      <p:tavLst>
                                        <p:tav tm="0">
                                          <p:val>
                                            <p:strVal val="#ppt_x"/>
                                          </p:val>
                                        </p:tav>
                                        <p:tav tm="100000">
                                          <p:val>
                                            <p:strVal val="#ppt_x"/>
                                          </p:val>
                                        </p:tav>
                                      </p:tavLst>
                                    </p:anim>
                                    <p:anim calcmode="lin" valueType="num">
                                      <p:cBhvr>
                                        <p:cTn id="27" dur="1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56769A6-6BEE-4969-92C2-6AB741297116}"/>
              </a:ext>
            </a:extLst>
          </p:cNvPr>
          <p:cNvSpPr>
            <a:spLocks noGrp="1"/>
          </p:cNvSpPr>
          <p:nvPr>
            <p:ph idx="1"/>
          </p:nvPr>
        </p:nvSpPr>
        <p:spPr>
          <a:xfrm>
            <a:off x="559645" y="2381076"/>
            <a:ext cx="5552870" cy="3528392"/>
          </a:xfrm>
        </p:spPr>
        <p:txBody>
          <a:bodyPr>
            <a:normAutofit/>
          </a:bodyPr>
          <a:lstStyle/>
          <a:p>
            <a:pPr>
              <a:lnSpc>
                <a:spcPct val="150000"/>
              </a:lnSpc>
            </a:pPr>
            <a:r>
              <a:rPr lang="de-DE" sz="2800" dirty="0" err="1"/>
              <a:t>Bernapark</a:t>
            </a:r>
            <a:r>
              <a:rPr lang="de-DE" sz="2800" dirty="0"/>
              <a:t> 21, 3066 </a:t>
            </a:r>
            <a:r>
              <a:rPr lang="de-DE" sz="2800" dirty="0" err="1"/>
              <a:t>Stettlen</a:t>
            </a:r>
            <a:br>
              <a:rPr lang="de-DE" sz="2800" dirty="0"/>
            </a:br>
            <a:r>
              <a:rPr lang="de-CH" sz="2800" dirty="0"/>
              <a:t>2’605’626, 1’200’966</a:t>
            </a:r>
          </a:p>
          <a:p>
            <a:pPr>
              <a:lnSpc>
                <a:spcPct val="150000"/>
              </a:lnSpc>
            </a:pPr>
            <a:r>
              <a:rPr lang="de-CH" sz="2800" dirty="0"/>
              <a:t>46.95976, 7.51255 </a:t>
            </a:r>
          </a:p>
          <a:p>
            <a:pPr>
              <a:lnSpc>
                <a:spcPct val="150000"/>
              </a:lnSpc>
            </a:pPr>
            <a:r>
              <a:rPr lang="de-CH" sz="2800" b="0" i="0" dirty="0">
                <a:solidFill>
                  <a:srgbClr val="333333"/>
                </a:solidFill>
                <a:effectLst/>
              </a:rPr>
              <a:t>386’832, 5’201’766 (</a:t>
            </a:r>
            <a:r>
              <a:rPr lang="de-CH" sz="2800" b="0" i="0" dirty="0" err="1">
                <a:solidFill>
                  <a:srgbClr val="333333"/>
                </a:solidFill>
                <a:effectLst/>
              </a:rPr>
              <a:t>zone</a:t>
            </a:r>
            <a:r>
              <a:rPr lang="de-CH" sz="2800" b="0" i="0" dirty="0">
                <a:solidFill>
                  <a:srgbClr val="333333"/>
                </a:solidFill>
                <a:effectLst/>
              </a:rPr>
              <a:t> 32T)</a:t>
            </a:r>
            <a:endParaRPr lang="de-CH" sz="2800" dirty="0"/>
          </a:p>
          <a:p>
            <a:pPr>
              <a:lnSpc>
                <a:spcPct val="150000"/>
              </a:lnSpc>
            </a:pPr>
            <a:r>
              <a:rPr lang="de-CH" sz="2800" dirty="0" err="1"/>
              <a:t>aufstellung.aufnahme.kurse</a:t>
            </a:r>
            <a:endParaRPr lang="de-CH" sz="2800" dirty="0"/>
          </a:p>
          <a:p>
            <a:endParaRPr lang="de-CH" dirty="0"/>
          </a:p>
          <a:p>
            <a:endParaRPr lang="de-DE" dirty="0"/>
          </a:p>
        </p:txBody>
      </p:sp>
      <p:sp>
        <p:nvSpPr>
          <p:cNvPr id="3" name="Titel 2">
            <a:extLst>
              <a:ext uri="{FF2B5EF4-FFF2-40B4-BE49-F238E27FC236}">
                <a16:creationId xmlns:a16="http://schemas.microsoft.com/office/drawing/2014/main" id="{80A38707-87AF-4021-BEFF-7C8DA437CFE6}"/>
              </a:ext>
            </a:extLst>
          </p:cNvPr>
          <p:cNvSpPr>
            <a:spLocks noGrp="1"/>
          </p:cNvSpPr>
          <p:nvPr>
            <p:ph type="title"/>
          </p:nvPr>
        </p:nvSpPr>
        <p:spPr/>
        <p:txBody>
          <a:bodyPr/>
          <a:lstStyle/>
          <a:p>
            <a:r>
              <a:rPr lang="de-CH" dirty="0"/>
              <a:t>Ortsangabe</a:t>
            </a:r>
            <a:endParaRPr lang="de-DE" dirty="0"/>
          </a:p>
        </p:txBody>
      </p:sp>
      <p:grpSp>
        <p:nvGrpSpPr>
          <p:cNvPr id="12" name="Gruppieren 11">
            <a:extLst>
              <a:ext uri="{FF2B5EF4-FFF2-40B4-BE49-F238E27FC236}">
                <a16:creationId xmlns:a16="http://schemas.microsoft.com/office/drawing/2014/main" id="{C32BC6F8-5DFE-47D4-B123-4C2B02B92CC5}"/>
              </a:ext>
            </a:extLst>
          </p:cNvPr>
          <p:cNvGrpSpPr/>
          <p:nvPr/>
        </p:nvGrpSpPr>
        <p:grpSpPr>
          <a:xfrm>
            <a:off x="6091429" y="3799181"/>
            <a:ext cx="3070094" cy="903905"/>
            <a:chOff x="5741552" y="4392869"/>
            <a:chExt cx="3070094" cy="1140985"/>
          </a:xfrm>
        </p:grpSpPr>
        <p:sp>
          <p:nvSpPr>
            <p:cNvPr id="7" name="Denkblase: wolkenförmig 6">
              <a:extLst>
                <a:ext uri="{FF2B5EF4-FFF2-40B4-BE49-F238E27FC236}">
                  <a16:creationId xmlns:a16="http://schemas.microsoft.com/office/drawing/2014/main" id="{34EED665-45C0-4919-BDED-3CF33C1EF453}"/>
                </a:ext>
              </a:extLst>
            </p:cNvPr>
            <p:cNvSpPr/>
            <p:nvPr/>
          </p:nvSpPr>
          <p:spPr>
            <a:xfrm>
              <a:off x="5741552" y="4392869"/>
              <a:ext cx="2857467" cy="1140985"/>
            </a:xfrm>
            <a:prstGeom prst="cloudCallout">
              <a:avLst>
                <a:gd name="adj1" fmla="val -85165"/>
                <a:gd name="adj2" fmla="val -29879"/>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574366E7-4E29-4528-B829-8B8A5F451E0A}"/>
                </a:ext>
              </a:extLst>
            </p:cNvPr>
            <p:cNvSpPr txBox="1"/>
            <p:nvPr/>
          </p:nvSpPr>
          <p:spPr>
            <a:xfrm>
              <a:off x="6147350" y="4477205"/>
              <a:ext cx="2664296" cy="893553"/>
            </a:xfrm>
            <a:prstGeom prst="rect">
              <a:avLst/>
            </a:prstGeom>
            <a:noFill/>
          </p:spPr>
          <p:txBody>
            <a:bodyPr wrap="square" rtlCol="0">
              <a:spAutoFit/>
            </a:bodyPr>
            <a:lstStyle/>
            <a:p>
              <a:r>
                <a:rPr lang="de-CH" sz="4000" dirty="0"/>
                <a:t>WGS 84</a:t>
              </a:r>
              <a:endParaRPr lang="de-DE" sz="4000" dirty="0"/>
            </a:p>
          </p:txBody>
        </p:sp>
      </p:grpSp>
      <p:grpSp>
        <p:nvGrpSpPr>
          <p:cNvPr id="18" name="Gruppieren 17">
            <a:extLst>
              <a:ext uri="{FF2B5EF4-FFF2-40B4-BE49-F238E27FC236}">
                <a16:creationId xmlns:a16="http://schemas.microsoft.com/office/drawing/2014/main" id="{FAB44768-C5BE-643B-ED54-E7BCF19609CC}"/>
              </a:ext>
            </a:extLst>
          </p:cNvPr>
          <p:cNvGrpSpPr/>
          <p:nvPr/>
        </p:nvGrpSpPr>
        <p:grpSpPr>
          <a:xfrm>
            <a:off x="6268271" y="5580834"/>
            <a:ext cx="2471041" cy="850832"/>
            <a:chOff x="6277222" y="5729894"/>
            <a:chExt cx="2471041" cy="850832"/>
          </a:xfrm>
        </p:grpSpPr>
        <p:sp>
          <p:nvSpPr>
            <p:cNvPr id="9" name="Denkblase: wolkenförmig 8">
              <a:extLst>
                <a:ext uri="{FF2B5EF4-FFF2-40B4-BE49-F238E27FC236}">
                  <a16:creationId xmlns:a16="http://schemas.microsoft.com/office/drawing/2014/main" id="{1F405707-301E-460F-BFD7-45E4D4A408CC}"/>
                </a:ext>
              </a:extLst>
            </p:cNvPr>
            <p:cNvSpPr/>
            <p:nvPr/>
          </p:nvSpPr>
          <p:spPr>
            <a:xfrm>
              <a:off x="6277222" y="5729894"/>
              <a:ext cx="2417253" cy="850832"/>
            </a:xfrm>
            <a:prstGeom prst="cloudCallout">
              <a:avLst>
                <a:gd name="adj1" fmla="val -92089"/>
                <a:gd name="adj2" fmla="val -61363"/>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5D8191F8-FDDC-4021-823C-57424DA7F210}"/>
                </a:ext>
              </a:extLst>
            </p:cNvPr>
            <p:cNvSpPr txBox="1"/>
            <p:nvPr/>
          </p:nvSpPr>
          <p:spPr>
            <a:xfrm>
              <a:off x="6372200" y="5861031"/>
              <a:ext cx="2376063" cy="584775"/>
            </a:xfrm>
            <a:prstGeom prst="rect">
              <a:avLst/>
            </a:prstGeom>
            <a:noFill/>
          </p:spPr>
          <p:txBody>
            <a:bodyPr wrap="square" rtlCol="0">
              <a:spAutoFit/>
            </a:bodyPr>
            <a:lstStyle/>
            <a:p>
              <a:r>
                <a:rPr lang="de-CH" sz="3200" dirty="0"/>
                <a:t>what3words</a:t>
              </a:r>
              <a:endParaRPr lang="de-DE" sz="3200" dirty="0"/>
            </a:p>
          </p:txBody>
        </p:sp>
      </p:grpSp>
      <p:grpSp>
        <p:nvGrpSpPr>
          <p:cNvPr id="15" name="Gruppieren 14">
            <a:extLst>
              <a:ext uri="{FF2B5EF4-FFF2-40B4-BE49-F238E27FC236}">
                <a16:creationId xmlns:a16="http://schemas.microsoft.com/office/drawing/2014/main" id="{2B5D5F20-1279-00A1-9261-75A8AE0E01FC}"/>
              </a:ext>
            </a:extLst>
          </p:cNvPr>
          <p:cNvGrpSpPr/>
          <p:nvPr/>
        </p:nvGrpSpPr>
        <p:grpSpPr>
          <a:xfrm>
            <a:off x="7959584" y="4799272"/>
            <a:ext cx="2988149" cy="733457"/>
            <a:chOff x="6497429" y="5237567"/>
            <a:chExt cx="2988149" cy="1140985"/>
          </a:xfrm>
        </p:grpSpPr>
        <p:sp>
          <p:nvSpPr>
            <p:cNvPr id="16" name="Denkblase: wolkenförmig 15">
              <a:extLst>
                <a:ext uri="{FF2B5EF4-FFF2-40B4-BE49-F238E27FC236}">
                  <a16:creationId xmlns:a16="http://schemas.microsoft.com/office/drawing/2014/main" id="{66C4AFCA-D3E5-C9E3-3C63-2E317BE3F949}"/>
                </a:ext>
              </a:extLst>
            </p:cNvPr>
            <p:cNvSpPr/>
            <p:nvPr/>
          </p:nvSpPr>
          <p:spPr>
            <a:xfrm>
              <a:off x="6497429" y="5237567"/>
              <a:ext cx="2417253" cy="1140985"/>
            </a:xfrm>
            <a:prstGeom prst="cloudCallout">
              <a:avLst>
                <a:gd name="adj1" fmla="val -131944"/>
                <a:gd name="adj2" fmla="val -58780"/>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extfeld 16">
              <a:extLst>
                <a:ext uri="{FF2B5EF4-FFF2-40B4-BE49-F238E27FC236}">
                  <a16:creationId xmlns:a16="http://schemas.microsoft.com/office/drawing/2014/main" id="{84F0095E-CE83-41DD-0EE1-2D20313BDDB8}"/>
                </a:ext>
              </a:extLst>
            </p:cNvPr>
            <p:cNvSpPr txBox="1"/>
            <p:nvPr/>
          </p:nvSpPr>
          <p:spPr>
            <a:xfrm>
              <a:off x="7109515" y="5383055"/>
              <a:ext cx="2376063" cy="909691"/>
            </a:xfrm>
            <a:prstGeom prst="rect">
              <a:avLst/>
            </a:prstGeom>
            <a:noFill/>
          </p:spPr>
          <p:txBody>
            <a:bodyPr wrap="square" rtlCol="0">
              <a:spAutoFit/>
            </a:bodyPr>
            <a:lstStyle/>
            <a:p>
              <a:r>
                <a:rPr lang="de-CH" sz="3200" dirty="0"/>
                <a:t>UTM</a:t>
              </a:r>
              <a:endParaRPr lang="de-DE" sz="3200" dirty="0"/>
            </a:p>
          </p:txBody>
        </p:sp>
      </p:grpSp>
      <p:pic>
        <p:nvPicPr>
          <p:cNvPr id="19" name="Grafik 18">
            <a:extLst>
              <a:ext uri="{FF2B5EF4-FFF2-40B4-BE49-F238E27FC236}">
                <a16:creationId xmlns:a16="http://schemas.microsoft.com/office/drawing/2014/main" id="{9D9DC5BB-CD53-F8F4-7F1C-B60A4F0FE498}"/>
              </a:ext>
            </a:extLst>
          </p:cNvPr>
          <p:cNvPicPr>
            <a:picLocks noChangeAspect="1"/>
          </p:cNvPicPr>
          <p:nvPr/>
        </p:nvPicPr>
        <p:blipFill>
          <a:blip r:embed="rId3"/>
          <a:stretch>
            <a:fillRect/>
          </a:stretch>
        </p:blipFill>
        <p:spPr>
          <a:xfrm>
            <a:off x="6107124" y="566797"/>
            <a:ext cx="4340084" cy="2330192"/>
          </a:xfrm>
          <a:prstGeom prst="rect">
            <a:avLst/>
          </a:prstGeom>
        </p:spPr>
      </p:pic>
      <p:grpSp>
        <p:nvGrpSpPr>
          <p:cNvPr id="6" name="Gruppieren 5">
            <a:extLst>
              <a:ext uri="{FF2B5EF4-FFF2-40B4-BE49-F238E27FC236}">
                <a16:creationId xmlns:a16="http://schemas.microsoft.com/office/drawing/2014/main" id="{ED98DD74-E7DA-4505-BF76-9D4D6B2510ED}"/>
              </a:ext>
            </a:extLst>
          </p:cNvPr>
          <p:cNvGrpSpPr/>
          <p:nvPr/>
        </p:nvGrpSpPr>
        <p:grpSpPr>
          <a:xfrm>
            <a:off x="7593128" y="2675148"/>
            <a:ext cx="3343095" cy="1401378"/>
            <a:chOff x="5652120" y="2969568"/>
            <a:chExt cx="2857467" cy="2175720"/>
          </a:xfrm>
        </p:grpSpPr>
        <p:sp>
          <p:nvSpPr>
            <p:cNvPr id="4" name="Denkblase: wolkenförmig 3">
              <a:extLst>
                <a:ext uri="{FF2B5EF4-FFF2-40B4-BE49-F238E27FC236}">
                  <a16:creationId xmlns:a16="http://schemas.microsoft.com/office/drawing/2014/main" id="{CAB31BD5-152D-412C-BB09-9B6ADCC6261A}"/>
                </a:ext>
              </a:extLst>
            </p:cNvPr>
            <p:cNvSpPr/>
            <p:nvPr/>
          </p:nvSpPr>
          <p:spPr>
            <a:xfrm>
              <a:off x="5652120" y="2969568"/>
              <a:ext cx="2857467" cy="1440160"/>
            </a:xfrm>
            <a:prstGeom prst="cloudCallout">
              <a:avLst>
                <a:gd name="adj1" fmla="val -108965"/>
                <a:gd name="adj2" fmla="val 223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84753C85-4DB8-405E-8E57-383DAD78213D}"/>
                </a:ext>
              </a:extLst>
            </p:cNvPr>
            <p:cNvSpPr txBox="1"/>
            <p:nvPr/>
          </p:nvSpPr>
          <p:spPr>
            <a:xfrm>
              <a:off x="5845291" y="3090573"/>
              <a:ext cx="2664296" cy="2054715"/>
            </a:xfrm>
            <a:prstGeom prst="rect">
              <a:avLst/>
            </a:prstGeom>
            <a:noFill/>
          </p:spPr>
          <p:txBody>
            <a:bodyPr wrap="square" rtlCol="0">
              <a:spAutoFit/>
            </a:bodyPr>
            <a:lstStyle/>
            <a:p>
              <a:r>
                <a:rPr lang="de-CH" sz="4000" dirty="0"/>
                <a:t>LV03 / LV95</a:t>
              </a:r>
              <a:endParaRPr lang="de-DE" sz="4000" dirty="0"/>
            </a:p>
          </p:txBody>
        </p:sp>
      </p:grpSp>
    </p:spTree>
    <p:extLst>
      <p:ext uri="{BB962C8B-B14F-4D97-AF65-F5344CB8AC3E}">
        <p14:creationId xmlns:p14="http://schemas.microsoft.com/office/powerpoint/2010/main" val="194359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0-#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39787AC-F79B-4AD2-A265-DD630599F99B}"/>
              </a:ext>
            </a:extLst>
          </p:cNvPr>
          <p:cNvSpPr>
            <a:spLocks noGrp="1"/>
          </p:cNvSpPr>
          <p:nvPr>
            <p:ph type="title"/>
          </p:nvPr>
        </p:nvSpPr>
        <p:spPr/>
        <p:txBody>
          <a:bodyPr/>
          <a:lstStyle/>
          <a:p>
            <a:r>
              <a:rPr lang="de-CH" dirty="0"/>
              <a:t>what3words</a:t>
            </a:r>
            <a:endParaRPr lang="de-DE" dirty="0"/>
          </a:p>
        </p:txBody>
      </p:sp>
      <p:pic>
        <p:nvPicPr>
          <p:cNvPr id="7" name="Grafik 6">
            <a:extLst>
              <a:ext uri="{FF2B5EF4-FFF2-40B4-BE49-F238E27FC236}">
                <a16:creationId xmlns:a16="http://schemas.microsoft.com/office/drawing/2014/main" id="{42373804-E710-89FA-A27C-5723845EB883}"/>
              </a:ext>
            </a:extLst>
          </p:cNvPr>
          <p:cNvPicPr>
            <a:picLocks noChangeAspect="1"/>
          </p:cNvPicPr>
          <p:nvPr/>
        </p:nvPicPr>
        <p:blipFill>
          <a:blip r:embed="rId3"/>
          <a:stretch>
            <a:fillRect/>
          </a:stretch>
        </p:blipFill>
        <p:spPr>
          <a:xfrm>
            <a:off x="3018298" y="2341237"/>
            <a:ext cx="8622840" cy="3776822"/>
          </a:xfrm>
          <a:prstGeom prst="rect">
            <a:avLst/>
          </a:prstGeom>
        </p:spPr>
      </p:pic>
      <p:pic>
        <p:nvPicPr>
          <p:cNvPr id="9" name="Grafik 8">
            <a:extLst>
              <a:ext uri="{FF2B5EF4-FFF2-40B4-BE49-F238E27FC236}">
                <a16:creationId xmlns:a16="http://schemas.microsoft.com/office/drawing/2014/main" id="{D31C3F5A-A7CB-8AF3-55C1-2BCF4E946D9A}"/>
              </a:ext>
            </a:extLst>
          </p:cNvPr>
          <p:cNvPicPr>
            <a:picLocks noChangeAspect="1"/>
          </p:cNvPicPr>
          <p:nvPr/>
        </p:nvPicPr>
        <p:blipFill>
          <a:blip r:embed="rId4"/>
          <a:stretch>
            <a:fillRect/>
          </a:stretch>
        </p:blipFill>
        <p:spPr>
          <a:xfrm>
            <a:off x="3001988" y="2352675"/>
            <a:ext cx="8622840" cy="3781525"/>
          </a:xfrm>
          <a:prstGeom prst="rect">
            <a:avLst/>
          </a:prstGeom>
        </p:spPr>
      </p:pic>
    </p:spTree>
    <p:extLst>
      <p:ext uri="{BB962C8B-B14F-4D97-AF65-F5344CB8AC3E}">
        <p14:creationId xmlns:p14="http://schemas.microsoft.com/office/powerpoint/2010/main" val="32607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Orientierung in 3 Teilen</a:t>
            </a:r>
          </a:p>
        </p:txBody>
      </p:sp>
      <p:sp>
        <p:nvSpPr>
          <p:cNvPr id="4" name="AutoShape 4" descr="https://mail.gymkirchenfeld.ch/service/home/~/?auth=co&amp;loc=de&amp;id=123984&amp;part=2"/>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AutoShape 6" descr="https://mail.gymkirchenfeld.ch/service/home/~/?auth=co&amp;loc=de&amp;id=123984&amp;part=2"/>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 name="Textfeld 1">
            <a:extLst>
              <a:ext uri="{FF2B5EF4-FFF2-40B4-BE49-F238E27FC236}">
                <a16:creationId xmlns:a16="http://schemas.microsoft.com/office/drawing/2014/main" id="{6CD789BE-4553-4FF5-A8EF-6B34754CEE7A}"/>
              </a:ext>
            </a:extLst>
          </p:cNvPr>
          <p:cNvSpPr txBox="1"/>
          <p:nvPr/>
        </p:nvSpPr>
        <p:spPr>
          <a:xfrm rot="21444671">
            <a:off x="7326646" y="3016341"/>
            <a:ext cx="865420" cy="307777"/>
          </a:xfrm>
          <a:prstGeom prst="rect">
            <a:avLst/>
          </a:prstGeom>
          <a:noFill/>
          <a:scene3d>
            <a:camera prst="obliqueBottomLeft"/>
            <a:lightRig rig="threePt" dir="t"/>
          </a:scene3d>
        </p:spPr>
        <p:txBody>
          <a:bodyPr wrap="square" rtlCol="0">
            <a:spAutoFit/>
          </a:bodyPr>
          <a:lstStyle/>
          <a:p>
            <a:r>
              <a:rPr lang="de-CH" sz="1400" dirty="0">
                <a:solidFill>
                  <a:schemeClr val="bg1">
                    <a:lumMod val="65000"/>
                  </a:schemeClr>
                </a:solidFill>
                <a:latin typeface="Arial Rounded MT Bold" panose="020F0704030504030204" pitchFamily="34" charset="0"/>
              </a:rPr>
              <a:t>REDOG</a:t>
            </a:r>
            <a:endParaRPr lang="de-DE" sz="1400" dirty="0">
              <a:solidFill>
                <a:schemeClr val="bg1">
                  <a:lumMod val="65000"/>
                </a:schemeClr>
              </a:solidFill>
              <a:latin typeface="Arial Rounded MT Bold" panose="020F0704030504030204" pitchFamily="34" charset="0"/>
            </a:endParaRPr>
          </a:p>
        </p:txBody>
      </p:sp>
      <p:pic>
        <p:nvPicPr>
          <p:cNvPr id="8" name="Grafik 7">
            <a:extLst>
              <a:ext uri="{FF2B5EF4-FFF2-40B4-BE49-F238E27FC236}">
                <a16:creationId xmlns:a16="http://schemas.microsoft.com/office/drawing/2014/main" id="{7843D933-35BC-9BF1-75EC-F832C15D5A9E}"/>
              </a:ext>
            </a:extLst>
          </p:cNvPr>
          <p:cNvPicPr>
            <a:picLocks noChangeAspect="1"/>
          </p:cNvPicPr>
          <p:nvPr/>
        </p:nvPicPr>
        <p:blipFill>
          <a:blip r:embed="rId3"/>
          <a:stretch>
            <a:fillRect/>
          </a:stretch>
        </p:blipFill>
        <p:spPr>
          <a:xfrm>
            <a:off x="5807967" y="2341446"/>
            <a:ext cx="5830579" cy="3640486"/>
          </a:xfrm>
          <a:prstGeom prst="rect">
            <a:avLst/>
          </a:prstGeom>
        </p:spPr>
      </p:pic>
      <p:sp>
        <p:nvSpPr>
          <p:cNvPr id="10" name="Textfeld 9">
            <a:extLst>
              <a:ext uri="{FF2B5EF4-FFF2-40B4-BE49-F238E27FC236}">
                <a16:creationId xmlns:a16="http://schemas.microsoft.com/office/drawing/2014/main" id="{A9F30937-0979-382A-CCA3-9952BDDEA63C}"/>
              </a:ext>
            </a:extLst>
          </p:cNvPr>
          <p:cNvSpPr txBox="1"/>
          <p:nvPr/>
        </p:nvSpPr>
        <p:spPr>
          <a:xfrm>
            <a:off x="553453" y="2341446"/>
            <a:ext cx="3670339" cy="2101344"/>
          </a:xfrm>
          <a:prstGeom prst="rect">
            <a:avLst/>
          </a:prstGeom>
          <a:noFill/>
        </p:spPr>
        <p:txBody>
          <a:bodyPr wrap="square" lIns="0" tIns="0" rIns="0" bIns="0" rtlCol="0">
            <a:spAutoFit/>
          </a:bodyPr>
          <a:lstStyle/>
          <a:p>
            <a:pPr marL="342900" indent="-342900" defTabSz="1076325">
              <a:lnSpc>
                <a:spcPct val="200000"/>
              </a:lnSpc>
              <a:buAutoNum type="arabicPeriod"/>
            </a:pPr>
            <a:r>
              <a:rPr lang="de-CH" sz="2400" dirty="0"/>
              <a:t>Teil:	Die Karte</a:t>
            </a:r>
          </a:p>
          <a:p>
            <a:pPr marL="342900" indent="-342900" defTabSz="1076325">
              <a:lnSpc>
                <a:spcPct val="200000"/>
              </a:lnSpc>
              <a:buAutoNum type="arabicPeriod"/>
            </a:pPr>
            <a:r>
              <a:rPr lang="de-CH" sz="2400" dirty="0"/>
              <a:t>Teil:	Der Kompass</a:t>
            </a:r>
          </a:p>
          <a:p>
            <a:pPr marL="342900" indent="-342900" defTabSz="1076325">
              <a:lnSpc>
                <a:spcPct val="200000"/>
              </a:lnSpc>
              <a:buAutoNum type="arabicPeriod"/>
            </a:pPr>
            <a:r>
              <a:rPr lang="de-CH" sz="2400" dirty="0"/>
              <a:t>Teil:	Die Einsatz-App</a:t>
            </a:r>
          </a:p>
        </p:txBody>
      </p:sp>
      <p:sp>
        <p:nvSpPr>
          <p:cNvPr id="6" name="Rechteck 5">
            <a:extLst>
              <a:ext uri="{FF2B5EF4-FFF2-40B4-BE49-F238E27FC236}">
                <a16:creationId xmlns:a16="http://schemas.microsoft.com/office/drawing/2014/main" id="{A5FA9346-8CED-8E8B-7D5B-73A1C3F0AEEE}"/>
              </a:ext>
            </a:extLst>
          </p:cNvPr>
          <p:cNvSpPr/>
          <p:nvPr/>
        </p:nvSpPr>
        <p:spPr>
          <a:xfrm>
            <a:off x="335360" y="2420888"/>
            <a:ext cx="3096344" cy="7200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688635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3BDA1C17-4260-1D09-DD79-2545247FE1E0}"/>
              </a:ext>
            </a:extLst>
          </p:cNvPr>
          <p:cNvPicPr>
            <a:picLocks noChangeAspect="1"/>
          </p:cNvPicPr>
          <p:nvPr/>
        </p:nvPicPr>
        <p:blipFill>
          <a:blip r:embed="rId3"/>
          <a:stretch>
            <a:fillRect/>
          </a:stretch>
        </p:blipFill>
        <p:spPr>
          <a:xfrm>
            <a:off x="1573379" y="2355687"/>
            <a:ext cx="10047543" cy="4417251"/>
          </a:xfrm>
          <a:prstGeom prst="rect">
            <a:avLst/>
          </a:prstGeom>
        </p:spPr>
      </p:pic>
      <p:sp>
        <p:nvSpPr>
          <p:cNvPr id="3" name="Titel 2">
            <a:extLst>
              <a:ext uri="{FF2B5EF4-FFF2-40B4-BE49-F238E27FC236}">
                <a16:creationId xmlns:a16="http://schemas.microsoft.com/office/drawing/2014/main" id="{65A861AA-35E4-454B-88C9-479820ECB342}"/>
              </a:ext>
            </a:extLst>
          </p:cNvPr>
          <p:cNvSpPr>
            <a:spLocks noGrp="1"/>
          </p:cNvSpPr>
          <p:nvPr>
            <p:ph type="title"/>
          </p:nvPr>
        </p:nvSpPr>
        <p:spPr/>
        <p:txBody>
          <a:bodyPr/>
          <a:lstStyle/>
          <a:p>
            <a:r>
              <a:rPr lang="de-CH" dirty="0"/>
              <a:t>w3w mit map.geo.admin.ch</a:t>
            </a:r>
            <a:endParaRPr lang="de-DE" dirty="0"/>
          </a:p>
        </p:txBody>
      </p:sp>
      <p:sp>
        <p:nvSpPr>
          <p:cNvPr id="10" name="Rechteck 9">
            <a:extLst>
              <a:ext uri="{FF2B5EF4-FFF2-40B4-BE49-F238E27FC236}">
                <a16:creationId xmlns:a16="http://schemas.microsoft.com/office/drawing/2014/main" id="{87BF7597-1D85-499A-A7F2-3E01B662E45B}"/>
              </a:ext>
            </a:extLst>
          </p:cNvPr>
          <p:cNvSpPr/>
          <p:nvPr/>
        </p:nvSpPr>
        <p:spPr>
          <a:xfrm>
            <a:off x="4200932" y="2299732"/>
            <a:ext cx="1656184" cy="130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2610DEBB-B99F-13AB-3B84-6A8426DE5D5D}"/>
              </a:ext>
            </a:extLst>
          </p:cNvPr>
          <p:cNvPicPr>
            <a:picLocks noChangeAspect="1"/>
          </p:cNvPicPr>
          <p:nvPr/>
        </p:nvPicPr>
        <p:blipFill>
          <a:blip r:embed="rId4"/>
          <a:stretch>
            <a:fillRect/>
          </a:stretch>
        </p:blipFill>
        <p:spPr>
          <a:xfrm>
            <a:off x="1582201" y="2352675"/>
            <a:ext cx="10078168" cy="4417251"/>
          </a:xfrm>
          <a:prstGeom prst="rect">
            <a:avLst/>
          </a:prstGeom>
        </p:spPr>
      </p:pic>
      <p:sp>
        <p:nvSpPr>
          <p:cNvPr id="5" name="Rechteck 4">
            <a:extLst>
              <a:ext uri="{FF2B5EF4-FFF2-40B4-BE49-F238E27FC236}">
                <a16:creationId xmlns:a16="http://schemas.microsoft.com/office/drawing/2014/main" id="{10114AA5-6971-2D26-AD6D-8CDE58A6F80E}"/>
              </a:ext>
            </a:extLst>
          </p:cNvPr>
          <p:cNvSpPr/>
          <p:nvPr/>
        </p:nvSpPr>
        <p:spPr>
          <a:xfrm>
            <a:off x="4056916" y="2620025"/>
            <a:ext cx="1800200" cy="13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a:extLst>
              <a:ext uri="{FF2B5EF4-FFF2-40B4-BE49-F238E27FC236}">
                <a16:creationId xmlns:a16="http://schemas.microsoft.com/office/drawing/2014/main" id="{8E8C9FC4-82BC-4291-9533-2C8D2379142B}"/>
              </a:ext>
            </a:extLst>
          </p:cNvPr>
          <p:cNvSpPr txBox="1"/>
          <p:nvPr/>
        </p:nvSpPr>
        <p:spPr>
          <a:xfrm>
            <a:off x="4056916" y="2508045"/>
            <a:ext cx="3096344" cy="314894"/>
          </a:xfrm>
          <a:prstGeom prst="rect">
            <a:avLst/>
          </a:prstGeom>
          <a:noFill/>
        </p:spPr>
        <p:txBody>
          <a:bodyPr wrap="square" rtlCol="0">
            <a:spAutoFit/>
          </a:bodyPr>
          <a:lstStyle/>
          <a:p>
            <a:pPr>
              <a:lnSpc>
                <a:spcPct val="150000"/>
              </a:lnSpc>
            </a:pPr>
            <a:r>
              <a:rPr lang="de-CH" sz="1100" dirty="0" err="1"/>
              <a:t>aufstellung.aufnahme.kurse</a:t>
            </a:r>
            <a:endParaRPr lang="de-CH" sz="1100" dirty="0"/>
          </a:p>
        </p:txBody>
      </p:sp>
    </p:spTree>
    <p:extLst>
      <p:ext uri="{BB962C8B-B14F-4D97-AF65-F5344CB8AC3E}">
        <p14:creationId xmlns:p14="http://schemas.microsoft.com/office/powerpoint/2010/main" val="382608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a:extLst>
              <a:ext uri="{FF2B5EF4-FFF2-40B4-BE49-F238E27FC236}">
                <a16:creationId xmlns:a16="http://schemas.microsoft.com/office/drawing/2014/main" id="{7BABD1B5-51B4-D762-931E-609604ABEEF4}"/>
              </a:ext>
            </a:extLst>
          </p:cNvPr>
          <p:cNvPicPr>
            <a:picLocks noGrp="1" noChangeAspect="1"/>
          </p:cNvPicPr>
          <p:nvPr>
            <p:ph idx="1"/>
          </p:nvPr>
        </p:nvPicPr>
        <p:blipFill>
          <a:blip r:embed="rId3"/>
          <a:stretch>
            <a:fillRect/>
          </a:stretch>
        </p:blipFill>
        <p:spPr>
          <a:xfrm>
            <a:off x="1883533" y="1916833"/>
            <a:ext cx="8333175" cy="4744191"/>
          </a:xfrm>
          <a:prstGeom prst="rect">
            <a:avLst/>
          </a:prstGeom>
        </p:spPr>
      </p:pic>
      <p:sp>
        <p:nvSpPr>
          <p:cNvPr id="3" name="Titel 2">
            <a:extLst>
              <a:ext uri="{FF2B5EF4-FFF2-40B4-BE49-F238E27FC236}">
                <a16:creationId xmlns:a16="http://schemas.microsoft.com/office/drawing/2014/main" id="{2F939DB9-8764-5D8F-8B2E-9FCB41ADD313}"/>
              </a:ext>
            </a:extLst>
          </p:cNvPr>
          <p:cNvSpPr>
            <a:spLocks noGrp="1"/>
          </p:cNvSpPr>
          <p:nvPr>
            <p:ph type="title"/>
          </p:nvPr>
        </p:nvSpPr>
        <p:spPr/>
        <p:txBody>
          <a:bodyPr/>
          <a:lstStyle/>
          <a:p>
            <a:r>
              <a:rPr lang="de-DE" dirty="0"/>
              <a:t>UTM (Universal Transverse Mercator)</a:t>
            </a:r>
            <a:endParaRPr lang="de-CH" dirty="0"/>
          </a:p>
        </p:txBody>
      </p:sp>
      <p:pic>
        <p:nvPicPr>
          <p:cNvPr id="1026" name="Picture 2">
            <a:extLst>
              <a:ext uri="{FF2B5EF4-FFF2-40B4-BE49-F238E27FC236}">
                <a16:creationId xmlns:a16="http://schemas.microsoft.com/office/drawing/2014/main" id="{9BCDD7EC-D0EB-8965-7850-EAB733DB52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538" y="1916833"/>
            <a:ext cx="4352925" cy="471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54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0BC46008-DE61-07EF-909F-73384EEE19F3}"/>
              </a:ext>
            </a:extLst>
          </p:cNvPr>
          <p:cNvPicPr>
            <a:picLocks noGrp="1" noChangeAspect="1"/>
          </p:cNvPicPr>
          <p:nvPr>
            <p:ph idx="1"/>
          </p:nvPr>
        </p:nvPicPr>
        <p:blipFill>
          <a:blip r:embed="rId3"/>
          <a:stretch>
            <a:fillRect/>
          </a:stretch>
        </p:blipFill>
        <p:spPr>
          <a:xfrm>
            <a:off x="3990974" y="1928726"/>
            <a:ext cx="1905797" cy="3144564"/>
          </a:xfrm>
        </p:spPr>
      </p:pic>
      <p:sp>
        <p:nvSpPr>
          <p:cNvPr id="3" name="Titel 2">
            <a:extLst>
              <a:ext uri="{FF2B5EF4-FFF2-40B4-BE49-F238E27FC236}">
                <a16:creationId xmlns:a16="http://schemas.microsoft.com/office/drawing/2014/main" id="{453A8D29-5622-E311-1C59-C99639AFD69D}"/>
              </a:ext>
            </a:extLst>
          </p:cNvPr>
          <p:cNvSpPr>
            <a:spLocks noGrp="1"/>
          </p:cNvSpPr>
          <p:nvPr>
            <p:ph type="title"/>
          </p:nvPr>
        </p:nvSpPr>
        <p:spPr/>
        <p:txBody>
          <a:bodyPr/>
          <a:lstStyle/>
          <a:p>
            <a:r>
              <a:rPr lang="de-DE" dirty="0"/>
              <a:t>UTM-Koordinaten</a:t>
            </a:r>
            <a:endParaRPr lang="de-CH" dirty="0"/>
          </a:p>
        </p:txBody>
      </p:sp>
      <p:sp>
        <p:nvSpPr>
          <p:cNvPr id="6" name="Textfeld 5">
            <a:extLst>
              <a:ext uri="{FF2B5EF4-FFF2-40B4-BE49-F238E27FC236}">
                <a16:creationId xmlns:a16="http://schemas.microsoft.com/office/drawing/2014/main" id="{ACBBAE97-6169-4AA1-3B1C-821C43873821}"/>
              </a:ext>
            </a:extLst>
          </p:cNvPr>
          <p:cNvSpPr txBox="1"/>
          <p:nvPr/>
        </p:nvSpPr>
        <p:spPr>
          <a:xfrm>
            <a:off x="4051755" y="5028426"/>
            <a:ext cx="2941028" cy="461665"/>
          </a:xfrm>
          <a:prstGeom prst="rect">
            <a:avLst/>
          </a:prstGeom>
          <a:noFill/>
        </p:spPr>
        <p:txBody>
          <a:bodyPr wrap="square" rtlCol="0">
            <a:spAutoFit/>
          </a:bodyPr>
          <a:lstStyle/>
          <a:p>
            <a:r>
              <a:rPr lang="de-DE" sz="2400" dirty="0"/>
              <a:t>6°	       12°</a:t>
            </a:r>
            <a:endParaRPr lang="de-CH" sz="2400" dirty="0"/>
          </a:p>
        </p:txBody>
      </p:sp>
      <p:cxnSp>
        <p:nvCxnSpPr>
          <p:cNvPr id="8" name="Gerader Verbinder 7">
            <a:extLst>
              <a:ext uri="{FF2B5EF4-FFF2-40B4-BE49-F238E27FC236}">
                <a16:creationId xmlns:a16="http://schemas.microsoft.com/office/drawing/2014/main" id="{A562DFAB-5641-F73A-462E-D8695C6F554A}"/>
              </a:ext>
            </a:extLst>
          </p:cNvPr>
          <p:cNvCxnSpPr>
            <a:cxnSpLocks/>
          </p:cNvCxnSpPr>
          <p:nvPr/>
        </p:nvCxnSpPr>
        <p:spPr>
          <a:xfrm>
            <a:off x="4943872" y="1700808"/>
            <a:ext cx="0" cy="3744416"/>
          </a:xfrm>
          <a:prstGeom prst="line">
            <a:avLst/>
          </a:prstGeom>
        </p:spPr>
        <p:style>
          <a:lnRef idx="2">
            <a:schemeClr val="dk1"/>
          </a:lnRef>
          <a:fillRef idx="0">
            <a:schemeClr val="dk1"/>
          </a:fillRef>
          <a:effectRef idx="1">
            <a:schemeClr val="dk1"/>
          </a:effectRef>
          <a:fontRef idx="minor">
            <a:schemeClr val="tx1"/>
          </a:fontRef>
        </p:style>
      </p:cxnSp>
      <p:sp>
        <p:nvSpPr>
          <p:cNvPr id="10" name="Textfeld 9">
            <a:extLst>
              <a:ext uri="{FF2B5EF4-FFF2-40B4-BE49-F238E27FC236}">
                <a16:creationId xmlns:a16="http://schemas.microsoft.com/office/drawing/2014/main" id="{B2D4FC8F-2F4C-1792-E1AC-21B68FA06B10}"/>
              </a:ext>
            </a:extLst>
          </p:cNvPr>
          <p:cNvSpPr txBox="1"/>
          <p:nvPr/>
        </p:nvSpPr>
        <p:spPr>
          <a:xfrm>
            <a:off x="3729712" y="5515072"/>
            <a:ext cx="2520280" cy="369332"/>
          </a:xfrm>
          <a:prstGeom prst="rect">
            <a:avLst/>
          </a:prstGeom>
          <a:noFill/>
        </p:spPr>
        <p:txBody>
          <a:bodyPr wrap="square" rtlCol="0">
            <a:spAutoFit/>
          </a:bodyPr>
          <a:lstStyle/>
          <a:p>
            <a:pPr algn="ctr"/>
            <a:r>
              <a:rPr lang="de-DE" dirty="0"/>
              <a:t>500‘000</a:t>
            </a:r>
            <a:endParaRPr lang="de-CH" dirty="0"/>
          </a:p>
        </p:txBody>
      </p:sp>
      <p:sp>
        <p:nvSpPr>
          <p:cNvPr id="14" name="Textfeld 13">
            <a:extLst>
              <a:ext uri="{FF2B5EF4-FFF2-40B4-BE49-F238E27FC236}">
                <a16:creationId xmlns:a16="http://schemas.microsoft.com/office/drawing/2014/main" id="{00F1617A-0059-D5FC-D607-E7AB61652F01}"/>
              </a:ext>
            </a:extLst>
          </p:cNvPr>
          <p:cNvSpPr txBox="1"/>
          <p:nvPr/>
        </p:nvSpPr>
        <p:spPr>
          <a:xfrm>
            <a:off x="7032104" y="1889913"/>
            <a:ext cx="4065935" cy="19514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nSpc>
                <a:spcPct val="150000"/>
              </a:lnSpc>
            </a:pPr>
            <a:r>
              <a:rPr lang="de-CH" sz="2800" b="1" dirty="0">
                <a:solidFill>
                  <a:schemeClr val="bg1">
                    <a:lumMod val="85000"/>
                  </a:schemeClr>
                </a:solidFill>
                <a:latin typeface="Helvetica Neue"/>
              </a:rPr>
              <a:t>Wo wir sind:</a:t>
            </a:r>
          </a:p>
          <a:p>
            <a:pPr>
              <a:lnSpc>
                <a:spcPct val="150000"/>
              </a:lnSpc>
            </a:pPr>
            <a:r>
              <a:rPr lang="de-CH" sz="2800" b="1" dirty="0">
                <a:solidFill>
                  <a:schemeClr val="bg1">
                    <a:lumMod val="85000"/>
                  </a:schemeClr>
                </a:solidFill>
                <a:latin typeface="Helvetica Neue"/>
              </a:rPr>
              <a:t>(Zone 32T)</a:t>
            </a:r>
          </a:p>
          <a:p>
            <a:pPr>
              <a:lnSpc>
                <a:spcPct val="150000"/>
              </a:lnSpc>
            </a:pPr>
            <a:r>
              <a:rPr lang="de-CH" sz="2800" b="1" dirty="0">
                <a:solidFill>
                  <a:schemeClr val="bg1">
                    <a:lumMod val="85000"/>
                  </a:schemeClr>
                </a:solidFill>
                <a:latin typeface="Helvetica Neue"/>
              </a:rPr>
              <a:t>386’832,  5’201’766</a:t>
            </a:r>
            <a:endParaRPr lang="de-CH" sz="2800" b="1" dirty="0">
              <a:solidFill>
                <a:schemeClr val="bg1">
                  <a:lumMod val="85000"/>
                </a:schemeClr>
              </a:solidFill>
            </a:endParaRPr>
          </a:p>
        </p:txBody>
      </p:sp>
      <p:grpSp>
        <p:nvGrpSpPr>
          <p:cNvPr id="19" name="Gruppieren 18">
            <a:extLst>
              <a:ext uri="{FF2B5EF4-FFF2-40B4-BE49-F238E27FC236}">
                <a16:creationId xmlns:a16="http://schemas.microsoft.com/office/drawing/2014/main" id="{F79D9DC8-476A-22AA-7AF5-75BA6FA5AC91}"/>
              </a:ext>
            </a:extLst>
          </p:cNvPr>
          <p:cNvGrpSpPr/>
          <p:nvPr/>
        </p:nvGrpSpPr>
        <p:grpSpPr>
          <a:xfrm>
            <a:off x="2963652" y="2420888"/>
            <a:ext cx="648072" cy="3384376"/>
            <a:chOff x="1439652" y="2420888"/>
            <a:chExt cx="648072" cy="3384376"/>
          </a:xfrm>
        </p:grpSpPr>
        <p:cxnSp>
          <p:nvCxnSpPr>
            <p:cNvPr id="16" name="Gerade Verbindung mit Pfeil 15">
              <a:extLst>
                <a:ext uri="{FF2B5EF4-FFF2-40B4-BE49-F238E27FC236}">
                  <a16:creationId xmlns:a16="http://schemas.microsoft.com/office/drawing/2014/main" id="{B1082C71-D6E7-FD0E-F025-ECD685BE961F}"/>
                </a:ext>
              </a:extLst>
            </p:cNvPr>
            <p:cNvCxnSpPr/>
            <p:nvPr/>
          </p:nvCxnSpPr>
          <p:spPr>
            <a:xfrm flipV="1">
              <a:off x="1763688" y="2492896"/>
              <a:ext cx="0" cy="331236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Gerader Verbinder 17">
              <a:extLst>
                <a:ext uri="{FF2B5EF4-FFF2-40B4-BE49-F238E27FC236}">
                  <a16:creationId xmlns:a16="http://schemas.microsoft.com/office/drawing/2014/main" id="{57E7AC86-8E2F-CAD9-BB44-87837981200E}"/>
                </a:ext>
              </a:extLst>
            </p:cNvPr>
            <p:cNvCxnSpPr/>
            <p:nvPr/>
          </p:nvCxnSpPr>
          <p:spPr>
            <a:xfrm>
              <a:off x="1439652" y="2420888"/>
              <a:ext cx="648072" cy="0"/>
            </a:xfrm>
            <a:prstGeom prst="line">
              <a:avLst/>
            </a:prstGeom>
          </p:spPr>
          <p:style>
            <a:lnRef idx="2">
              <a:schemeClr val="dk1"/>
            </a:lnRef>
            <a:fillRef idx="0">
              <a:schemeClr val="dk1"/>
            </a:fillRef>
            <a:effectRef idx="1">
              <a:schemeClr val="dk1"/>
            </a:effectRef>
            <a:fontRef idx="minor">
              <a:schemeClr val="tx1"/>
            </a:fontRef>
          </p:style>
        </p:cxnSp>
      </p:grpSp>
      <p:sp>
        <p:nvSpPr>
          <p:cNvPr id="20" name="Textfeld 19">
            <a:extLst>
              <a:ext uri="{FF2B5EF4-FFF2-40B4-BE49-F238E27FC236}">
                <a16:creationId xmlns:a16="http://schemas.microsoft.com/office/drawing/2014/main" id="{F58E138D-8B92-A9F6-D509-74A10B25A0E7}"/>
              </a:ext>
            </a:extLst>
          </p:cNvPr>
          <p:cNvSpPr txBox="1"/>
          <p:nvPr/>
        </p:nvSpPr>
        <p:spPr>
          <a:xfrm>
            <a:off x="2834468" y="2865661"/>
            <a:ext cx="461665" cy="2310889"/>
          </a:xfrm>
          <a:prstGeom prst="rect">
            <a:avLst/>
          </a:prstGeom>
          <a:noFill/>
        </p:spPr>
        <p:txBody>
          <a:bodyPr vert="vert270" wrap="none" rtlCol="0">
            <a:spAutoFit/>
          </a:bodyPr>
          <a:lstStyle/>
          <a:p>
            <a:r>
              <a:rPr lang="de-DE" dirty="0"/>
              <a:t>Abstand zum Äquator</a:t>
            </a:r>
            <a:endParaRPr lang="de-CH" dirty="0"/>
          </a:p>
        </p:txBody>
      </p:sp>
      <p:sp>
        <p:nvSpPr>
          <p:cNvPr id="2" name="Textfeld 1">
            <a:extLst>
              <a:ext uri="{FF2B5EF4-FFF2-40B4-BE49-F238E27FC236}">
                <a16:creationId xmlns:a16="http://schemas.microsoft.com/office/drawing/2014/main" id="{4EF9E1EA-687E-1B9F-27BA-70247C9C7A81}"/>
              </a:ext>
            </a:extLst>
          </p:cNvPr>
          <p:cNvSpPr txBox="1"/>
          <p:nvPr/>
        </p:nvSpPr>
        <p:spPr>
          <a:xfrm>
            <a:off x="5930327" y="1883859"/>
            <a:ext cx="650088" cy="3046988"/>
          </a:xfrm>
          <a:prstGeom prst="rect">
            <a:avLst/>
          </a:prstGeom>
          <a:noFill/>
        </p:spPr>
        <p:txBody>
          <a:bodyPr wrap="square" rtlCol="0">
            <a:spAutoFit/>
          </a:bodyPr>
          <a:lstStyle/>
          <a:p>
            <a:r>
              <a:rPr lang="de-DE" sz="2400" dirty="0"/>
              <a:t>48°</a:t>
            </a:r>
          </a:p>
          <a:p>
            <a:endParaRPr lang="de-DE" sz="2400" dirty="0"/>
          </a:p>
          <a:p>
            <a:endParaRPr lang="de-DE" sz="2400" dirty="0"/>
          </a:p>
          <a:p>
            <a:endParaRPr lang="de-DE" sz="2400" dirty="0"/>
          </a:p>
          <a:p>
            <a:endParaRPr lang="de-DE" sz="2400" dirty="0"/>
          </a:p>
          <a:p>
            <a:endParaRPr lang="de-DE" sz="2400" dirty="0"/>
          </a:p>
          <a:p>
            <a:endParaRPr lang="de-DE" sz="2400" dirty="0"/>
          </a:p>
          <a:p>
            <a:r>
              <a:rPr lang="de-DE" sz="2400" dirty="0"/>
              <a:t>40°</a:t>
            </a:r>
            <a:endParaRPr lang="de-CH" sz="2400" dirty="0"/>
          </a:p>
        </p:txBody>
      </p:sp>
    </p:spTree>
    <p:extLst>
      <p:ext uri="{BB962C8B-B14F-4D97-AF65-F5344CB8AC3E}">
        <p14:creationId xmlns:p14="http://schemas.microsoft.com/office/powerpoint/2010/main" val="323598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0"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fr-CH" dirty="0"/>
              <a:t>WGS 84</a:t>
            </a:r>
            <a:endParaRPr lang="de-CH" dirty="0"/>
          </a:p>
        </p:txBody>
      </p:sp>
      <p:pic>
        <p:nvPicPr>
          <p:cNvPr id="1026" name="Picture 2" descr="http://meeresgeo.geoinf.fu-berlin.de/Abbildungen/globo.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92666" y="1751199"/>
            <a:ext cx="4248472" cy="4240026"/>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479376" y="2286162"/>
            <a:ext cx="6552728" cy="3170099"/>
          </a:xfrm>
          <a:prstGeom prst="rect">
            <a:avLst/>
          </a:prstGeom>
          <a:noFill/>
        </p:spPr>
        <p:txBody>
          <a:bodyPr wrap="square" rtlCol="0">
            <a:spAutoFit/>
          </a:bodyPr>
          <a:lstStyle/>
          <a:p>
            <a:r>
              <a:rPr lang="fr-CH" sz="4000" dirty="0"/>
              <a:t>WGS 84 </a:t>
            </a:r>
          </a:p>
          <a:p>
            <a:r>
              <a:rPr lang="fr-CH" sz="4000" dirty="0"/>
              <a:t>World </a:t>
            </a:r>
            <a:r>
              <a:rPr lang="fr-CH" sz="4000" dirty="0" err="1"/>
              <a:t>Geodetic</a:t>
            </a:r>
            <a:r>
              <a:rPr lang="fr-CH" sz="4000" dirty="0"/>
              <a:t> System</a:t>
            </a:r>
          </a:p>
          <a:p>
            <a:endParaRPr lang="fr-CH" sz="4000" dirty="0"/>
          </a:p>
          <a:p>
            <a:r>
              <a:rPr lang="fr-CH" sz="4000" dirty="0" err="1"/>
              <a:t>Längengrade</a:t>
            </a:r>
            <a:endParaRPr lang="fr-CH" sz="4000" dirty="0"/>
          </a:p>
          <a:p>
            <a:r>
              <a:rPr lang="fr-CH" sz="4000" dirty="0" err="1"/>
              <a:t>Breitengrade</a:t>
            </a:r>
            <a:endParaRPr lang="de-CH" sz="4000" dirty="0"/>
          </a:p>
        </p:txBody>
      </p:sp>
    </p:spTree>
    <p:extLst>
      <p:ext uri="{BB962C8B-B14F-4D97-AF65-F5344CB8AC3E}">
        <p14:creationId xmlns:p14="http://schemas.microsoft.com/office/powerpoint/2010/main" val="2292624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C9EADC7-009E-4101-8493-8C338EA88AFE}"/>
              </a:ext>
            </a:extLst>
          </p:cNvPr>
          <p:cNvSpPr>
            <a:spLocks noGrp="1"/>
          </p:cNvSpPr>
          <p:nvPr>
            <p:ph type="title"/>
          </p:nvPr>
        </p:nvSpPr>
        <p:spPr/>
        <p:txBody>
          <a:bodyPr/>
          <a:lstStyle/>
          <a:p>
            <a:r>
              <a:rPr lang="de-CH" dirty="0"/>
              <a:t>Längengrade - Breitengrade</a:t>
            </a:r>
            <a:endParaRPr lang="de-DE" dirty="0"/>
          </a:p>
        </p:txBody>
      </p:sp>
      <p:pic>
        <p:nvPicPr>
          <p:cNvPr id="1028" name="Picture 4" descr="Ähnliches Foto">
            <a:extLst>
              <a:ext uri="{FF2B5EF4-FFF2-40B4-BE49-F238E27FC236}">
                <a16:creationId xmlns:a16="http://schemas.microsoft.com/office/drawing/2014/main" id="{9BCC3379-EF87-44E2-A65D-3D29980BD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924" y="1844825"/>
            <a:ext cx="4670152" cy="48497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Ähnliches Foto">
            <a:extLst>
              <a:ext uri="{FF2B5EF4-FFF2-40B4-BE49-F238E27FC236}">
                <a16:creationId xmlns:a16="http://schemas.microsoft.com/office/drawing/2014/main" id="{7C4E6553-62BA-4278-845C-78354E32E234}"/>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3628064" y="1651924"/>
            <a:ext cx="5011844" cy="5191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57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C9EADC7-009E-4101-8493-8C338EA88AFE}"/>
              </a:ext>
            </a:extLst>
          </p:cNvPr>
          <p:cNvSpPr>
            <a:spLocks noGrp="1"/>
          </p:cNvSpPr>
          <p:nvPr>
            <p:ph type="title"/>
          </p:nvPr>
        </p:nvSpPr>
        <p:spPr/>
        <p:txBody>
          <a:bodyPr/>
          <a:lstStyle/>
          <a:p>
            <a:r>
              <a:rPr lang="de-CH" dirty="0"/>
              <a:t>Längengrade - Breitengrade</a:t>
            </a:r>
            <a:endParaRPr lang="de-DE" dirty="0"/>
          </a:p>
        </p:txBody>
      </p:sp>
      <p:pic>
        <p:nvPicPr>
          <p:cNvPr id="1026" name="Picture 2" descr="Die Abbildung zeigt die Linien der Längen- und Breitengrade auf der Oberfläche des Globus und eine Position auf dieser Oberfläche.">
            <a:extLst>
              <a:ext uri="{FF2B5EF4-FFF2-40B4-BE49-F238E27FC236}">
                <a16:creationId xmlns:a16="http://schemas.microsoft.com/office/drawing/2014/main" id="{70A06DF6-1CD0-4E3A-8402-2DF129157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2235" y="2174302"/>
            <a:ext cx="4297981" cy="421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905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222E4EB-0E5F-403E-826F-611CED529C2A}"/>
              </a:ext>
            </a:extLst>
          </p:cNvPr>
          <p:cNvSpPr>
            <a:spLocks noGrp="1"/>
          </p:cNvSpPr>
          <p:nvPr>
            <p:ph type="title"/>
          </p:nvPr>
        </p:nvSpPr>
        <p:spPr/>
        <p:txBody>
          <a:bodyPr/>
          <a:lstStyle/>
          <a:p>
            <a:r>
              <a:rPr lang="de-CH" dirty="0"/>
              <a:t>Wo wir sind</a:t>
            </a:r>
            <a:endParaRPr lang="de-DE" dirty="0"/>
          </a:p>
        </p:txBody>
      </p:sp>
      <p:sp>
        <p:nvSpPr>
          <p:cNvPr id="7" name="Textfeld 6">
            <a:extLst>
              <a:ext uri="{FF2B5EF4-FFF2-40B4-BE49-F238E27FC236}">
                <a16:creationId xmlns:a16="http://schemas.microsoft.com/office/drawing/2014/main" id="{1CD900BF-CC77-4FF2-9DD8-7BF3B958CFA4}"/>
              </a:ext>
            </a:extLst>
          </p:cNvPr>
          <p:cNvSpPr txBox="1"/>
          <p:nvPr/>
        </p:nvSpPr>
        <p:spPr>
          <a:xfrm>
            <a:off x="471096" y="2088567"/>
            <a:ext cx="4472776" cy="2482667"/>
          </a:xfrm>
          <a:prstGeom prst="rect">
            <a:avLst/>
          </a:prstGeom>
          <a:noFill/>
        </p:spPr>
        <p:txBody>
          <a:bodyPr wrap="square" rtlCol="0">
            <a:spAutoFit/>
          </a:bodyPr>
          <a:lstStyle/>
          <a:p>
            <a:pPr>
              <a:lnSpc>
                <a:spcPct val="150000"/>
              </a:lnSpc>
            </a:pPr>
            <a:r>
              <a:rPr lang="de-CH" sz="3600" dirty="0"/>
              <a:t>46.95976,  7.51255 </a:t>
            </a:r>
          </a:p>
          <a:p>
            <a:pPr>
              <a:lnSpc>
                <a:spcPct val="150000"/>
              </a:lnSpc>
            </a:pPr>
            <a:r>
              <a:rPr lang="de-CH" sz="3600" dirty="0">
                <a:solidFill>
                  <a:schemeClr val="bg1">
                    <a:lumMod val="50000"/>
                  </a:schemeClr>
                </a:solidFill>
              </a:rPr>
              <a:t>oder</a:t>
            </a:r>
          </a:p>
          <a:p>
            <a:pPr>
              <a:lnSpc>
                <a:spcPct val="150000"/>
              </a:lnSpc>
            </a:pPr>
            <a:r>
              <a:rPr lang="de-CH" sz="3600" dirty="0"/>
              <a:t>46°57’35’’, 7°30’45’’ </a:t>
            </a:r>
            <a:endParaRPr lang="de-DE" sz="3600" dirty="0"/>
          </a:p>
        </p:txBody>
      </p:sp>
      <p:sp>
        <p:nvSpPr>
          <p:cNvPr id="8" name="Textfeld 7">
            <a:extLst>
              <a:ext uri="{FF2B5EF4-FFF2-40B4-BE49-F238E27FC236}">
                <a16:creationId xmlns:a16="http://schemas.microsoft.com/office/drawing/2014/main" id="{13E932FB-2C68-4C25-AF48-59771B2B962D}"/>
              </a:ext>
            </a:extLst>
          </p:cNvPr>
          <p:cNvSpPr txBox="1"/>
          <p:nvPr/>
        </p:nvSpPr>
        <p:spPr>
          <a:xfrm>
            <a:off x="550863" y="2276872"/>
            <a:ext cx="7371187" cy="34163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de-CH" sz="3600" dirty="0"/>
              <a:t>1° sind 60 Minuten</a:t>
            </a:r>
          </a:p>
          <a:p>
            <a:r>
              <a:rPr lang="de-CH" sz="3600" dirty="0"/>
              <a:t>1’ sind 60 Sekunden</a:t>
            </a:r>
          </a:p>
          <a:p>
            <a:endParaRPr lang="de-CH" sz="3600" dirty="0"/>
          </a:p>
          <a:p>
            <a:r>
              <a:rPr lang="de-CH" sz="3600" dirty="0"/>
              <a:t>1°  			</a:t>
            </a:r>
            <a:r>
              <a:rPr lang="de-CH" sz="3600" dirty="0">
                <a:sym typeface="Wingdings" panose="05000000000000000000" pitchFamily="2" charset="2"/>
              </a:rPr>
              <a:t></a:t>
            </a:r>
            <a:r>
              <a:rPr lang="de-CH" sz="3600" dirty="0"/>
              <a:t> 111 km</a:t>
            </a:r>
          </a:p>
          <a:p>
            <a:r>
              <a:rPr lang="de-CH" sz="3600" dirty="0"/>
              <a:t>1’’ 			</a:t>
            </a:r>
            <a:r>
              <a:rPr lang="de-CH" sz="3600" dirty="0">
                <a:sym typeface="Wingdings" panose="05000000000000000000" pitchFamily="2" charset="2"/>
              </a:rPr>
              <a:t> </a:t>
            </a:r>
            <a:r>
              <a:rPr lang="de-CH" sz="3600" dirty="0"/>
              <a:t>30 m</a:t>
            </a:r>
          </a:p>
          <a:p>
            <a:r>
              <a:rPr lang="de-CH" sz="3600" dirty="0"/>
              <a:t>0.00001°	</a:t>
            </a:r>
            <a:r>
              <a:rPr lang="de-CH" sz="3600" dirty="0">
                <a:sym typeface="Wingdings" panose="05000000000000000000" pitchFamily="2" charset="2"/>
              </a:rPr>
              <a:t></a:t>
            </a:r>
            <a:r>
              <a:rPr lang="de-CH" sz="3600" dirty="0"/>
              <a:t> 1.1m</a:t>
            </a:r>
            <a:endParaRPr lang="de-DE" sz="3600" dirty="0"/>
          </a:p>
        </p:txBody>
      </p:sp>
      <p:pic>
        <p:nvPicPr>
          <p:cNvPr id="12" name="Grafik 11">
            <a:extLst>
              <a:ext uri="{FF2B5EF4-FFF2-40B4-BE49-F238E27FC236}">
                <a16:creationId xmlns:a16="http://schemas.microsoft.com/office/drawing/2014/main" id="{A1CB6EBB-1946-F8A1-D6FB-3C5738CD2CB4}"/>
              </a:ext>
            </a:extLst>
          </p:cNvPr>
          <p:cNvPicPr>
            <a:picLocks noChangeAspect="1"/>
          </p:cNvPicPr>
          <p:nvPr/>
        </p:nvPicPr>
        <p:blipFill>
          <a:blip r:embed="rId3"/>
          <a:stretch>
            <a:fillRect/>
          </a:stretch>
        </p:blipFill>
        <p:spPr>
          <a:xfrm>
            <a:off x="8761365" y="413198"/>
            <a:ext cx="2975868" cy="6020322"/>
          </a:xfrm>
          <a:prstGeom prst="rect">
            <a:avLst/>
          </a:prstGeom>
        </p:spPr>
      </p:pic>
      <p:pic>
        <p:nvPicPr>
          <p:cNvPr id="6" name="Grafik 5">
            <a:extLst>
              <a:ext uri="{FF2B5EF4-FFF2-40B4-BE49-F238E27FC236}">
                <a16:creationId xmlns:a16="http://schemas.microsoft.com/office/drawing/2014/main" id="{5FEFD4AC-B05B-8DBD-F035-FAC995082540}"/>
              </a:ext>
            </a:extLst>
          </p:cNvPr>
          <p:cNvPicPr>
            <a:picLocks noChangeAspect="1"/>
          </p:cNvPicPr>
          <p:nvPr/>
        </p:nvPicPr>
        <p:blipFill>
          <a:blip r:embed="rId4"/>
          <a:stretch>
            <a:fillRect/>
          </a:stretch>
        </p:blipFill>
        <p:spPr>
          <a:xfrm>
            <a:off x="8949018" y="599856"/>
            <a:ext cx="2592288" cy="5658288"/>
          </a:xfrm>
          <a:prstGeom prst="rect">
            <a:avLst/>
          </a:prstGeom>
        </p:spPr>
      </p:pic>
    </p:spTree>
    <p:extLst>
      <p:ext uri="{BB962C8B-B14F-4D97-AF65-F5344CB8AC3E}">
        <p14:creationId xmlns:p14="http://schemas.microsoft.com/office/powerpoint/2010/main" val="466566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FA6E1692-128D-D7D0-7751-A34B38645F2F}"/>
              </a:ext>
            </a:extLst>
          </p:cNvPr>
          <p:cNvPicPr>
            <a:picLocks noChangeAspect="1"/>
          </p:cNvPicPr>
          <p:nvPr/>
        </p:nvPicPr>
        <p:blipFill rotWithShape="1">
          <a:blip r:embed="rId3"/>
          <a:srcRect t="14682"/>
          <a:stretch/>
        </p:blipFill>
        <p:spPr>
          <a:xfrm>
            <a:off x="555301" y="2352674"/>
            <a:ext cx="11091192" cy="3632321"/>
          </a:xfrm>
          <a:prstGeom prst="rect">
            <a:avLst/>
          </a:prstGeom>
        </p:spPr>
      </p:pic>
      <p:sp>
        <p:nvSpPr>
          <p:cNvPr id="3" name="Titel 2">
            <a:extLst>
              <a:ext uri="{FF2B5EF4-FFF2-40B4-BE49-F238E27FC236}">
                <a16:creationId xmlns:a16="http://schemas.microsoft.com/office/drawing/2014/main" id="{8AC143DB-3169-4FC9-8589-BF9D00CA333C}"/>
              </a:ext>
            </a:extLst>
          </p:cNvPr>
          <p:cNvSpPr>
            <a:spLocks noGrp="1"/>
          </p:cNvSpPr>
          <p:nvPr>
            <p:ph type="title"/>
          </p:nvPr>
        </p:nvSpPr>
        <p:spPr>
          <a:xfrm>
            <a:off x="555301" y="618463"/>
            <a:ext cx="6887413" cy="1296144"/>
          </a:xfrm>
        </p:spPr>
        <p:txBody>
          <a:bodyPr/>
          <a:lstStyle/>
          <a:p>
            <a:r>
              <a:rPr lang="de-CH" dirty="0"/>
              <a:t>Wo sind wir?</a:t>
            </a:r>
            <a:endParaRPr lang="de-DE" dirty="0"/>
          </a:p>
        </p:txBody>
      </p:sp>
      <p:cxnSp>
        <p:nvCxnSpPr>
          <p:cNvPr id="9" name="Gerade Verbindung mit Pfeil 8">
            <a:extLst>
              <a:ext uri="{FF2B5EF4-FFF2-40B4-BE49-F238E27FC236}">
                <a16:creationId xmlns:a16="http://schemas.microsoft.com/office/drawing/2014/main" id="{05AEAD5F-202C-4121-90EF-BFA189117AAB}"/>
              </a:ext>
            </a:extLst>
          </p:cNvPr>
          <p:cNvCxnSpPr>
            <a:cxnSpLocks/>
          </p:cNvCxnSpPr>
          <p:nvPr/>
        </p:nvCxnSpPr>
        <p:spPr>
          <a:xfrm flipV="1">
            <a:off x="3935760" y="1841928"/>
            <a:ext cx="0" cy="432337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58C6ED8B-A695-48C3-ADC6-8EBD9CE6B50A}"/>
              </a:ext>
            </a:extLst>
          </p:cNvPr>
          <p:cNvCxnSpPr>
            <a:cxnSpLocks/>
          </p:cNvCxnSpPr>
          <p:nvPr/>
        </p:nvCxnSpPr>
        <p:spPr>
          <a:xfrm>
            <a:off x="479376" y="4005064"/>
            <a:ext cx="11521280" cy="7200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6320D779-2801-4679-930E-15A1579CB3A6}"/>
              </a:ext>
            </a:extLst>
          </p:cNvPr>
          <p:cNvSpPr/>
          <p:nvPr/>
        </p:nvSpPr>
        <p:spPr>
          <a:xfrm>
            <a:off x="3854228" y="3959536"/>
            <a:ext cx="163064" cy="163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Ellipse 1"/>
          <p:cNvSpPr/>
          <p:nvPr/>
        </p:nvSpPr>
        <p:spPr>
          <a:xfrm>
            <a:off x="8745263" y="3172773"/>
            <a:ext cx="163064" cy="163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a:extLst>
              <a:ext uri="{FF2B5EF4-FFF2-40B4-BE49-F238E27FC236}">
                <a16:creationId xmlns:a16="http://schemas.microsoft.com/office/drawing/2014/main" id="{F89A1977-F112-4A2F-BC89-519D425FF537}"/>
              </a:ext>
            </a:extLst>
          </p:cNvPr>
          <p:cNvSpPr/>
          <p:nvPr/>
        </p:nvSpPr>
        <p:spPr>
          <a:xfrm>
            <a:off x="8718782" y="3142540"/>
            <a:ext cx="216024" cy="216024"/>
          </a:xfrm>
          <a:prstGeom prst="ellipse">
            <a:avLst/>
          </a:prstGeom>
          <a:noFill/>
          <a:ln w="38100">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
        <p:nvSpPr>
          <p:cNvPr id="5" name="Pfeil: nach links und rechts 4">
            <a:extLst>
              <a:ext uri="{FF2B5EF4-FFF2-40B4-BE49-F238E27FC236}">
                <a16:creationId xmlns:a16="http://schemas.microsoft.com/office/drawing/2014/main" id="{EBBC8503-D5A2-4E98-853F-F00E770E50AC}"/>
              </a:ext>
            </a:extLst>
          </p:cNvPr>
          <p:cNvSpPr/>
          <p:nvPr/>
        </p:nvSpPr>
        <p:spPr>
          <a:xfrm>
            <a:off x="4020141" y="3770473"/>
            <a:ext cx="4787129" cy="55907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69E4B49B-549D-4AD2-9377-A217FA179E25}"/>
              </a:ext>
            </a:extLst>
          </p:cNvPr>
          <p:cNvSpPr txBox="1"/>
          <p:nvPr/>
        </p:nvSpPr>
        <p:spPr>
          <a:xfrm>
            <a:off x="5735960" y="3854190"/>
            <a:ext cx="1761656" cy="400110"/>
          </a:xfrm>
          <a:prstGeom prst="rect">
            <a:avLst/>
          </a:prstGeom>
          <a:noFill/>
        </p:spPr>
        <p:txBody>
          <a:bodyPr wrap="square" rtlCol="0">
            <a:spAutoFit/>
          </a:bodyPr>
          <a:lstStyle/>
          <a:p>
            <a:r>
              <a:rPr lang="de-CH" sz="2000" b="1" dirty="0"/>
              <a:t>5’626 m</a:t>
            </a:r>
            <a:endParaRPr lang="de-DE" sz="2000" b="1" dirty="0"/>
          </a:p>
        </p:txBody>
      </p:sp>
      <p:sp>
        <p:nvSpPr>
          <p:cNvPr id="7" name="Pfeil: nach oben und unten 6">
            <a:extLst>
              <a:ext uri="{FF2B5EF4-FFF2-40B4-BE49-F238E27FC236}">
                <a16:creationId xmlns:a16="http://schemas.microsoft.com/office/drawing/2014/main" id="{DD578B4E-C385-486C-BD35-937AEC696120}"/>
              </a:ext>
            </a:extLst>
          </p:cNvPr>
          <p:cNvSpPr/>
          <p:nvPr/>
        </p:nvSpPr>
        <p:spPr>
          <a:xfrm>
            <a:off x="8570445" y="3290600"/>
            <a:ext cx="515731" cy="73805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E5E0FB12-ABE0-4D27-8A9C-D618329895FF}"/>
              </a:ext>
            </a:extLst>
          </p:cNvPr>
          <p:cNvSpPr txBox="1"/>
          <p:nvPr/>
        </p:nvSpPr>
        <p:spPr>
          <a:xfrm rot="5400000">
            <a:off x="8448424" y="3548002"/>
            <a:ext cx="810642" cy="338554"/>
          </a:xfrm>
          <a:prstGeom prst="rect">
            <a:avLst/>
          </a:prstGeom>
          <a:noFill/>
        </p:spPr>
        <p:txBody>
          <a:bodyPr wrap="square" rtlCol="0">
            <a:spAutoFit/>
          </a:bodyPr>
          <a:lstStyle/>
          <a:p>
            <a:r>
              <a:rPr lang="de-CH" sz="1600" b="1" dirty="0"/>
              <a:t>966 m</a:t>
            </a:r>
            <a:endParaRPr lang="de-DE" sz="1600" b="1" dirty="0"/>
          </a:p>
        </p:txBody>
      </p:sp>
      <p:sp>
        <p:nvSpPr>
          <p:cNvPr id="20" name="Textfeld 19">
            <a:extLst>
              <a:ext uri="{FF2B5EF4-FFF2-40B4-BE49-F238E27FC236}">
                <a16:creationId xmlns:a16="http://schemas.microsoft.com/office/drawing/2014/main" id="{6CAFAF69-E74D-47CA-AA4C-174BFF14086B}"/>
              </a:ext>
            </a:extLst>
          </p:cNvPr>
          <p:cNvSpPr txBox="1"/>
          <p:nvPr/>
        </p:nvSpPr>
        <p:spPr>
          <a:xfrm>
            <a:off x="9637757" y="2607974"/>
            <a:ext cx="1570812" cy="369332"/>
          </a:xfrm>
          <a:prstGeom prst="rect">
            <a:avLst/>
          </a:prstGeom>
          <a:solidFill>
            <a:schemeClr val="accent1">
              <a:lumMod val="20000"/>
              <a:lumOff val="80000"/>
            </a:schemeClr>
          </a:solidFill>
          <a:ln>
            <a:solidFill>
              <a:schemeClr val="bg2">
                <a:lumMod val="50000"/>
              </a:schemeClr>
            </a:solidFill>
          </a:ln>
        </p:spPr>
        <p:txBody>
          <a:bodyPr wrap="square" rtlCol="0">
            <a:spAutoFit/>
          </a:bodyPr>
          <a:lstStyle/>
          <a:p>
            <a:r>
              <a:rPr lang="de-CH" dirty="0"/>
              <a:t>5’626 / 966</a:t>
            </a:r>
            <a:endParaRPr lang="de-DE" dirty="0"/>
          </a:p>
        </p:txBody>
      </p:sp>
      <p:sp>
        <p:nvSpPr>
          <p:cNvPr id="24" name="Textfeld 23">
            <a:extLst>
              <a:ext uri="{FF2B5EF4-FFF2-40B4-BE49-F238E27FC236}">
                <a16:creationId xmlns:a16="http://schemas.microsoft.com/office/drawing/2014/main" id="{7EF5773F-F09B-DA77-FE34-9213AB72C294}"/>
              </a:ext>
            </a:extLst>
          </p:cNvPr>
          <p:cNvSpPr txBox="1"/>
          <p:nvPr/>
        </p:nvSpPr>
        <p:spPr>
          <a:xfrm>
            <a:off x="9023023" y="4629696"/>
            <a:ext cx="2329562" cy="369332"/>
          </a:xfrm>
          <a:prstGeom prst="rect">
            <a:avLst/>
          </a:prstGeom>
          <a:solidFill>
            <a:schemeClr val="accent1">
              <a:lumMod val="20000"/>
              <a:lumOff val="80000"/>
            </a:schemeClr>
          </a:solidFill>
          <a:ln>
            <a:solidFill>
              <a:schemeClr val="bg2">
                <a:lumMod val="50000"/>
              </a:schemeClr>
            </a:solidFill>
          </a:ln>
        </p:spPr>
        <p:txBody>
          <a:bodyPr wrap="square" rtlCol="0">
            <a:spAutoFit/>
          </a:bodyPr>
          <a:lstStyle/>
          <a:p>
            <a:r>
              <a:rPr lang="de-CH" b="1" dirty="0"/>
              <a:t>605’626 / 200’966</a:t>
            </a:r>
            <a:endParaRPr lang="de-DE" b="1" dirty="0"/>
          </a:p>
        </p:txBody>
      </p:sp>
      <p:sp>
        <p:nvSpPr>
          <p:cNvPr id="25" name="Textfeld 24">
            <a:extLst>
              <a:ext uri="{FF2B5EF4-FFF2-40B4-BE49-F238E27FC236}">
                <a16:creationId xmlns:a16="http://schemas.microsoft.com/office/drawing/2014/main" id="{4490E0C2-1454-ED0C-ACB6-42BB5DFB4C61}"/>
              </a:ext>
            </a:extLst>
          </p:cNvPr>
          <p:cNvSpPr txBox="1"/>
          <p:nvPr/>
        </p:nvSpPr>
        <p:spPr>
          <a:xfrm>
            <a:off x="3647728" y="6237312"/>
            <a:ext cx="864096" cy="288032"/>
          </a:xfrm>
          <a:prstGeom prst="rect">
            <a:avLst/>
          </a:prstGeom>
          <a:noFill/>
        </p:spPr>
        <p:txBody>
          <a:bodyPr wrap="square" lIns="0" tIns="0" rIns="0" bIns="0" rtlCol="0">
            <a:spAutoFit/>
          </a:bodyPr>
          <a:lstStyle/>
          <a:p>
            <a:r>
              <a:rPr lang="de-DE" dirty="0"/>
              <a:t>600‘000</a:t>
            </a:r>
            <a:endParaRPr lang="de-CH" dirty="0"/>
          </a:p>
        </p:txBody>
      </p:sp>
      <p:sp>
        <p:nvSpPr>
          <p:cNvPr id="26" name="Textfeld 25">
            <a:extLst>
              <a:ext uri="{FF2B5EF4-FFF2-40B4-BE49-F238E27FC236}">
                <a16:creationId xmlns:a16="http://schemas.microsoft.com/office/drawing/2014/main" id="{5740C7BB-D722-83EF-AD8B-7CE0D8A13683}"/>
              </a:ext>
            </a:extLst>
          </p:cNvPr>
          <p:cNvSpPr txBox="1"/>
          <p:nvPr/>
        </p:nvSpPr>
        <p:spPr>
          <a:xfrm>
            <a:off x="85291" y="3859600"/>
            <a:ext cx="864096" cy="288032"/>
          </a:xfrm>
          <a:prstGeom prst="rect">
            <a:avLst/>
          </a:prstGeom>
          <a:solidFill>
            <a:schemeClr val="bg2"/>
          </a:solidFill>
        </p:spPr>
        <p:txBody>
          <a:bodyPr wrap="square" lIns="0" tIns="0" rIns="0" bIns="0" rtlCol="0">
            <a:spAutoFit/>
          </a:bodyPr>
          <a:lstStyle/>
          <a:p>
            <a:r>
              <a:rPr lang="de-DE" dirty="0"/>
              <a:t>200‘000</a:t>
            </a:r>
            <a:endParaRPr lang="de-CH" dirty="0"/>
          </a:p>
        </p:txBody>
      </p:sp>
    </p:spTree>
    <p:extLst>
      <p:ext uri="{BB962C8B-B14F-4D97-AF65-F5344CB8AC3E}">
        <p14:creationId xmlns:p14="http://schemas.microsoft.com/office/powerpoint/2010/main" val="295012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000" fill="hold"/>
                                        <p:tgtEl>
                                          <p:spTgt spid="10"/>
                                        </p:tgtEl>
                                        <p:attrNameLst>
                                          <p:attrName>ppt_x</p:attrName>
                                        </p:attrNameLst>
                                      </p:cBhvr>
                                      <p:tavLst>
                                        <p:tav tm="0">
                                          <p:val>
                                            <p:strVal val="0-#ppt_w/2"/>
                                          </p:val>
                                        </p:tav>
                                        <p:tav tm="100000">
                                          <p:val>
                                            <p:strVal val="#ppt_x"/>
                                          </p:val>
                                        </p:tav>
                                      </p:tavLst>
                                    </p:anim>
                                    <p:anim calcmode="lin" valueType="num">
                                      <p:cBhvr additive="base">
                                        <p:cTn id="8" dur="3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0" grpId="0" animBg="1"/>
      <p:bldP spid="5" grpId="0" animBg="1"/>
      <p:bldP spid="6" grpId="0"/>
      <p:bldP spid="7" grpId="0" animBg="1"/>
      <p:bldP spid="8" grpId="0"/>
      <p:bldP spid="20" grpId="0" animBg="1"/>
      <p:bldP spid="24" grpId="0" animBg="1"/>
      <p:bldP spid="25" grpId="0"/>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fr-CH" dirty="0" err="1"/>
              <a:t>Koordinatennetz</a:t>
            </a:r>
            <a:r>
              <a:rPr lang="fr-CH" dirty="0"/>
              <a:t> LV03 - LV95</a:t>
            </a:r>
            <a:endParaRPr lang="de-CH" dirty="0"/>
          </a:p>
        </p:txBody>
      </p:sp>
      <p:pic>
        <p:nvPicPr>
          <p:cNvPr id="1026" name="Picture 2" descr="Schweizer Karte Schweiz ÃÂ· Kostenloses Bild auf Pixabay">
            <a:extLst>
              <a:ext uri="{FF2B5EF4-FFF2-40B4-BE49-F238E27FC236}">
                <a16:creationId xmlns:a16="http://schemas.microsoft.com/office/drawing/2014/main" id="{72161BA0-6F42-4063-8D12-1E172F1F58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7990" y="3573016"/>
            <a:ext cx="3291858" cy="185167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070D88A6-4686-4600-8020-807497F5317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567608" y="1950764"/>
            <a:ext cx="6732240" cy="4606821"/>
          </a:xfrm>
          <a:prstGeom prst="rect">
            <a:avLst/>
          </a:prstGeom>
        </p:spPr>
      </p:pic>
    </p:spTree>
    <p:extLst>
      <p:ext uri="{BB962C8B-B14F-4D97-AF65-F5344CB8AC3E}">
        <p14:creationId xmlns:p14="http://schemas.microsoft.com/office/powerpoint/2010/main" val="1111796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fr-CH" dirty="0" err="1"/>
              <a:t>Bezugspunkt</a:t>
            </a:r>
            <a:r>
              <a:rPr lang="fr-CH" dirty="0"/>
              <a:t> der LV03</a:t>
            </a:r>
            <a:endParaRPr lang="de-CH" dirty="0"/>
          </a:p>
        </p:txBody>
      </p:sp>
      <p:pic>
        <p:nvPicPr>
          <p:cNvPr id="5122" name="Picture 2" descr="http://www.swisstopo.admin.ch/internet/swisstopo/de/home/topics/survey/lv95.parsys.56775.Imag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536" y="1816512"/>
            <a:ext cx="5616624" cy="390307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1.bp.blogspot.com/-MflNav2opUA/Tjvne6QDsXI/AAAAAAAAHuc/AQCxBCz0g0A/s1600/Nullpunkt_Bern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3952" y="3973679"/>
            <a:ext cx="476250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4EA7F7B-7E07-85A2-7613-1E2B73A0EC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832"/>
          <a:stretch/>
        </p:blipFill>
        <p:spPr bwMode="auto">
          <a:xfrm>
            <a:off x="7558772" y="404664"/>
            <a:ext cx="4464496" cy="3470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54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a:bodyPr>
          <a:lstStyle/>
          <a:p>
            <a:pPr>
              <a:tabLst>
                <a:tab pos="1519238" algn="l"/>
              </a:tabLst>
            </a:pPr>
            <a:endParaRPr lang="de-CH" sz="4000" dirty="0"/>
          </a:p>
        </p:txBody>
      </p:sp>
      <p:sp>
        <p:nvSpPr>
          <p:cNvPr id="3" name="Titel 2"/>
          <p:cNvSpPr>
            <a:spLocks noGrp="1"/>
          </p:cNvSpPr>
          <p:nvPr>
            <p:ph type="title"/>
          </p:nvPr>
        </p:nvSpPr>
        <p:spPr/>
        <p:txBody>
          <a:bodyPr/>
          <a:lstStyle/>
          <a:p>
            <a:r>
              <a:rPr lang="de-CH" dirty="0"/>
              <a:t>Die Karte: Ziele</a:t>
            </a:r>
          </a:p>
        </p:txBody>
      </p:sp>
      <p:sp>
        <p:nvSpPr>
          <p:cNvPr id="4" name="Rechteck: gefaltete Ecke 3">
            <a:extLst>
              <a:ext uri="{FF2B5EF4-FFF2-40B4-BE49-F238E27FC236}">
                <a16:creationId xmlns:a16="http://schemas.microsoft.com/office/drawing/2014/main" id="{DA4DC594-4CD4-44DF-B99A-A701D1FA9F73}"/>
              </a:ext>
            </a:extLst>
          </p:cNvPr>
          <p:cNvSpPr/>
          <p:nvPr/>
        </p:nvSpPr>
        <p:spPr>
          <a:xfrm>
            <a:off x="6094774" y="2358190"/>
            <a:ext cx="4176464" cy="3650672"/>
          </a:xfrm>
          <a:prstGeom prst="foldedCorne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
        <p:nvSpPr>
          <p:cNvPr id="5" name="Textfeld 4">
            <a:extLst>
              <a:ext uri="{FF2B5EF4-FFF2-40B4-BE49-F238E27FC236}">
                <a16:creationId xmlns:a16="http://schemas.microsoft.com/office/drawing/2014/main" id="{FC299435-448E-4E56-9183-6DF8DB7E7BA4}"/>
              </a:ext>
            </a:extLst>
          </p:cNvPr>
          <p:cNvSpPr txBox="1"/>
          <p:nvPr/>
        </p:nvSpPr>
        <p:spPr>
          <a:xfrm>
            <a:off x="6182687" y="2476422"/>
            <a:ext cx="3945761" cy="3385542"/>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de-CH" sz="2400" dirty="0"/>
              <a:t>Koordinaten eines Punktes bestimmen.</a:t>
            </a:r>
          </a:p>
          <a:p>
            <a:pPr marL="457200" indent="-457200">
              <a:spcAft>
                <a:spcPts val="1200"/>
              </a:spcAft>
              <a:buFont typeface="Arial" panose="020B0604020202020204" pitchFamily="34" charset="0"/>
              <a:buChar char="•"/>
            </a:pPr>
            <a:r>
              <a:rPr lang="de-CH" sz="2400" dirty="0"/>
              <a:t>Gegebene Koordinaten in die Karte eintragen.</a:t>
            </a:r>
          </a:p>
          <a:p>
            <a:pPr marL="457200" indent="-457200">
              <a:spcAft>
                <a:spcPts val="1200"/>
              </a:spcAft>
              <a:buFont typeface="Arial" panose="020B0604020202020204" pitchFamily="34" charset="0"/>
              <a:buChar char="•"/>
            </a:pPr>
            <a:r>
              <a:rPr lang="de-CH" sz="2400" dirty="0"/>
              <a:t>Signaturen lesen. </a:t>
            </a:r>
          </a:p>
          <a:p>
            <a:endParaRPr lang="de-CH" sz="3200" dirty="0"/>
          </a:p>
          <a:p>
            <a:endParaRPr lang="de-DE" sz="3200" dirty="0"/>
          </a:p>
        </p:txBody>
      </p:sp>
      <p:pic>
        <p:nvPicPr>
          <p:cNvPr id="12" name="Grafik 11">
            <a:extLst>
              <a:ext uri="{FF2B5EF4-FFF2-40B4-BE49-F238E27FC236}">
                <a16:creationId xmlns:a16="http://schemas.microsoft.com/office/drawing/2014/main" id="{77E05344-422A-43F1-B018-69E139BA9E90}"/>
              </a:ext>
            </a:extLst>
          </p:cNvPr>
          <p:cNvPicPr>
            <a:picLocks noChangeAspect="1"/>
          </p:cNvPicPr>
          <p:nvPr/>
        </p:nvPicPr>
        <p:blipFill rotWithShape="1">
          <a:blip r:embed="rId3"/>
          <a:srcRect r="38975" b="14769"/>
          <a:stretch/>
        </p:blipFill>
        <p:spPr>
          <a:xfrm>
            <a:off x="1919536" y="2358464"/>
            <a:ext cx="4176464" cy="3650672"/>
          </a:xfrm>
          <a:prstGeom prst="rect">
            <a:avLst/>
          </a:prstGeom>
        </p:spPr>
      </p:pic>
    </p:spTree>
    <p:extLst>
      <p:ext uri="{BB962C8B-B14F-4D97-AF65-F5344CB8AC3E}">
        <p14:creationId xmlns:p14="http://schemas.microsoft.com/office/powerpoint/2010/main" val="3167252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93158" y="2357994"/>
            <a:ext cx="4647980" cy="4176000"/>
          </a:xfrm>
        </p:spPr>
      </p:pic>
      <p:sp>
        <p:nvSpPr>
          <p:cNvPr id="3" name="Titel 2"/>
          <p:cNvSpPr>
            <a:spLocks noGrp="1"/>
          </p:cNvSpPr>
          <p:nvPr>
            <p:ph type="title"/>
          </p:nvPr>
        </p:nvSpPr>
        <p:spPr/>
        <p:txBody>
          <a:bodyPr/>
          <a:lstStyle/>
          <a:p>
            <a:r>
              <a:rPr lang="de-CH" dirty="0"/>
              <a:t>Koordinaten bestimmen:</a:t>
            </a:r>
          </a:p>
        </p:txBody>
      </p:sp>
      <p:sp>
        <p:nvSpPr>
          <p:cNvPr id="2" name="Textfeld 1">
            <a:extLst>
              <a:ext uri="{FF2B5EF4-FFF2-40B4-BE49-F238E27FC236}">
                <a16:creationId xmlns:a16="http://schemas.microsoft.com/office/drawing/2014/main" id="{25B74A66-BC0E-6A58-0617-D1DC27858CC1}"/>
              </a:ext>
            </a:extLst>
          </p:cNvPr>
          <p:cNvSpPr txBox="1"/>
          <p:nvPr/>
        </p:nvSpPr>
        <p:spPr>
          <a:xfrm>
            <a:off x="550863" y="2380330"/>
            <a:ext cx="6046603" cy="1292662"/>
          </a:xfrm>
          <a:prstGeom prst="rect">
            <a:avLst/>
          </a:prstGeom>
          <a:noFill/>
        </p:spPr>
        <p:txBody>
          <a:bodyPr wrap="square" lIns="0" tIns="0" rIns="0" bIns="0" rtlCol="0">
            <a:spAutoFit/>
          </a:bodyPr>
          <a:lstStyle/>
          <a:p>
            <a:r>
              <a:rPr lang="de-CH" sz="2800" dirty="0"/>
              <a:t>Schnittpunkt der nächstgelegenen Koordinatenlinien links und unten bestimmen. 607 / 207</a:t>
            </a:r>
          </a:p>
        </p:txBody>
      </p:sp>
      <p:pic>
        <p:nvPicPr>
          <p:cNvPr id="5" name="Inhaltsplatzhalter 5">
            <a:extLst>
              <a:ext uri="{FF2B5EF4-FFF2-40B4-BE49-F238E27FC236}">
                <a16:creationId xmlns:a16="http://schemas.microsoft.com/office/drawing/2014/main" id="{818994A1-EC7B-7492-CB23-76985D0DD89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600578" y="2351500"/>
            <a:ext cx="5040560" cy="4188987"/>
          </a:xfrm>
          <a:prstGeom prst="rect">
            <a:avLst/>
          </a:prstGeom>
        </p:spPr>
      </p:pic>
      <p:sp>
        <p:nvSpPr>
          <p:cNvPr id="6" name="Textfeld 5">
            <a:extLst>
              <a:ext uri="{FF2B5EF4-FFF2-40B4-BE49-F238E27FC236}">
                <a16:creationId xmlns:a16="http://schemas.microsoft.com/office/drawing/2014/main" id="{00449590-30FE-D080-FBA8-37C4BC75F395}"/>
              </a:ext>
            </a:extLst>
          </p:cNvPr>
          <p:cNvSpPr txBox="1"/>
          <p:nvPr/>
        </p:nvSpPr>
        <p:spPr>
          <a:xfrm>
            <a:off x="567052" y="3763557"/>
            <a:ext cx="5400600" cy="861774"/>
          </a:xfrm>
          <a:prstGeom prst="rect">
            <a:avLst/>
          </a:prstGeom>
          <a:noFill/>
        </p:spPr>
        <p:txBody>
          <a:bodyPr wrap="square" lIns="0" tIns="0" rIns="0" bIns="0" rtlCol="0">
            <a:spAutoFit/>
          </a:bodyPr>
          <a:lstStyle/>
          <a:p>
            <a:r>
              <a:rPr lang="de-CH" sz="2800" dirty="0"/>
              <a:t>Abstand des Punktes in östlicher Richtung messen. 607 510</a:t>
            </a:r>
          </a:p>
        </p:txBody>
      </p:sp>
      <p:pic>
        <p:nvPicPr>
          <p:cNvPr id="7" name="Inhaltsplatzhalter 3">
            <a:extLst>
              <a:ext uri="{FF2B5EF4-FFF2-40B4-BE49-F238E27FC236}">
                <a16:creationId xmlns:a16="http://schemas.microsoft.com/office/drawing/2014/main" id="{31A085BE-EEE5-CA11-F94D-62C9BEC8E1A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609812" y="2352675"/>
            <a:ext cx="5031326" cy="4176000"/>
          </a:xfrm>
          <a:prstGeom prst="rect">
            <a:avLst/>
          </a:prstGeom>
        </p:spPr>
      </p:pic>
      <p:sp>
        <p:nvSpPr>
          <p:cNvPr id="8" name="Textfeld 7">
            <a:extLst>
              <a:ext uri="{FF2B5EF4-FFF2-40B4-BE49-F238E27FC236}">
                <a16:creationId xmlns:a16="http://schemas.microsoft.com/office/drawing/2014/main" id="{E1631DFE-17E6-8930-E81E-EE094CAABA2A}"/>
              </a:ext>
            </a:extLst>
          </p:cNvPr>
          <p:cNvSpPr txBox="1"/>
          <p:nvPr/>
        </p:nvSpPr>
        <p:spPr>
          <a:xfrm>
            <a:off x="601278" y="4720723"/>
            <a:ext cx="5638738" cy="861774"/>
          </a:xfrm>
          <a:prstGeom prst="rect">
            <a:avLst/>
          </a:prstGeom>
          <a:noFill/>
        </p:spPr>
        <p:txBody>
          <a:bodyPr wrap="square" lIns="0" tIns="0" rIns="0" bIns="0" rtlCol="0">
            <a:spAutoFit/>
          </a:bodyPr>
          <a:lstStyle/>
          <a:p>
            <a:r>
              <a:rPr lang="de-CH" sz="2800" dirty="0"/>
              <a:t>Abstand des Punktes in nördlicher Richtung messen. 207 820</a:t>
            </a:r>
          </a:p>
        </p:txBody>
      </p:sp>
      <p:sp>
        <p:nvSpPr>
          <p:cNvPr id="9" name="Textfeld 8">
            <a:extLst>
              <a:ext uri="{FF2B5EF4-FFF2-40B4-BE49-F238E27FC236}">
                <a16:creationId xmlns:a16="http://schemas.microsoft.com/office/drawing/2014/main" id="{C503F24E-AB01-2FE6-D777-99FD46E2F077}"/>
              </a:ext>
            </a:extLst>
          </p:cNvPr>
          <p:cNvSpPr txBox="1"/>
          <p:nvPr/>
        </p:nvSpPr>
        <p:spPr>
          <a:xfrm>
            <a:off x="6384554" y="374173"/>
            <a:ext cx="5472608" cy="936090"/>
          </a:xfrm>
          <a:prstGeom prst="rect">
            <a:avLst/>
          </a:prstGeom>
          <a:noFill/>
        </p:spPr>
        <p:txBody>
          <a:bodyPr wrap="square" lIns="0" tIns="0" rIns="0" bIns="0" rtlCol="0">
            <a:spAutoFit/>
          </a:bodyPr>
          <a:lstStyle/>
          <a:p>
            <a:pPr>
              <a:lnSpc>
                <a:spcPct val="200000"/>
              </a:lnSpc>
            </a:pPr>
            <a:r>
              <a:rPr lang="de-CH" sz="3600" dirty="0"/>
              <a:t>2 607 510 / 1 207 820</a:t>
            </a:r>
          </a:p>
        </p:txBody>
      </p:sp>
    </p:spTree>
    <p:extLst>
      <p:ext uri="{BB962C8B-B14F-4D97-AF65-F5344CB8AC3E}">
        <p14:creationId xmlns:p14="http://schemas.microsoft.com/office/powerpoint/2010/main" val="99526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Punkt bestimmen: </a:t>
            </a:r>
            <a:r>
              <a:rPr lang="de-CH" sz="3600" spc="20" dirty="0">
                <a:effectLst/>
                <a:latin typeface="Arial" panose="020B0604020202020204" pitchFamily="34" charset="0"/>
                <a:ea typeface="Arial" panose="020B0604020202020204" pitchFamily="34" charset="0"/>
                <a:cs typeface="Times New Roman" panose="02020603050405020304" pitchFamily="18" charset="0"/>
              </a:rPr>
              <a:t>2'605’626 / 1'200’966</a:t>
            </a:r>
            <a:br>
              <a:rPr lang="de-CH" dirty="0"/>
            </a:br>
            <a:endParaRPr lang="de-CH" dirty="0"/>
          </a:p>
        </p:txBody>
      </p:sp>
      <p:pic>
        <p:nvPicPr>
          <p:cNvPr id="9" name="Grafik 8">
            <a:extLst>
              <a:ext uri="{FF2B5EF4-FFF2-40B4-BE49-F238E27FC236}">
                <a16:creationId xmlns:a16="http://schemas.microsoft.com/office/drawing/2014/main" id="{6337EE87-DAD6-3367-8C84-5C588064133B}"/>
              </a:ext>
            </a:extLst>
          </p:cNvPr>
          <p:cNvPicPr>
            <a:picLocks noChangeAspect="1"/>
          </p:cNvPicPr>
          <p:nvPr/>
        </p:nvPicPr>
        <p:blipFill>
          <a:blip r:embed="rId3"/>
          <a:stretch>
            <a:fillRect/>
          </a:stretch>
        </p:blipFill>
        <p:spPr>
          <a:xfrm>
            <a:off x="7536160" y="2352675"/>
            <a:ext cx="4153456" cy="3960000"/>
          </a:xfrm>
          <a:prstGeom prst="rect">
            <a:avLst/>
          </a:prstGeom>
        </p:spPr>
      </p:pic>
      <p:sp>
        <p:nvSpPr>
          <p:cNvPr id="11" name="Textfeld 10">
            <a:extLst>
              <a:ext uri="{FF2B5EF4-FFF2-40B4-BE49-F238E27FC236}">
                <a16:creationId xmlns:a16="http://schemas.microsoft.com/office/drawing/2014/main" id="{30374CE8-F2AA-89B6-85A7-35767B72DD0B}"/>
              </a:ext>
            </a:extLst>
          </p:cNvPr>
          <p:cNvSpPr txBox="1"/>
          <p:nvPr/>
        </p:nvSpPr>
        <p:spPr>
          <a:xfrm>
            <a:off x="479376" y="2323648"/>
            <a:ext cx="5760640" cy="1200329"/>
          </a:xfrm>
          <a:prstGeom prst="rect">
            <a:avLst/>
          </a:prstGeom>
          <a:noFill/>
        </p:spPr>
        <p:txBody>
          <a:bodyPr wrap="square">
            <a:spAutoFit/>
          </a:bodyPr>
          <a:lstStyle/>
          <a:p>
            <a:r>
              <a:rPr lang="de-CH" sz="2400" spc="20" dirty="0">
                <a:effectLst/>
                <a:latin typeface="Arial" panose="020B0604020202020204" pitchFamily="34" charset="0"/>
                <a:ea typeface="Arial" panose="020B0604020202020204" pitchFamily="34" charset="0"/>
                <a:cs typeface="Times New Roman" panose="02020603050405020304" pitchFamily="18" charset="0"/>
              </a:rPr>
              <a:t>Auf der Karte wird der Schnittpunkt der Koordinatenlinien </a:t>
            </a:r>
            <a:r>
              <a:rPr lang="de-CH" sz="2400" b="1" spc="20" dirty="0">
                <a:effectLst/>
                <a:latin typeface="Arial" panose="020B0604020202020204" pitchFamily="34" charset="0"/>
                <a:ea typeface="Arial" panose="020B0604020202020204" pitchFamily="34" charset="0"/>
                <a:cs typeface="Times New Roman" panose="02020603050405020304" pitchFamily="18" charset="0"/>
              </a:rPr>
              <a:t>2'605</a:t>
            </a:r>
            <a:r>
              <a:rPr lang="de-CH" sz="2400" spc="20" dirty="0">
                <a:effectLst/>
                <a:latin typeface="Arial" panose="020B0604020202020204" pitchFamily="34" charset="0"/>
                <a:ea typeface="Arial" panose="020B0604020202020204" pitchFamily="34" charset="0"/>
                <a:cs typeface="Times New Roman" panose="02020603050405020304" pitchFamily="18" charset="0"/>
              </a:rPr>
              <a:t>'000 / </a:t>
            </a:r>
            <a:r>
              <a:rPr lang="de-CH" sz="2400" b="1" spc="20" dirty="0">
                <a:effectLst/>
                <a:latin typeface="Arial" panose="020B0604020202020204" pitchFamily="34" charset="0"/>
                <a:ea typeface="Arial" panose="020B0604020202020204" pitchFamily="34" charset="0"/>
                <a:cs typeface="Times New Roman" panose="02020603050405020304" pitchFamily="18" charset="0"/>
              </a:rPr>
              <a:t>1'200</a:t>
            </a:r>
            <a:r>
              <a:rPr lang="de-CH" sz="2400" spc="20" dirty="0">
                <a:effectLst/>
                <a:latin typeface="Arial" panose="020B0604020202020204" pitchFamily="34" charset="0"/>
                <a:ea typeface="Arial" panose="020B0604020202020204" pitchFamily="34" charset="0"/>
                <a:cs typeface="Times New Roman" panose="02020603050405020304" pitchFamily="18" charset="0"/>
              </a:rPr>
              <a:t>’000 gesucht. </a:t>
            </a:r>
            <a:endParaRPr lang="de-CH" sz="2400" dirty="0"/>
          </a:p>
        </p:txBody>
      </p:sp>
      <p:sp>
        <p:nvSpPr>
          <p:cNvPr id="12" name="Pfeil: nach links 11">
            <a:extLst>
              <a:ext uri="{FF2B5EF4-FFF2-40B4-BE49-F238E27FC236}">
                <a16:creationId xmlns:a16="http://schemas.microsoft.com/office/drawing/2014/main" id="{FF2429FA-BE8B-67B4-9B25-187BA466CC78}"/>
              </a:ext>
            </a:extLst>
          </p:cNvPr>
          <p:cNvSpPr/>
          <p:nvPr/>
        </p:nvSpPr>
        <p:spPr>
          <a:xfrm>
            <a:off x="8256240" y="5347702"/>
            <a:ext cx="720080" cy="36004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3" name="Grafik 12">
            <a:extLst>
              <a:ext uri="{FF2B5EF4-FFF2-40B4-BE49-F238E27FC236}">
                <a16:creationId xmlns:a16="http://schemas.microsoft.com/office/drawing/2014/main" id="{C9EAF1A1-6F6D-7B08-7C1B-C902B883EF5F}"/>
              </a:ext>
            </a:extLst>
          </p:cNvPr>
          <p:cNvPicPr>
            <a:picLocks noChangeAspect="1"/>
          </p:cNvPicPr>
          <p:nvPr/>
        </p:nvPicPr>
        <p:blipFill>
          <a:blip r:embed="rId3"/>
          <a:stretch>
            <a:fillRect/>
          </a:stretch>
        </p:blipFill>
        <p:spPr>
          <a:xfrm>
            <a:off x="7536159" y="2352675"/>
            <a:ext cx="4153457" cy="3960000"/>
          </a:xfrm>
          <a:prstGeom prst="rect">
            <a:avLst/>
          </a:prstGeom>
        </p:spPr>
      </p:pic>
      <p:pic>
        <p:nvPicPr>
          <p:cNvPr id="14" name="Grafik 13" descr="Ein Bild, das Text, Lineal, Messstab Maßband enthält.&#10;&#10;Automatisch generierte Beschreibung">
            <a:extLst>
              <a:ext uri="{FF2B5EF4-FFF2-40B4-BE49-F238E27FC236}">
                <a16:creationId xmlns:a16="http://schemas.microsoft.com/office/drawing/2014/main" id="{14F19F15-AD5C-17D9-4168-B7626D14E0FE}"/>
              </a:ext>
            </a:extLst>
          </p:cNvPr>
          <p:cNvPicPr>
            <a:picLocks noChangeAspect="1"/>
          </p:cNvPicPr>
          <p:nvPr/>
        </p:nvPicPr>
        <p:blipFill rotWithShape="1">
          <a:blip r:embed="rId4">
            <a:clrChange>
              <a:clrFrom>
                <a:srgbClr val="FFFFFF"/>
              </a:clrFrom>
              <a:clrTo>
                <a:srgbClr val="FFFFFF">
                  <a:alpha val="0"/>
                </a:srgbClr>
              </a:clrTo>
            </a:clrChange>
          </a:blip>
          <a:srcRect l="2153" t="10154" r="60156" b="49944"/>
          <a:stretch/>
        </p:blipFill>
        <p:spPr bwMode="auto">
          <a:xfrm>
            <a:off x="7824192" y="5601240"/>
            <a:ext cx="4032448" cy="876427"/>
          </a:xfrm>
          <a:prstGeom prst="rect">
            <a:avLst/>
          </a:prstGeom>
          <a:ln>
            <a:noFill/>
          </a:ln>
          <a:extLst>
            <a:ext uri="{53640926-AAD7-44D8-BBD7-CCE9431645EC}">
              <a14:shadowObscured xmlns:a14="http://schemas.microsoft.com/office/drawing/2010/main"/>
            </a:ext>
          </a:extLst>
        </p:spPr>
      </p:pic>
      <p:pic>
        <p:nvPicPr>
          <p:cNvPr id="22" name="Grafik 21">
            <a:extLst>
              <a:ext uri="{FF2B5EF4-FFF2-40B4-BE49-F238E27FC236}">
                <a16:creationId xmlns:a16="http://schemas.microsoft.com/office/drawing/2014/main" id="{73CABF6A-122E-33C3-28FF-6393ACCE0840}"/>
              </a:ext>
            </a:extLst>
          </p:cNvPr>
          <p:cNvPicPr>
            <a:picLocks noChangeAspect="1"/>
          </p:cNvPicPr>
          <p:nvPr/>
        </p:nvPicPr>
        <p:blipFill>
          <a:blip r:embed="rId5"/>
          <a:stretch>
            <a:fillRect/>
          </a:stretch>
        </p:blipFill>
        <p:spPr>
          <a:xfrm>
            <a:off x="7536159" y="2352675"/>
            <a:ext cx="4153457" cy="3960000"/>
          </a:xfrm>
          <a:prstGeom prst="rect">
            <a:avLst/>
          </a:prstGeom>
        </p:spPr>
      </p:pic>
      <p:cxnSp>
        <p:nvCxnSpPr>
          <p:cNvPr id="15" name="Gerader Verbinder 14">
            <a:extLst>
              <a:ext uri="{FF2B5EF4-FFF2-40B4-BE49-F238E27FC236}">
                <a16:creationId xmlns:a16="http://schemas.microsoft.com/office/drawing/2014/main" id="{D04B0982-6312-34BE-2B71-391E4265C83D}"/>
              </a:ext>
            </a:extLst>
          </p:cNvPr>
          <p:cNvCxnSpPr>
            <a:cxnSpLocks/>
          </p:cNvCxnSpPr>
          <p:nvPr/>
        </p:nvCxnSpPr>
        <p:spPr>
          <a:xfrm flipH="1">
            <a:off x="9739229" y="2852936"/>
            <a:ext cx="29179" cy="2748304"/>
          </a:xfrm>
          <a:prstGeom prst="line">
            <a:avLst/>
          </a:prstGeom>
          <a:ln w="38100">
            <a:prstDash val="dash"/>
            <a:headEnd type="none" w="med" len="med"/>
            <a:tailEnd type="none" w="med" len="med"/>
          </a:ln>
        </p:spPr>
        <p:style>
          <a:lnRef idx="3">
            <a:schemeClr val="accent5"/>
          </a:lnRef>
          <a:fillRef idx="0">
            <a:schemeClr val="accent5"/>
          </a:fillRef>
          <a:effectRef idx="2">
            <a:schemeClr val="accent5"/>
          </a:effectRef>
          <a:fontRef idx="minor">
            <a:schemeClr val="tx1"/>
          </a:fontRef>
        </p:style>
      </p:cxnSp>
      <p:sp>
        <p:nvSpPr>
          <p:cNvPr id="21" name="Textfeld 20">
            <a:extLst>
              <a:ext uri="{FF2B5EF4-FFF2-40B4-BE49-F238E27FC236}">
                <a16:creationId xmlns:a16="http://schemas.microsoft.com/office/drawing/2014/main" id="{BDDF0624-EAE2-F69D-1846-FA251DDF75EB}"/>
              </a:ext>
            </a:extLst>
          </p:cNvPr>
          <p:cNvSpPr txBox="1"/>
          <p:nvPr/>
        </p:nvSpPr>
        <p:spPr>
          <a:xfrm>
            <a:off x="550863" y="3645024"/>
            <a:ext cx="6409233" cy="738664"/>
          </a:xfrm>
          <a:prstGeom prst="rect">
            <a:avLst/>
          </a:prstGeom>
          <a:noFill/>
        </p:spPr>
        <p:txBody>
          <a:bodyPr wrap="square" lIns="0" tIns="0" rIns="0" bIns="0" rtlCol="0">
            <a:spAutoFit/>
          </a:bodyPr>
          <a:lstStyle/>
          <a:p>
            <a:r>
              <a:rPr lang="de-CH" sz="2400" spc="20" dirty="0">
                <a:effectLst/>
                <a:latin typeface="Arial" panose="020B0604020202020204" pitchFamily="34" charset="0"/>
                <a:ea typeface="Arial" panose="020B0604020202020204" pitchFamily="34" charset="0"/>
                <a:cs typeface="Times New Roman" panose="02020603050405020304" pitchFamily="18" charset="0"/>
              </a:rPr>
              <a:t>Mit einem Karten-Mass­stab werden noch die 638m nach Osten abgetragen.</a:t>
            </a:r>
            <a:endParaRPr lang="de-CH" sz="2400" dirty="0"/>
          </a:p>
        </p:txBody>
      </p:sp>
      <p:pic>
        <p:nvPicPr>
          <p:cNvPr id="23" name="Grafik 22" descr="Ein Bild, das Text, Lineal, Messstab Maßband enthält.&#10;&#10;Automatisch generierte Beschreibung">
            <a:extLst>
              <a:ext uri="{FF2B5EF4-FFF2-40B4-BE49-F238E27FC236}">
                <a16:creationId xmlns:a16="http://schemas.microsoft.com/office/drawing/2014/main" id="{CF6EFD21-5411-E761-0868-58086BDD04DE}"/>
              </a:ext>
            </a:extLst>
          </p:cNvPr>
          <p:cNvPicPr>
            <a:picLocks noChangeAspect="1"/>
          </p:cNvPicPr>
          <p:nvPr/>
        </p:nvPicPr>
        <p:blipFill rotWithShape="1">
          <a:blip r:embed="rId4">
            <a:clrChange>
              <a:clrFrom>
                <a:srgbClr val="FFFFFF"/>
              </a:clrFrom>
              <a:clrTo>
                <a:srgbClr val="FFFFFF">
                  <a:alpha val="0"/>
                </a:srgbClr>
              </a:clrTo>
            </a:clrChange>
          </a:blip>
          <a:srcRect l="2153" t="10154" r="60156" b="16494"/>
          <a:stretch/>
        </p:blipFill>
        <p:spPr bwMode="auto">
          <a:xfrm rot="16200000">
            <a:off x="8676441" y="3040719"/>
            <a:ext cx="3988595" cy="1593363"/>
          </a:xfrm>
          <a:prstGeom prst="rect">
            <a:avLst/>
          </a:prstGeom>
          <a:ln>
            <a:noFill/>
          </a:ln>
          <a:extLst>
            <a:ext uri="{53640926-AAD7-44D8-BBD7-CCE9431645EC}">
              <a14:shadowObscured xmlns:a14="http://schemas.microsoft.com/office/drawing/2010/main"/>
            </a:ext>
          </a:extLst>
        </p:spPr>
      </p:pic>
      <p:sp>
        <p:nvSpPr>
          <p:cNvPr id="24" name="Textfeld 23">
            <a:extLst>
              <a:ext uri="{FF2B5EF4-FFF2-40B4-BE49-F238E27FC236}">
                <a16:creationId xmlns:a16="http://schemas.microsoft.com/office/drawing/2014/main" id="{232CC316-6D75-ADE3-E7D0-2C0416CE8413}"/>
              </a:ext>
            </a:extLst>
          </p:cNvPr>
          <p:cNvSpPr txBox="1"/>
          <p:nvPr/>
        </p:nvSpPr>
        <p:spPr>
          <a:xfrm>
            <a:off x="572765" y="4653136"/>
            <a:ext cx="6409233" cy="738664"/>
          </a:xfrm>
          <a:prstGeom prst="rect">
            <a:avLst/>
          </a:prstGeom>
          <a:noFill/>
        </p:spPr>
        <p:txBody>
          <a:bodyPr wrap="square" lIns="0" tIns="0" rIns="0" bIns="0" rtlCol="0">
            <a:spAutoFit/>
          </a:bodyPr>
          <a:lstStyle/>
          <a:p>
            <a:r>
              <a:rPr lang="de-CH" sz="2400" spc="20" dirty="0">
                <a:effectLst/>
                <a:latin typeface="Arial" panose="020B0604020202020204" pitchFamily="34" charset="0"/>
                <a:ea typeface="Arial" panose="020B0604020202020204" pitchFamily="34" charset="0"/>
                <a:cs typeface="Times New Roman" panose="02020603050405020304" pitchFamily="18" charset="0"/>
              </a:rPr>
              <a:t>Auf der gezeichneten Linie werden nun die 966m nach Norden abgetragen</a:t>
            </a:r>
            <a:endParaRPr lang="de-CH" sz="2400" dirty="0"/>
          </a:p>
        </p:txBody>
      </p:sp>
    </p:spTree>
    <p:extLst>
      <p:ext uri="{BB962C8B-B14F-4D97-AF65-F5344CB8AC3E}">
        <p14:creationId xmlns:p14="http://schemas.microsoft.com/office/powerpoint/2010/main" val="256039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par>
                          <p:cTn id="30" fill="hold">
                            <p:stCondLst>
                              <p:cond delay="0"/>
                            </p:stCondLst>
                            <p:childTnLst>
                              <p:par>
                                <p:cTn id="31" presetID="2" presetClass="entr" presetSubtype="4"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par>
                          <p:cTn id="42" fill="hold">
                            <p:stCondLst>
                              <p:cond delay="0"/>
                            </p:stCondLst>
                            <p:childTnLst>
                              <p:par>
                                <p:cTn id="43" presetID="2" presetClass="entr" presetSubtype="4"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21"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332D4BE-3AF4-4822-A9F3-D91C3D2A54AB}"/>
              </a:ext>
            </a:extLst>
          </p:cNvPr>
          <p:cNvPicPr>
            <a:picLocks noChangeAspect="1"/>
          </p:cNvPicPr>
          <p:nvPr/>
        </p:nvPicPr>
        <p:blipFill>
          <a:blip r:embed="rId3"/>
          <a:stretch>
            <a:fillRect/>
          </a:stretch>
        </p:blipFill>
        <p:spPr>
          <a:xfrm>
            <a:off x="4079776" y="2240129"/>
            <a:ext cx="5258911" cy="4395410"/>
          </a:xfrm>
          <a:prstGeom prst="rect">
            <a:avLst/>
          </a:prstGeom>
        </p:spPr>
      </p:pic>
      <p:sp>
        <p:nvSpPr>
          <p:cNvPr id="3" name="Titel 2"/>
          <p:cNvSpPr>
            <a:spLocks noGrp="1"/>
          </p:cNvSpPr>
          <p:nvPr>
            <p:ph type="title"/>
          </p:nvPr>
        </p:nvSpPr>
        <p:spPr/>
        <p:txBody>
          <a:bodyPr/>
          <a:lstStyle/>
          <a:p>
            <a:r>
              <a:rPr lang="de-CH" dirty="0"/>
              <a:t>Übung 1: Koordinaten des </a:t>
            </a:r>
            <a:r>
              <a:rPr lang="de-CH" dirty="0" err="1"/>
              <a:t>Bantiger</a:t>
            </a:r>
            <a:r>
              <a:rPr lang="de-CH" dirty="0"/>
              <a:t>-Turms</a:t>
            </a:r>
          </a:p>
        </p:txBody>
      </p:sp>
      <p:sp>
        <p:nvSpPr>
          <p:cNvPr id="8" name="Ellipse 7">
            <a:extLst>
              <a:ext uri="{FF2B5EF4-FFF2-40B4-BE49-F238E27FC236}">
                <a16:creationId xmlns:a16="http://schemas.microsoft.com/office/drawing/2014/main" id="{683A0BD6-033B-4B5A-8B51-796D5F606DE0}"/>
              </a:ext>
            </a:extLst>
          </p:cNvPr>
          <p:cNvSpPr/>
          <p:nvPr/>
        </p:nvSpPr>
        <p:spPr>
          <a:xfrm>
            <a:off x="7293848" y="2806328"/>
            <a:ext cx="216024" cy="216024"/>
          </a:xfrm>
          <a:prstGeom prst="ellipse">
            <a:avLst/>
          </a:prstGeom>
          <a:noFill/>
          <a:ln w="38100">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
        <p:nvSpPr>
          <p:cNvPr id="9" name="Textfeld 8">
            <a:extLst>
              <a:ext uri="{FF2B5EF4-FFF2-40B4-BE49-F238E27FC236}">
                <a16:creationId xmlns:a16="http://schemas.microsoft.com/office/drawing/2014/main" id="{3635EA03-8187-47F0-A90F-B6C1901A682A}"/>
              </a:ext>
            </a:extLst>
          </p:cNvPr>
          <p:cNvSpPr txBox="1"/>
          <p:nvPr/>
        </p:nvSpPr>
        <p:spPr>
          <a:xfrm>
            <a:off x="5519936" y="4645180"/>
            <a:ext cx="5688632"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de-CH" sz="4000" dirty="0"/>
              <a:t>2 606 850 / 1 202 975</a:t>
            </a:r>
            <a:endParaRPr lang="de-DE" sz="4000" dirty="0"/>
          </a:p>
        </p:txBody>
      </p:sp>
      <p:sp>
        <p:nvSpPr>
          <p:cNvPr id="13" name="Textfeld 12">
            <a:extLst>
              <a:ext uri="{FF2B5EF4-FFF2-40B4-BE49-F238E27FC236}">
                <a16:creationId xmlns:a16="http://schemas.microsoft.com/office/drawing/2014/main" id="{8A617FB0-6787-44A3-8EE3-3373CA2E0260}"/>
              </a:ext>
            </a:extLst>
          </p:cNvPr>
          <p:cNvSpPr txBox="1"/>
          <p:nvPr/>
        </p:nvSpPr>
        <p:spPr>
          <a:xfrm>
            <a:off x="4367808" y="1674212"/>
            <a:ext cx="576064" cy="369332"/>
          </a:xfrm>
          <a:prstGeom prst="rect">
            <a:avLst/>
          </a:prstGeom>
          <a:solidFill>
            <a:schemeClr val="bg1">
              <a:lumMod val="85000"/>
            </a:schemeClr>
          </a:solidFill>
        </p:spPr>
        <p:txBody>
          <a:bodyPr wrap="square" rtlCol="0">
            <a:spAutoFit/>
          </a:bodyPr>
          <a:lstStyle/>
          <a:p>
            <a:r>
              <a:rPr lang="de-CH" dirty="0"/>
              <a:t>606</a:t>
            </a:r>
            <a:endParaRPr lang="de-DE" dirty="0"/>
          </a:p>
        </p:txBody>
      </p:sp>
      <p:cxnSp>
        <p:nvCxnSpPr>
          <p:cNvPr id="5" name="Gerader Verbinder 4">
            <a:extLst>
              <a:ext uri="{FF2B5EF4-FFF2-40B4-BE49-F238E27FC236}">
                <a16:creationId xmlns:a16="http://schemas.microsoft.com/office/drawing/2014/main" id="{5EF2B8C6-8EBF-4E57-99B3-DB8E0F79A6F1}"/>
              </a:ext>
            </a:extLst>
          </p:cNvPr>
          <p:cNvCxnSpPr>
            <a:cxnSpLocks/>
          </p:cNvCxnSpPr>
          <p:nvPr/>
        </p:nvCxnSpPr>
        <p:spPr>
          <a:xfrm>
            <a:off x="4624667" y="2116170"/>
            <a:ext cx="31173" cy="4519369"/>
          </a:xfrm>
          <a:prstGeom prst="line">
            <a:avLst/>
          </a:prstGeom>
          <a:ln w="28575">
            <a:solidFill>
              <a:srgbClr val="FF0000"/>
            </a:solidFill>
          </a:ln>
        </p:spPr>
        <p:style>
          <a:lnRef idx="2">
            <a:schemeClr val="accent6"/>
          </a:lnRef>
          <a:fillRef idx="0">
            <a:schemeClr val="accent6"/>
          </a:fillRef>
          <a:effectRef idx="1">
            <a:schemeClr val="accent6"/>
          </a:effectRef>
          <a:fontRef idx="minor">
            <a:schemeClr val="tx1"/>
          </a:fontRef>
        </p:style>
      </p:cxnSp>
      <p:sp>
        <p:nvSpPr>
          <p:cNvPr id="11" name="Textfeld 10">
            <a:extLst>
              <a:ext uri="{FF2B5EF4-FFF2-40B4-BE49-F238E27FC236}">
                <a16:creationId xmlns:a16="http://schemas.microsoft.com/office/drawing/2014/main" id="{4EFD977F-6725-493F-9B8B-4A0CD366CCD1}"/>
              </a:ext>
            </a:extLst>
          </p:cNvPr>
          <p:cNvSpPr txBox="1"/>
          <p:nvPr/>
        </p:nvSpPr>
        <p:spPr>
          <a:xfrm>
            <a:off x="3411287" y="5781325"/>
            <a:ext cx="576064" cy="369332"/>
          </a:xfrm>
          <a:prstGeom prst="rect">
            <a:avLst/>
          </a:prstGeom>
          <a:solidFill>
            <a:schemeClr val="bg1">
              <a:lumMod val="85000"/>
            </a:schemeClr>
          </a:solidFill>
        </p:spPr>
        <p:txBody>
          <a:bodyPr wrap="square" rtlCol="0">
            <a:spAutoFit/>
          </a:bodyPr>
          <a:lstStyle/>
          <a:p>
            <a:r>
              <a:rPr lang="de-CH" dirty="0"/>
              <a:t>202</a:t>
            </a:r>
            <a:endParaRPr lang="de-DE" dirty="0"/>
          </a:p>
        </p:txBody>
      </p:sp>
      <p:cxnSp>
        <p:nvCxnSpPr>
          <p:cNvPr id="10" name="Gerader Verbinder 9">
            <a:extLst>
              <a:ext uri="{FF2B5EF4-FFF2-40B4-BE49-F238E27FC236}">
                <a16:creationId xmlns:a16="http://schemas.microsoft.com/office/drawing/2014/main" id="{4301B95F-F4EE-4FF3-A9F9-EC9DA028CCE8}"/>
              </a:ext>
            </a:extLst>
          </p:cNvPr>
          <p:cNvCxnSpPr>
            <a:cxnSpLocks/>
          </p:cNvCxnSpPr>
          <p:nvPr/>
        </p:nvCxnSpPr>
        <p:spPr>
          <a:xfrm>
            <a:off x="4079776" y="6069882"/>
            <a:ext cx="52589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53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0" fill="hold"/>
                                        <p:tgtEl>
                                          <p:spTgt spid="8"/>
                                        </p:tgtEl>
                                        <p:attrNameLst>
                                          <p:attrName>ppt_x</p:attrName>
                                        </p:attrNameLst>
                                      </p:cBhvr>
                                      <p:tavLst>
                                        <p:tav tm="0">
                                          <p:val>
                                            <p:strVal val="0-#ppt_w/2"/>
                                          </p:val>
                                        </p:tav>
                                        <p:tav tm="100000">
                                          <p:val>
                                            <p:strVal val="#ppt_x"/>
                                          </p:val>
                                        </p:tav>
                                      </p:tavLst>
                                    </p:anim>
                                    <p:anim calcmode="lin" valueType="num">
                                      <p:cBhvr additive="base">
                                        <p:cTn id="8" dur="3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B422973-645D-4E2B-BF34-DEBACDA55F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141" b="1"/>
          <a:stretch/>
        </p:blipFill>
        <p:spPr bwMode="auto">
          <a:xfrm>
            <a:off x="3351470" y="2352675"/>
            <a:ext cx="8287077" cy="3638550"/>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p:txBody>
          <a:bodyPr/>
          <a:lstStyle/>
          <a:p>
            <a:r>
              <a:rPr lang="de-CH" dirty="0"/>
              <a:t>Übung 2: Wo liegt der Punkt? </a:t>
            </a:r>
          </a:p>
        </p:txBody>
      </p:sp>
      <p:sp>
        <p:nvSpPr>
          <p:cNvPr id="4" name="AutoShape 2" descr="https://mail.gymkirchenfeld.ch/service/home/~/?auth=co&amp;loc=de&amp;id=124068&amp;part=2"/>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Textfeld 4"/>
          <p:cNvSpPr txBox="1"/>
          <p:nvPr/>
        </p:nvSpPr>
        <p:spPr>
          <a:xfrm>
            <a:off x="553453" y="3789040"/>
            <a:ext cx="5256584" cy="70788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de-CH" sz="4000" dirty="0"/>
              <a:t>2 601 604 / 1 199 665</a:t>
            </a:r>
          </a:p>
        </p:txBody>
      </p:sp>
    </p:spTree>
    <p:extLst>
      <p:ext uri="{BB962C8B-B14F-4D97-AF65-F5344CB8AC3E}">
        <p14:creationId xmlns:p14="http://schemas.microsoft.com/office/powerpoint/2010/main" val="386198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transpiree.ch/randos/2011-08-22_GeneveJardinAnglaisBarrageDuSeujetJonctionCimetiereDesRois/Pictures/P1060963.JPG"/>
          <p:cNvPicPr>
            <a:picLocks noChangeAspect="1" noChangeArrowheads="1"/>
          </p:cNvPicPr>
          <p:nvPr/>
        </p:nvPicPr>
        <p:blipFill rotWithShape="1">
          <a:blip r:embed="rId3">
            <a:extLst>
              <a:ext uri="{28A0092B-C50C-407E-A947-70E740481C1C}">
                <a14:useLocalDpi xmlns:a14="http://schemas.microsoft.com/office/drawing/2010/main" val="0"/>
              </a:ext>
            </a:extLst>
          </a:blip>
          <a:srcRect t="18044" b="12944"/>
          <a:stretch/>
        </p:blipFill>
        <p:spPr bwMode="auto">
          <a:xfrm>
            <a:off x="3785499" y="2352675"/>
            <a:ext cx="7848103" cy="3615281"/>
          </a:xfrm>
          <a:prstGeom prst="rect">
            <a:avLst/>
          </a:prstGeom>
          <a:noFill/>
          <a:extLst>
            <a:ext uri="{909E8E84-426E-40DD-AFC4-6F175D3DCCD1}">
              <a14:hiddenFill xmlns:a14="http://schemas.microsoft.com/office/drawing/2010/main">
                <a:solidFill>
                  <a:srgbClr val="FFFFFF"/>
                </a:solidFill>
              </a14:hiddenFill>
            </a:ext>
          </a:extLst>
        </p:spPr>
      </p:pic>
      <p:sp>
        <p:nvSpPr>
          <p:cNvPr id="2" name="Inhaltsplatzhalter 1"/>
          <p:cNvSpPr>
            <a:spLocks noGrp="1"/>
          </p:cNvSpPr>
          <p:nvPr>
            <p:ph idx="1"/>
          </p:nvPr>
        </p:nvSpPr>
        <p:spPr>
          <a:xfrm>
            <a:off x="553453" y="2351251"/>
            <a:ext cx="5542547" cy="3639974"/>
          </a:xfrm>
          <a:solidFill>
            <a:srgbClr val="EAEAEA">
              <a:alpha val="76000"/>
            </a:srgbClr>
          </a:solidFill>
        </p:spPr>
        <p:txBody>
          <a:bodyPr>
            <a:normAutofit/>
          </a:bodyPr>
          <a:lstStyle/>
          <a:p>
            <a:r>
              <a:rPr lang="de-CH" sz="2400" dirty="0"/>
              <a:t>Referenzpunkt für die Höhenmessung </a:t>
            </a:r>
          </a:p>
          <a:p>
            <a:r>
              <a:rPr lang="de-CH" sz="2400" dirty="0"/>
              <a:t>ist der </a:t>
            </a:r>
            <a:r>
              <a:rPr lang="de-CH" sz="2400" dirty="0" err="1"/>
              <a:t>Repère</a:t>
            </a:r>
            <a:r>
              <a:rPr lang="de-CH" sz="2400" dirty="0"/>
              <a:t> Pierre du </a:t>
            </a:r>
            <a:r>
              <a:rPr lang="de-CH" sz="2400" dirty="0" err="1"/>
              <a:t>Niton</a:t>
            </a:r>
            <a:r>
              <a:rPr lang="de-CH" sz="2400" dirty="0"/>
              <a:t> (RPN) 373,6 </a:t>
            </a:r>
            <a:r>
              <a:rPr lang="de-CH" sz="2400" dirty="0" err="1"/>
              <a:t>m.ü.M</a:t>
            </a:r>
            <a:r>
              <a:rPr lang="de-CH" sz="2400" dirty="0"/>
              <a:t>.</a:t>
            </a:r>
          </a:p>
        </p:txBody>
      </p:sp>
      <p:sp>
        <p:nvSpPr>
          <p:cNvPr id="3" name="Titel 2"/>
          <p:cNvSpPr>
            <a:spLocks noGrp="1"/>
          </p:cNvSpPr>
          <p:nvPr>
            <p:ph type="title"/>
          </p:nvPr>
        </p:nvSpPr>
        <p:spPr/>
        <p:txBody>
          <a:bodyPr/>
          <a:lstStyle/>
          <a:p>
            <a:r>
              <a:rPr lang="de-CH"/>
              <a:t>Höhenmessung</a:t>
            </a:r>
          </a:p>
        </p:txBody>
      </p:sp>
    </p:spTree>
    <p:extLst>
      <p:ext uri="{BB962C8B-B14F-4D97-AF65-F5344CB8AC3E}">
        <p14:creationId xmlns:p14="http://schemas.microsoft.com/office/powerpoint/2010/main" val="495103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Höhenkurven</a:t>
            </a:r>
          </a:p>
        </p:txBody>
      </p:sp>
      <p:pic>
        <p:nvPicPr>
          <p:cNvPr id="1026" name="Picture 2" descr="https://upload.wikimedia.org/wikipedia/commons/thumb/d/d1/Courbe_niveau.svg/2000px-Courbe_niveau.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1984" y="1640993"/>
            <a:ext cx="4404054" cy="5033834"/>
          </a:xfrm>
          <a:prstGeom prst="rect">
            <a:avLst/>
          </a:prstGeom>
          <a:noFill/>
          <a:extLst>
            <a:ext uri="{909E8E84-426E-40DD-AFC4-6F175D3DCCD1}">
              <a14:hiddenFill xmlns:a14="http://schemas.microsoft.com/office/drawing/2010/main">
                <a:solidFill>
                  <a:srgbClr val="FFFFFF"/>
                </a:solidFill>
              </a14:hiddenFill>
            </a:ext>
          </a:extLst>
        </p:spPr>
      </p:pic>
      <p:sp>
        <p:nvSpPr>
          <p:cNvPr id="5" name="Inhaltsplatzhalter 1"/>
          <p:cNvSpPr>
            <a:spLocks noGrp="1"/>
          </p:cNvSpPr>
          <p:nvPr>
            <p:ph idx="1"/>
          </p:nvPr>
        </p:nvSpPr>
        <p:spPr>
          <a:xfrm>
            <a:off x="583994" y="2352674"/>
            <a:ext cx="4935942" cy="2228453"/>
          </a:xfrm>
        </p:spPr>
        <p:txBody>
          <a:bodyPr>
            <a:noAutofit/>
          </a:bodyPr>
          <a:lstStyle/>
          <a:p>
            <a:r>
              <a:rPr lang="de-CH" sz="2400" dirty="0"/>
              <a:t>Die Höhenkurven sind Linien, welche die Punkte gleicher Höhenlage miteinander verbinden. </a:t>
            </a:r>
          </a:p>
        </p:txBody>
      </p:sp>
    </p:spTree>
    <p:extLst>
      <p:ext uri="{BB962C8B-B14F-4D97-AF65-F5344CB8AC3E}">
        <p14:creationId xmlns:p14="http://schemas.microsoft.com/office/powerpoint/2010/main" val="1124361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Autofit/>
          </a:bodyPr>
          <a:lstStyle/>
          <a:p>
            <a:r>
              <a:rPr lang="de-CH" sz="2400" dirty="0"/>
              <a:t>Die Äquidistanz ist die Höhendifferenz zwischen zwei benachbarten Höhenkurven. </a:t>
            </a:r>
          </a:p>
          <a:p>
            <a:endParaRPr lang="de-CH" sz="2400" dirty="0"/>
          </a:p>
          <a:p>
            <a:r>
              <a:rPr lang="de-CH" sz="2400" dirty="0"/>
              <a:t>Die </a:t>
            </a:r>
            <a:r>
              <a:rPr lang="de-CH" sz="2400" dirty="0" err="1"/>
              <a:t>Äquidistanz</a:t>
            </a:r>
            <a:r>
              <a:rPr lang="de-CH" sz="2400" dirty="0"/>
              <a:t> beträgt auf den Landeskarten: </a:t>
            </a:r>
          </a:p>
          <a:p>
            <a:r>
              <a:rPr lang="de-CH" sz="2400" dirty="0"/>
              <a:t>LK 1:100'000 	50 m </a:t>
            </a:r>
          </a:p>
          <a:p>
            <a:r>
              <a:rPr lang="de-CH" sz="2400" dirty="0"/>
              <a:t>LK 1: 50'000 		20 m </a:t>
            </a:r>
          </a:p>
          <a:p>
            <a:r>
              <a:rPr lang="de-CH" sz="2400" dirty="0"/>
              <a:t>LK 1: 25'000 		10 m im Gebirge 20 m </a:t>
            </a:r>
          </a:p>
          <a:p>
            <a:r>
              <a:rPr lang="de-CH" sz="2400" dirty="0"/>
              <a:t>LK 1: 10’000		10 m</a:t>
            </a:r>
          </a:p>
        </p:txBody>
      </p:sp>
      <p:sp>
        <p:nvSpPr>
          <p:cNvPr id="3" name="Titel 2"/>
          <p:cNvSpPr>
            <a:spLocks noGrp="1"/>
          </p:cNvSpPr>
          <p:nvPr>
            <p:ph type="title"/>
          </p:nvPr>
        </p:nvSpPr>
        <p:spPr/>
        <p:txBody>
          <a:bodyPr/>
          <a:lstStyle/>
          <a:p>
            <a:r>
              <a:rPr lang="de-CH" dirty="0"/>
              <a:t>Höhenkurven</a:t>
            </a:r>
          </a:p>
        </p:txBody>
      </p:sp>
    </p:spTree>
    <p:extLst>
      <p:ext uri="{BB962C8B-B14F-4D97-AF65-F5344CB8AC3E}">
        <p14:creationId xmlns:p14="http://schemas.microsoft.com/office/powerpoint/2010/main" val="2699609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err="1"/>
              <a:t>Äquidistanz</a:t>
            </a:r>
            <a:endParaRPr lang="de-CH" dirty="0"/>
          </a:p>
        </p:txBody>
      </p:sp>
      <p:pic>
        <p:nvPicPr>
          <p:cNvPr id="6" name="Inhaltsplatzhalt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5676" b="10347"/>
          <a:stretch/>
        </p:blipFill>
        <p:spPr>
          <a:xfrm>
            <a:off x="4059838" y="2342471"/>
            <a:ext cx="7560318" cy="3627608"/>
          </a:xfrm>
        </p:spPr>
      </p:pic>
      <p:pic>
        <p:nvPicPr>
          <p:cNvPr id="4" name="Grafik 3">
            <a:extLst>
              <a:ext uri="{FF2B5EF4-FFF2-40B4-BE49-F238E27FC236}">
                <a16:creationId xmlns:a16="http://schemas.microsoft.com/office/drawing/2014/main" id="{4F1E3105-A0FE-8372-9F86-3C15B844C5E6}"/>
              </a:ext>
            </a:extLst>
          </p:cNvPr>
          <p:cNvPicPr>
            <a:picLocks noChangeAspect="1"/>
          </p:cNvPicPr>
          <p:nvPr/>
        </p:nvPicPr>
        <p:blipFill>
          <a:blip r:embed="rId4"/>
          <a:stretch>
            <a:fillRect/>
          </a:stretch>
        </p:blipFill>
        <p:spPr>
          <a:xfrm>
            <a:off x="6528048" y="2357972"/>
            <a:ext cx="5080562" cy="3639634"/>
          </a:xfrm>
          <a:prstGeom prst="rect">
            <a:avLst/>
          </a:prstGeom>
        </p:spPr>
      </p:pic>
      <p:pic>
        <p:nvPicPr>
          <p:cNvPr id="7" name="Grafik 6">
            <a:extLst>
              <a:ext uri="{FF2B5EF4-FFF2-40B4-BE49-F238E27FC236}">
                <a16:creationId xmlns:a16="http://schemas.microsoft.com/office/drawing/2014/main" id="{2F90C53E-CF9E-9BB9-EDC8-0C6B4DE32AC0}"/>
              </a:ext>
            </a:extLst>
          </p:cNvPr>
          <p:cNvPicPr>
            <a:picLocks noChangeAspect="1"/>
          </p:cNvPicPr>
          <p:nvPr/>
        </p:nvPicPr>
        <p:blipFill>
          <a:blip r:embed="rId5"/>
          <a:stretch>
            <a:fillRect/>
          </a:stretch>
        </p:blipFill>
        <p:spPr>
          <a:xfrm>
            <a:off x="1199456" y="2342471"/>
            <a:ext cx="5317046" cy="3682478"/>
          </a:xfrm>
          <a:prstGeom prst="rect">
            <a:avLst/>
          </a:prstGeom>
        </p:spPr>
      </p:pic>
    </p:spTree>
    <p:extLst>
      <p:ext uri="{BB962C8B-B14F-4D97-AF65-F5344CB8AC3E}">
        <p14:creationId xmlns:p14="http://schemas.microsoft.com/office/powerpoint/2010/main" val="48043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DDEEE8-3A5E-4053-98B7-CBFBC235E021}"/>
              </a:ext>
            </a:extLst>
          </p:cNvPr>
          <p:cNvSpPr>
            <a:spLocks noGrp="1"/>
          </p:cNvSpPr>
          <p:nvPr>
            <p:ph type="title"/>
          </p:nvPr>
        </p:nvSpPr>
        <p:spPr/>
        <p:txBody>
          <a:bodyPr/>
          <a:lstStyle/>
          <a:p>
            <a:r>
              <a:rPr lang="de-CH" dirty="0"/>
              <a:t>Übung 3: Höhenkurven</a:t>
            </a:r>
            <a:endParaRPr lang="de-DE" dirty="0"/>
          </a:p>
        </p:txBody>
      </p:sp>
      <p:pic>
        <p:nvPicPr>
          <p:cNvPr id="1026" name="Picture 2">
            <a:extLst>
              <a:ext uri="{FF2B5EF4-FFF2-40B4-BE49-F238E27FC236}">
                <a16:creationId xmlns:a16="http://schemas.microsoft.com/office/drawing/2014/main" id="{0A958502-417F-47B8-A2FF-38000C35F3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42" r="12682" b="6824"/>
          <a:stretch/>
        </p:blipFill>
        <p:spPr bwMode="auto">
          <a:xfrm>
            <a:off x="1707652" y="2352675"/>
            <a:ext cx="6128959" cy="4204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6C0D2539-F089-462F-98E6-974D97FFDDD7}"/>
              </a:ext>
            </a:extLst>
          </p:cNvPr>
          <p:cNvSpPr txBox="1"/>
          <p:nvPr/>
        </p:nvSpPr>
        <p:spPr>
          <a:xfrm>
            <a:off x="8072516" y="2048010"/>
            <a:ext cx="2088232" cy="4455835"/>
          </a:xfrm>
          <a:prstGeom prst="rect">
            <a:avLst/>
          </a:prstGeom>
          <a:noFill/>
        </p:spPr>
        <p:txBody>
          <a:bodyPr wrap="square" rtlCol="0">
            <a:spAutoFit/>
          </a:bodyPr>
          <a:lstStyle/>
          <a:p>
            <a:pPr>
              <a:lnSpc>
                <a:spcPct val="150000"/>
              </a:lnSpc>
            </a:pPr>
            <a:r>
              <a:rPr lang="de-CH" sz="2400" dirty="0"/>
              <a:t>A passt zu</a:t>
            </a:r>
          </a:p>
          <a:p>
            <a:pPr>
              <a:lnSpc>
                <a:spcPct val="150000"/>
              </a:lnSpc>
            </a:pPr>
            <a:r>
              <a:rPr lang="de-CH" sz="2400" dirty="0"/>
              <a:t>B passt zu</a:t>
            </a:r>
          </a:p>
          <a:p>
            <a:pPr>
              <a:lnSpc>
                <a:spcPct val="150000"/>
              </a:lnSpc>
            </a:pPr>
            <a:r>
              <a:rPr lang="de-CH" sz="2400" dirty="0"/>
              <a:t>C passt zu</a:t>
            </a:r>
          </a:p>
          <a:p>
            <a:pPr>
              <a:lnSpc>
                <a:spcPct val="150000"/>
              </a:lnSpc>
            </a:pPr>
            <a:r>
              <a:rPr lang="de-CH" sz="2400" dirty="0"/>
              <a:t>D passt zu</a:t>
            </a:r>
          </a:p>
          <a:p>
            <a:pPr>
              <a:lnSpc>
                <a:spcPct val="150000"/>
              </a:lnSpc>
            </a:pPr>
            <a:r>
              <a:rPr lang="de-CH" sz="2400" dirty="0"/>
              <a:t>E passt zu</a:t>
            </a:r>
          </a:p>
          <a:p>
            <a:pPr>
              <a:lnSpc>
                <a:spcPct val="150000"/>
              </a:lnSpc>
            </a:pPr>
            <a:r>
              <a:rPr lang="de-CH" sz="2400" dirty="0"/>
              <a:t>F passt zu</a:t>
            </a:r>
          </a:p>
          <a:p>
            <a:pPr>
              <a:lnSpc>
                <a:spcPct val="150000"/>
              </a:lnSpc>
            </a:pPr>
            <a:r>
              <a:rPr lang="de-CH" sz="2400" dirty="0"/>
              <a:t>G passt zu</a:t>
            </a:r>
          </a:p>
          <a:p>
            <a:pPr>
              <a:lnSpc>
                <a:spcPct val="150000"/>
              </a:lnSpc>
            </a:pPr>
            <a:r>
              <a:rPr lang="de-CH" sz="2400" dirty="0"/>
              <a:t>H passt zu</a:t>
            </a:r>
          </a:p>
        </p:txBody>
      </p:sp>
      <p:sp>
        <p:nvSpPr>
          <p:cNvPr id="6" name="Textfeld 5">
            <a:extLst>
              <a:ext uri="{FF2B5EF4-FFF2-40B4-BE49-F238E27FC236}">
                <a16:creationId xmlns:a16="http://schemas.microsoft.com/office/drawing/2014/main" id="{D6A656AB-DFD4-4326-8E68-721DACA3F46E}"/>
              </a:ext>
            </a:extLst>
          </p:cNvPr>
          <p:cNvSpPr txBox="1"/>
          <p:nvPr/>
        </p:nvSpPr>
        <p:spPr>
          <a:xfrm>
            <a:off x="9868576" y="2057559"/>
            <a:ext cx="648072" cy="4467057"/>
          </a:xfrm>
          <a:prstGeom prst="rect">
            <a:avLst/>
          </a:prstGeom>
          <a:noFill/>
        </p:spPr>
        <p:txBody>
          <a:bodyPr wrap="square" rtlCol="0">
            <a:spAutoFit/>
          </a:bodyPr>
          <a:lstStyle/>
          <a:p>
            <a:pPr>
              <a:lnSpc>
                <a:spcPct val="150000"/>
              </a:lnSpc>
            </a:pPr>
            <a:r>
              <a:rPr lang="de-CH" sz="2400" dirty="0"/>
              <a:t>5</a:t>
            </a:r>
          </a:p>
          <a:p>
            <a:pPr>
              <a:lnSpc>
                <a:spcPct val="150000"/>
              </a:lnSpc>
            </a:pPr>
            <a:r>
              <a:rPr lang="de-CH" sz="2400" dirty="0"/>
              <a:t>7</a:t>
            </a:r>
          </a:p>
          <a:p>
            <a:pPr>
              <a:lnSpc>
                <a:spcPct val="150000"/>
              </a:lnSpc>
            </a:pPr>
            <a:r>
              <a:rPr lang="de-CH" sz="2400" dirty="0"/>
              <a:t>1</a:t>
            </a:r>
          </a:p>
          <a:p>
            <a:pPr>
              <a:lnSpc>
                <a:spcPct val="150000"/>
              </a:lnSpc>
            </a:pPr>
            <a:r>
              <a:rPr lang="de-CH" sz="2400" dirty="0"/>
              <a:t>8</a:t>
            </a:r>
          </a:p>
          <a:p>
            <a:pPr>
              <a:lnSpc>
                <a:spcPct val="150000"/>
              </a:lnSpc>
            </a:pPr>
            <a:r>
              <a:rPr lang="de-CH" sz="2400" dirty="0"/>
              <a:t>4</a:t>
            </a:r>
          </a:p>
          <a:p>
            <a:pPr>
              <a:lnSpc>
                <a:spcPct val="150000"/>
              </a:lnSpc>
            </a:pPr>
            <a:r>
              <a:rPr lang="de-CH" sz="2400" dirty="0"/>
              <a:t>3</a:t>
            </a:r>
          </a:p>
          <a:p>
            <a:pPr>
              <a:lnSpc>
                <a:spcPct val="150000"/>
              </a:lnSpc>
            </a:pPr>
            <a:r>
              <a:rPr lang="de-CH" sz="2400" dirty="0"/>
              <a:t>6</a:t>
            </a:r>
          </a:p>
          <a:p>
            <a:pPr>
              <a:lnSpc>
                <a:spcPct val="150000"/>
              </a:lnSpc>
            </a:pPr>
            <a:r>
              <a:rPr lang="de-CH" sz="2400" dirty="0"/>
              <a:t>2</a:t>
            </a:r>
          </a:p>
        </p:txBody>
      </p:sp>
    </p:spTree>
    <p:extLst>
      <p:ext uri="{BB962C8B-B14F-4D97-AF65-F5344CB8AC3E}">
        <p14:creationId xmlns:p14="http://schemas.microsoft.com/office/powerpoint/2010/main" val="193919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Signaturen</a:t>
            </a:r>
          </a:p>
        </p:txBody>
      </p:sp>
      <p:pic>
        <p:nvPicPr>
          <p:cNvPr id="5" name="Grafik 4" descr="Bildschirmausschnit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8754" y="1844825"/>
            <a:ext cx="3274492" cy="48016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1082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50862" y="2360056"/>
            <a:ext cx="10801721" cy="3528392"/>
          </a:xfrm>
        </p:spPr>
        <p:txBody>
          <a:bodyPr>
            <a:normAutofit fontScale="92500"/>
          </a:bodyPr>
          <a:lstStyle/>
          <a:p>
            <a:r>
              <a:rPr lang="de-CH" sz="4000" dirty="0">
                <a:solidFill>
                  <a:schemeClr val="tx1">
                    <a:lumMod val="65000"/>
                    <a:lumOff val="35000"/>
                  </a:schemeClr>
                </a:solidFill>
              </a:rPr>
              <a:t>Eine Landkarte ist eine verkleinerte, möglichst getreue Abbildung eines Teils der Erdoberfläche. </a:t>
            </a:r>
          </a:p>
          <a:p>
            <a:r>
              <a:rPr lang="de-CH" sz="4000" dirty="0">
                <a:solidFill>
                  <a:schemeClr val="tx1">
                    <a:lumMod val="65000"/>
                    <a:lumOff val="35000"/>
                  </a:schemeClr>
                </a:solidFill>
              </a:rPr>
              <a:t>Die Karte gibt in übersichtlicher Form Auskunft über Geländeformen, Siedlungen, Gewässer, Wege und vieles mehr. </a:t>
            </a:r>
          </a:p>
          <a:p>
            <a:endParaRPr lang="de-CH" dirty="0"/>
          </a:p>
        </p:txBody>
      </p:sp>
      <p:sp>
        <p:nvSpPr>
          <p:cNvPr id="3" name="Titel 2"/>
          <p:cNvSpPr>
            <a:spLocks noGrp="1"/>
          </p:cNvSpPr>
          <p:nvPr>
            <p:ph type="title"/>
          </p:nvPr>
        </p:nvSpPr>
        <p:spPr/>
        <p:txBody>
          <a:bodyPr/>
          <a:lstStyle/>
          <a:p>
            <a:r>
              <a:rPr lang="fr-CH" dirty="0"/>
              <a:t>1.1 Allgemeine </a:t>
            </a:r>
            <a:r>
              <a:rPr lang="fr-CH" dirty="0" err="1"/>
              <a:t>Grundlagen</a:t>
            </a:r>
            <a:endParaRPr lang="de-CH" dirty="0"/>
          </a:p>
        </p:txBody>
      </p:sp>
    </p:spTree>
    <p:extLst>
      <p:ext uri="{BB962C8B-B14F-4D97-AF65-F5344CB8AC3E}">
        <p14:creationId xmlns:p14="http://schemas.microsoft.com/office/powerpoint/2010/main" val="12347499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endParaRPr lang="de-CH" dirty="0"/>
          </a:p>
        </p:txBody>
      </p:sp>
      <p:sp>
        <p:nvSpPr>
          <p:cNvPr id="3" name="Titel 2"/>
          <p:cNvSpPr>
            <a:spLocks noGrp="1"/>
          </p:cNvSpPr>
          <p:nvPr>
            <p:ph type="title"/>
          </p:nvPr>
        </p:nvSpPr>
        <p:spPr/>
        <p:txBody>
          <a:bodyPr/>
          <a:lstStyle/>
          <a:p>
            <a:r>
              <a:rPr lang="fr-CH" dirty="0"/>
              <a:t>Die </a:t>
            </a:r>
            <a:r>
              <a:rPr lang="fr-CH" dirty="0" err="1"/>
              <a:t>neuen</a:t>
            </a:r>
            <a:r>
              <a:rPr lang="fr-CH" dirty="0"/>
              <a:t> </a:t>
            </a:r>
            <a:r>
              <a:rPr lang="fr-CH" dirty="0" err="1"/>
              <a:t>Karten</a:t>
            </a:r>
            <a:r>
              <a:rPr lang="fr-CH" dirty="0"/>
              <a:t> 1:25’000</a:t>
            </a:r>
            <a:endParaRPr lang="de-CH" dirty="0"/>
          </a:p>
        </p:txBody>
      </p:sp>
      <p:pic>
        <p:nvPicPr>
          <p:cNvPr id="4" name="Grafik 3" descr="Bildschirmausschnit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8680" y="1992729"/>
            <a:ext cx="9144000" cy="4849346"/>
          </a:xfrm>
          <a:prstGeom prst="rect">
            <a:avLst/>
          </a:prstGeom>
        </p:spPr>
      </p:pic>
    </p:spTree>
    <p:extLst>
      <p:ext uri="{BB962C8B-B14F-4D97-AF65-F5344CB8AC3E}">
        <p14:creationId xmlns:p14="http://schemas.microsoft.com/office/powerpoint/2010/main" val="12174160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143672" y="2204864"/>
            <a:ext cx="8229600" cy="3739393"/>
          </a:xfrm>
        </p:spPr>
        <p:txBody>
          <a:bodyPr>
            <a:normAutofit/>
          </a:bodyPr>
          <a:lstStyle/>
          <a:p>
            <a:r>
              <a:rPr lang="fr-CH" sz="2400" b="1" dirty="0" err="1"/>
              <a:t>Änderungen</a:t>
            </a:r>
            <a:r>
              <a:rPr lang="fr-CH" sz="2400" b="1" dirty="0"/>
              <a:t> der </a:t>
            </a:r>
            <a:r>
              <a:rPr lang="fr-CH" sz="2400" b="1" dirty="0" err="1"/>
              <a:t>Darstellung</a:t>
            </a:r>
            <a:endParaRPr lang="de-CH" sz="2400" b="1" dirty="0"/>
          </a:p>
          <a:p>
            <a:r>
              <a:rPr lang="de-CH" sz="2400" dirty="0"/>
              <a:t>leicht grössere Minimaldimensionen</a:t>
            </a:r>
          </a:p>
          <a:p>
            <a:r>
              <a:rPr lang="de-CH" sz="2400" dirty="0"/>
              <a:t>Verzicht auf einseitig schattierte oder gestrichelte Doppellinien</a:t>
            </a:r>
          </a:p>
          <a:p>
            <a:r>
              <a:rPr lang="de-CH" sz="2400" dirty="0"/>
              <a:t>farblich differenzierte Darstellung des Bahnnetzes </a:t>
            </a:r>
          </a:p>
          <a:p>
            <a:r>
              <a:rPr lang="de-CH" sz="2400" dirty="0"/>
              <a:t>Abstufen des Strassennetzes nach Breite </a:t>
            </a:r>
          </a:p>
          <a:p>
            <a:r>
              <a:rPr lang="de-CH" sz="2400" dirty="0"/>
              <a:t>Verwendung der serifenlosen </a:t>
            </a:r>
            <a:r>
              <a:rPr lang="de-CH" sz="2400" dirty="0" err="1"/>
              <a:t>Frutiger</a:t>
            </a:r>
            <a:r>
              <a:rPr lang="de-CH" sz="2400" dirty="0"/>
              <a:t>-Schrift</a:t>
            </a:r>
          </a:p>
          <a:p>
            <a:r>
              <a:rPr lang="de-CH" sz="2400" dirty="0"/>
              <a:t>Einführung farbiger Grenzbänder</a:t>
            </a:r>
          </a:p>
          <a:p>
            <a:endParaRPr lang="de-CH" dirty="0"/>
          </a:p>
        </p:txBody>
      </p:sp>
      <p:sp>
        <p:nvSpPr>
          <p:cNvPr id="3" name="Titel 2"/>
          <p:cNvSpPr>
            <a:spLocks noGrp="1"/>
          </p:cNvSpPr>
          <p:nvPr>
            <p:ph type="title"/>
          </p:nvPr>
        </p:nvSpPr>
        <p:spPr/>
        <p:txBody>
          <a:bodyPr/>
          <a:lstStyle/>
          <a:p>
            <a:r>
              <a:rPr lang="fr-CH" dirty="0"/>
              <a:t>Die </a:t>
            </a:r>
            <a:r>
              <a:rPr lang="fr-CH" dirty="0" err="1"/>
              <a:t>neuen</a:t>
            </a:r>
            <a:r>
              <a:rPr lang="fr-CH" dirty="0"/>
              <a:t> </a:t>
            </a:r>
            <a:r>
              <a:rPr lang="fr-CH" dirty="0" err="1"/>
              <a:t>Karten</a:t>
            </a:r>
            <a:r>
              <a:rPr lang="fr-CH" dirty="0"/>
              <a:t> 1:25’000</a:t>
            </a:r>
            <a:endParaRPr lang="de-CH" dirty="0"/>
          </a:p>
        </p:txBody>
      </p:sp>
    </p:spTree>
    <p:extLst>
      <p:ext uri="{BB962C8B-B14F-4D97-AF65-F5344CB8AC3E}">
        <p14:creationId xmlns:p14="http://schemas.microsoft.com/office/powerpoint/2010/main" val="2611856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fr-CH" dirty="0" err="1"/>
              <a:t>Strassen</a:t>
            </a:r>
            <a:endParaRPr lang="de-CH" dirty="0"/>
          </a:p>
        </p:txBody>
      </p:sp>
      <p:pic>
        <p:nvPicPr>
          <p:cNvPr id="5" name="Grafik 4" descr="Bildschirmausschnitt">
            <a:extLst>
              <a:ext uri="{FF2B5EF4-FFF2-40B4-BE49-F238E27FC236}">
                <a16:creationId xmlns:a16="http://schemas.microsoft.com/office/drawing/2014/main" id="{8B2791B9-84A1-425F-82EC-6947D5A70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112" y="1299409"/>
            <a:ext cx="4562060" cy="5229200"/>
          </a:xfrm>
          <a:prstGeom prst="rect">
            <a:avLst/>
          </a:prstGeom>
        </p:spPr>
      </p:pic>
    </p:spTree>
    <p:extLst>
      <p:ext uri="{BB962C8B-B14F-4D97-AF65-F5344CB8AC3E}">
        <p14:creationId xmlns:p14="http://schemas.microsoft.com/office/powerpoint/2010/main" val="3528106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Bahnen</a:t>
            </a:r>
          </a:p>
        </p:txBody>
      </p:sp>
      <p:pic>
        <p:nvPicPr>
          <p:cNvPr id="5" name="Inhaltsplatzhalter 4" descr="Bildschirmausschnitt"/>
          <p:cNvPicPr>
            <a:picLocks noGrp="1" noChangeAspect="1"/>
          </p:cNvPicPr>
          <p:nvPr>
            <p:ph idx="1"/>
          </p:nvPr>
        </p:nvPicPr>
        <p:blipFill rotWithShape="1">
          <a:blip r:embed="rId3">
            <a:extLst>
              <a:ext uri="{28A0092B-C50C-407E-A947-70E740481C1C}">
                <a14:useLocalDpi xmlns:a14="http://schemas.microsoft.com/office/drawing/2010/main" val="0"/>
              </a:ext>
            </a:extLst>
          </a:blip>
          <a:srcRect b="14658"/>
          <a:stretch/>
        </p:blipFill>
        <p:spPr>
          <a:xfrm>
            <a:off x="6456040" y="1700808"/>
            <a:ext cx="5048955" cy="2520280"/>
          </a:xfrm>
        </p:spPr>
      </p:pic>
      <p:pic>
        <p:nvPicPr>
          <p:cNvPr id="6" name="Grafik 5" descr="Bildschirmausschnit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5093" y="4365104"/>
            <a:ext cx="5029902" cy="1924319"/>
          </a:xfrm>
          <a:prstGeom prst="rect">
            <a:avLst/>
          </a:prstGeom>
        </p:spPr>
      </p:pic>
    </p:spTree>
    <p:extLst>
      <p:ext uri="{BB962C8B-B14F-4D97-AF65-F5344CB8AC3E}">
        <p14:creationId xmlns:p14="http://schemas.microsoft.com/office/powerpoint/2010/main" val="2888628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FEEFEB8-7763-4ACF-90DE-15AF38C881DC}"/>
              </a:ext>
            </a:extLst>
          </p:cNvPr>
          <p:cNvSpPr>
            <a:spLocks noGrp="1"/>
          </p:cNvSpPr>
          <p:nvPr>
            <p:ph type="title"/>
          </p:nvPr>
        </p:nvSpPr>
        <p:spPr/>
        <p:txBody>
          <a:bodyPr/>
          <a:lstStyle/>
          <a:p>
            <a:r>
              <a:rPr lang="de-CH" dirty="0"/>
              <a:t>Übung 4: Signaturen</a:t>
            </a:r>
            <a:endParaRPr lang="de-DE" dirty="0"/>
          </a:p>
        </p:txBody>
      </p:sp>
      <p:pic>
        <p:nvPicPr>
          <p:cNvPr id="6" name="Grafik 5">
            <a:extLst>
              <a:ext uri="{FF2B5EF4-FFF2-40B4-BE49-F238E27FC236}">
                <a16:creationId xmlns:a16="http://schemas.microsoft.com/office/drawing/2014/main" id="{841580FB-CE47-47C2-922F-A707110ABEBC}"/>
              </a:ext>
            </a:extLst>
          </p:cNvPr>
          <p:cNvPicPr>
            <a:picLocks noChangeAspect="1"/>
          </p:cNvPicPr>
          <p:nvPr/>
        </p:nvPicPr>
        <p:blipFill>
          <a:blip r:embed="rId3"/>
          <a:stretch>
            <a:fillRect/>
          </a:stretch>
        </p:blipFill>
        <p:spPr>
          <a:xfrm>
            <a:off x="6096000" y="556487"/>
            <a:ext cx="1440000" cy="1424544"/>
          </a:xfrm>
          <a:prstGeom prst="rect">
            <a:avLst/>
          </a:prstGeom>
          <a:ln>
            <a:solidFill>
              <a:schemeClr val="tx2">
                <a:lumMod val="60000"/>
                <a:lumOff val="40000"/>
              </a:schemeClr>
            </a:solidFill>
          </a:ln>
        </p:spPr>
      </p:pic>
      <p:pic>
        <p:nvPicPr>
          <p:cNvPr id="10" name="Grafik 9">
            <a:extLst>
              <a:ext uri="{FF2B5EF4-FFF2-40B4-BE49-F238E27FC236}">
                <a16:creationId xmlns:a16="http://schemas.microsoft.com/office/drawing/2014/main" id="{BB2BA1B8-FA0D-4DC3-BA42-7E65FC046B68}"/>
              </a:ext>
            </a:extLst>
          </p:cNvPr>
          <p:cNvPicPr>
            <a:picLocks noChangeAspect="1"/>
          </p:cNvPicPr>
          <p:nvPr/>
        </p:nvPicPr>
        <p:blipFill>
          <a:blip r:embed="rId4"/>
          <a:stretch>
            <a:fillRect/>
          </a:stretch>
        </p:blipFill>
        <p:spPr>
          <a:xfrm>
            <a:off x="6096000" y="1990500"/>
            <a:ext cx="1440000" cy="1438500"/>
          </a:xfrm>
          <a:prstGeom prst="rect">
            <a:avLst/>
          </a:prstGeom>
          <a:ln>
            <a:solidFill>
              <a:schemeClr val="tx2">
                <a:lumMod val="60000"/>
                <a:lumOff val="40000"/>
              </a:schemeClr>
            </a:solidFill>
          </a:ln>
        </p:spPr>
      </p:pic>
      <p:pic>
        <p:nvPicPr>
          <p:cNvPr id="12" name="Grafik 11">
            <a:extLst>
              <a:ext uri="{FF2B5EF4-FFF2-40B4-BE49-F238E27FC236}">
                <a16:creationId xmlns:a16="http://schemas.microsoft.com/office/drawing/2014/main" id="{55667BCE-B800-417B-B827-46526FE80111}"/>
              </a:ext>
            </a:extLst>
          </p:cNvPr>
          <p:cNvPicPr>
            <a:picLocks noChangeAspect="1"/>
          </p:cNvPicPr>
          <p:nvPr/>
        </p:nvPicPr>
        <p:blipFill>
          <a:blip r:embed="rId5"/>
          <a:stretch>
            <a:fillRect/>
          </a:stretch>
        </p:blipFill>
        <p:spPr>
          <a:xfrm>
            <a:off x="6096000" y="4858526"/>
            <a:ext cx="1440000" cy="1442987"/>
          </a:xfrm>
          <a:prstGeom prst="rect">
            <a:avLst/>
          </a:prstGeom>
          <a:ln>
            <a:solidFill>
              <a:schemeClr val="tx2">
                <a:lumMod val="60000"/>
                <a:lumOff val="40000"/>
              </a:schemeClr>
            </a:solidFill>
          </a:ln>
        </p:spPr>
      </p:pic>
      <p:pic>
        <p:nvPicPr>
          <p:cNvPr id="14" name="Grafik 13">
            <a:extLst>
              <a:ext uri="{FF2B5EF4-FFF2-40B4-BE49-F238E27FC236}">
                <a16:creationId xmlns:a16="http://schemas.microsoft.com/office/drawing/2014/main" id="{A8183374-CA1E-439B-87E2-BD8778849291}"/>
              </a:ext>
            </a:extLst>
          </p:cNvPr>
          <p:cNvPicPr>
            <a:picLocks noChangeAspect="1"/>
          </p:cNvPicPr>
          <p:nvPr/>
        </p:nvPicPr>
        <p:blipFill>
          <a:blip r:embed="rId6"/>
          <a:stretch>
            <a:fillRect/>
          </a:stretch>
        </p:blipFill>
        <p:spPr>
          <a:xfrm>
            <a:off x="8256240" y="556486"/>
            <a:ext cx="1440000" cy="1434014"/>
          </a:xfrm>
          <a:prstGeom prst="rect">
            <a:avLst/>
          </a:prstGeom>
          <a:ln>
            <a:solidFill>
              <a:schemeClr val="tx2">
                <a:lumMod val="60000"/>
                <a:lumOff val="40000"/>
              </a:schemeClr>
            </a:solidFill>
          </a:ln>
        </p:spPr>
      </p:pic>
      <p:pic>
        <p:nvPicPr>
          <p:cNvPr id="16" name="Grafik 15">
            <a:extLst>
              <a:ext uri="{FF2B5EF4-FFF2-40B4-BE49-F238E27FC236}">
                <a16:creationId xmlns:a16="http://schemas.microsoft.com/office/drawing/2014/main" id="{B41F14D3-7790-4B1C-B66B-6926AC61F3B2}"/>
              </a:ext>
            </a:extLst>
          </p:cNvPr>
          <p:cNvPicPr>
            <a:picLocks noChangeAspect="1"/>
          </p:cNvPicPr>
          <p:nvPr/>
        </p:nvPicPr>
        <p:blipFill>
          <a:blip r:embed="rId7"/>
          <a:stretch>
            <a:fillRect/>
          </a:stretch>
        </p:blipFill>
        <p:spPr>
          <a:xfrm>
            <a:off x="8256240" y="1989004"/>
            <a:ext cx="1440000" cy="1439996"/>
          </a:xfrm>
          <a:prstGeom prst="rect">
            <a:avLst/>
          </a:prstGeom>
          <a:ln>
            <a:solidFill>
              <a:schemeClr val="tx2">
                <a:lumMod val="60000"/>
                <a:lumOff val="40000"/>
              </a:schemeClr>
            </a:solidFill>
          </a:ln>
        </p:spPr>
      </p:pic>
      <p:pic>
        <p:nvPicPr>
          <p:cNvPr id="18" name="Grafik 17">
            <a:extLst>
              <a:ext uri="{FF2B5EF4-FFF2-40B4-BE49-F238E27FC236}">
                <a16:creationId xmlns:a16="http://schemas.microsoft.com/office/drawing/2014/main" id="{D766E0DA-92BE-4D9A-A731-D7E1B9EAB7FD}"/>
              </a:ext>
            </a:extLst>
          </p:cNvPr>
          <p:cNvPicPr>
            <a:picLocks noChangeAspect="1"/>
          </p:cNvPicPr>
          <p:nvPr/>
        </p:nvPicPr>
        <p:blipFill>
          <a:blip r:embed="rId8"/>
          <a:stretch>
            <a:fillRect/>
          </a:stretch>
        </p:blipFill>
        <p:spPr>
          <a:xfrm>
            <a:off x="1992313" y="2732234"/>
            <a:ext cx="720000" cy="720080"/>
          </a:xfrm>
          <a:prstGeom prst="rect">
            <a:avLst/>
          </a:prstGeom>
          <a:ln>
            <a:solidFill>
              <a:schemeClr val="accent6">
                <a:lumMod val="75000"/>
              </a:schemeClr>
            </a:solidFill>
          </a:ln>
        </p:spPr>
      </p:pic>
      <p:pic>
        <p:nvPicPr>
          <p:cNvPr id="20" name="Grafik 19">
            <a:extLst>
              <a:ext uri="{FF2B5EF4-FFF2-40B4-BE49-F238E27FC236}">
                <a16:creationId xmlns:a16="http://schemas.microsoft.com/office/drawing/2014/main" id="{C9DEE6FA-0C8C-4333-A6F1-59E14D01B52D}"/>
              </a:ext>
            </a:extLst>
          </p:cNvPr>
          <p:cNvPicPr>
            <a:picLocks noChangeAspect="1"/>
          </p:cNvPicPr>
          <p:nvPr/>
        </p:nvPicPr>
        <p:blipFill>
          <a:blip r:embed="rId9"/>
          <a:stretch>
            <a:fillRect/>
          </a:stretch>
        </p:blipFill>
        <p:spPr>
          <a:xfrm>
            <a:off x="8256240" y="3429001"/>
            <a:ext cx="1440000" cy="1438501"/>
          </a:xfrm>
          <a:prstGeom prst="rect">
            <a:avLst/>
          </a:prstGeom>
          <a:ln>
            <a:solidFill>
              <a:schemeClr val="tx2">
                <a:lumMod val="60000"/>
                <a:lumOff val="40000"/>
              </a:schemeClr>
            </a:solidFill>
          </a:ln>
        </p:spPr>
      </p:pic>
      <p:pic>
        <p:nvPicPr>
          <p:cNvPr id="22" name="Grafik 21">
            <a:extLst>
              <a:ext uri="{FF2B5EF4-FFF2-40B4-BE49-F238E27FC236}">
                <a16:creationId xmlns:a16="http://schemas.microsoft.com/office/drawing/2014/main" id="{48A54E15-175B-422D-A365-9AEE3221D4AA}"/>
              </a:ext>
            </a:extLst>
          </p:cNvPr>
          <p:cNvPicPr>
            <a:picLocks noChangeAspect="1"/>
          </p:cNvPicPr>
          <p:nvPr/>
        </p:nvPicPr>
        <p:blipFill>
          <a:blip r:embed="rId10"/>
          <a:stretch>
            <a:fillRect/>
          </a:stretch>
        </p:blipFill>
        <p:spPr>
          <a:xfrm>
            <a:off x="2862930" y="2742312"/>
            <a:ext cx="720000" cy="709173"/>
          </a:xfrm>
          <a:prstGeom prst="rect">
            <a:avLst/>
          </a:prstGeom>
          <a:ln>
            <a:solidFill>
              <a:schemeClr val="accent6">
                <a:lumMod val="75000"/>
              </a:schemeClr>
            </a:solidFill>
          </a:ln>
        </p:spPr>
      </p:pic>
      <p:pic>
        <p:nvPicPr>
          <p:cNvPr id="24" name="Grafik 23">
            <a:extLst>
              <a:ext uri="{FF2B5EF4-FFF2-40B4-BE49-F238E27FC236}">
                <a16:creationId xmlns:a16="http://schemas.microsoft.com/office/drawing/2014/main" id="{099B9BFE-0300-43DF-B8DF-1FACF0599E6E}"/>
              </a:ext>
            </a:extLst>
          </p:cNvPr>
          <p:cNvPicPr>
            <a:picLocks noChangeAspect="1"/>
          </p:cNvPicPr>
          <p:nvPr/>
        </p:nvPicPr>
        <p:blipFill>
          <a:blip r:embed="rId11"/>
          <a:stretch>
            <a:fillRect/>
          </a:stretch>
        </p:blipFill>
        <p:spPr>
          <a:xfrm>
            <a:off x="3759465" y="2743142"/>
            <a:ext cx="720000" cy="709173"/>
          </a:xfrm>
          <a:prstGeom prst="rect">
            <a:avLst/>
          </a:prstGeom>
          <a:ln>
            <a:solidFill>
              <a:schemeClr val="accent6">
                <a:lumMod val="75000"/>
              </a:schemeClr>
            </a:solidFill>
          </a:ln>
        </p:spPr>
      </p:pic>
      <p:pic>
        <p:nvPicPr>
          <p:cNvPr id="28" name="Grafik 27">
            <a:extLst>
              <a:ext uri="{FF2B5EF4-FFF2-40B4-BE49-F238E27FC236}">
                <a16:creationId xmlns:a16="http://schemas.microsoft.com/office/drawing/2014/main" id="{30160956-05EA-4826-81BF-7E80DD23781E}"/>
              </a:ext>
            </a:extLst>
          </p:cNvPr>
          <p:cNvPicPr>
            <a:picLocks noChangeAspect="1"/>
          </p:cNvPicPr>
          <p:nvPr/>
        </p:nvPicPr>
        <p:blipFill>
          <a:blip r:embed="rId12"/>
          <a:stretch>
            <a:fillRect/>
          </a:stretch>
        </p:blipFill>
        <p:spPr>
          <a:xfrm>
            <a:off x="4660620" y="2729240"/>
            <a:ext cx="720000" cy="720000"/>
          </a:xfrm>
          <a:prstGeom prst="rect">
            <a:avLst/>
          </a:prstGeom>
          <a:ln>
            <a:solidFill>
              <a:schemeClr val="accent6">
                <a:lumMod val="75000"/>
              </a:schemeClr>
            </a:solidFill>
          </a:ln>
        </p:spPr>
      </p:pic>
      <p:pic>
        <p:nvPicPr>
          <p:cNvPr id="30" name="Grafik 29">
            <a:extLst>
              <a:ext uri="{FF2B5EF4-FFF2-40B4-BE49-F238E27FC236}">
                <a16:creationId xmlns:a16="http://schemas.microsoft.com/office/drawing/2014/main" id="{74885CD1-7D7E-410D-9FF7-9EDBBF27FA2C}"/>
              </a:ext>
            </a:extLst>
          </p:cNvPr>
          <p:cNvPicPr>
            <a:picLocks noChangeAspect="1"/>
          </p:cNvPicPr>
          <p:nvPr/>
        </p:nvPicPr>
        <p:blipFill>
          <a:blip r:embed="rId13"/>
          <a:stretch>
            <a:fillRect/>
          </a:stretch>
        </p:blipFill>
        <p:spPr>
          <a:xfrm>
            <a:off x="1992313" y="4170735"/>
            <a:ext cx="720000" cy="720080"/>
          </a:xfrm>
          <a:prstGeom prst="rect">
            <a:avLst/>
          </a:prstGeom>
          <a:ln>
            <a:solidFill>
              <a:schemeClr val="accent6">
                <a:lumMod val="75000"/>
              </a:schemeClr>
            </a:solidFill>
          </a:ln>
        </p:spPr>
      </p:pic>
      <p:pic>
        <p:nvPicPr>
          <p:cNvPr id="32" name="Grafik 31">
            <a:extLst>
              <a:ext uri="{FF2B5EF4-FFF2-40B4-BE49-F238E27FC236}">
                <a16:creationId xmlns:a16="http://schemas.microsoft.com/office/drawing/2014/main" id="{B8DCB2EC-9391-45AE-BECA-C1AB67DC9B56}"/>
              </a:ext>
            </a:extLst>
          </p:cNvPr>
          <p:cNvPicPr>
            <a:picLocks noChangeAspect="1"/>
          </p:cNvPicPr>
          <p:nvPr/>
        </p:nvPicPr>
        <p:blipFill>
          <a:blip r:embed="rId14"/>
          <a:stretch>
            <a:fillRect/>
          </a:stretch>
        </p:blipFill>
        <p:spPr>
          <a:xfrm>
            <a:off x="2862930" y="4170906"/>
            <a:ext cx="720000" cy="733333"/>
          </a:xfrm>
          <a:prstGeom prst="rect">
            <a:avLst/>
          </a:prstGeom>
          <a:ln>
            <a:solidFill>
              <a:schemeClr val="accent6">
                <a:lumMod val="75000"/>
              </a:schemeClr>
            </a:solidFill>
          </a:ln>
        </p:spPr>
      </p:pic>
      <p:pic>
        <p:nvPicPr>
          <p:cNvPr id="34" name="Grafik 33">
            <a:extLst>
              <a:ext uri="{FF2B5EF4-FFF2-40B4-BE49-F238E27FC236}">
                <a16:creationId xmlns:a16="http://schemas.microsoft.com/office/drawing/2014/main" id="{B1202A06-C915-4E96-92C2-89D52445FF4E}"/>
              </a:ext>
            </a:extLst>
          </p:cNvPr>
          <p:cNvPicPr>
            <a:picLocks noChangeAspect="1"/>
          </p:cNvPicPr>
          <p:nvPr/>
        </p:nvPicPr>
        <p:blipFill>
          <a:blip r:embed="rId15"/>
          <a:stretch>
            <a:fillRect/>
          </a:stretch>
        </p:blipFill>
        <p:spPr>
          <a:xfrm>
            <a:off x="8256240" y="4858525"/>
            <a:ext cx="1440000" cy="1438501"/>
          </a:xfrm>
          <a:prstGeom prst="rect">
            <a:avLst/>
          </a:prstGeom>
          <a:ln>
            <a:solidFill>
              <a:schemeClr val="tx2">
                <a:lumMod val="60000"/>
                <a:lumOff val="40000"/>
              </a:schemeClr>
            </a:solidFill>
          </a:ln>
        </p:spPr>
      </p:pic>
      <p:pic>
        <p:nvPicPr>
          <p:cNvPr id="38" name="Grafik 37">
            <a:extLst>
              <a:ext uri="{FF2B5EF4-FFF2-40B4-BE49-F238E27FC236}">
                <a16:creationId xmlns:a16="http://schemas.microsoft.com/office/drawing/2014/main" id="{6F6F297C-2048-4D9A-9AAC-026C5A546565}"/>
              </a:ext>
            </a:extLst>
          </p:cNvPr>
          <p:cNvPicPr>
            <a:picLocks noChangeAspect="1"/>
          </p:cNvPicPr>
          <p:nvPr/>
        </p:nvPicPr>
        <p:blipFill>
          <a:blip r:embed="rId16"/>
          <a:stretch>
            <a:fillRect/>
          </a:stretch>
        </p:blipFill>
        <p:spPr>
          <a:xfrm>
            <a:off x="4656000" y="4163481"/>
            <a:ext cx="720000" cy="728276"/>
          </a:xfrm>
          <a:prstGeom prst="rect">
            <a:avLst/>
          </a:prstGeom>
          <a:ln>
            <a:solidFill>
              <a:schemeClr val="accent6">
                <a:lumMod val="75000"/>
              </a:schemeClr>
            </a:solidFill>
          </a:ln>
        </p:spPr>
      </p:pic>
      <p:pic>
        <p:nvPicPr>
          <p:cNvPr id="40" name="Grafik 39">
            <a:extLst>
              <a:ext uri="{FF2B5EF4-FFF2-40B4-BE49-F238E27FC236}">
                <a16:creationId xmlns:a16="http://schemas.microsoft.com/office/drawing/2014/main" id="{47D8BE25-2063-477B-AB7F-3D62CF78FE6B}"/>
              </a:ext>
            </a:extLst>
          </p:cNvPr>
          <p:cNvPicPr>
            <a:picLocks noChangeAspect="1"/>
          </p:cNvPicPr>
          <p:nvPr/>
        </p:nvPicPr>
        <p:blipFill>
          <a:blip r:embed="rId17"/>
          <a:stretch>
            <a:fillRect/>
          </a:stretch>
        </p:blipFill>
        <p:spPr>
          <a:xfrm>
            <a:off x="6096000" y="3439078"/>
            <a:ext cx="1440000" cy="1419447"/>
          </a:xfrm>
          <a:prstGeom prst="rect">
            <a:avLst/>
          </a:prstGeom>
          <a:ln>
            <a:solidFill>
              <a:schemeClr val="tx2">
                <a:lumMod val="60000"/>
                <a:lumOff val="40000"/>
              </a:schemeClr>
            </a:solidFill>
          </a:ln>
        </p:spPr>
      </p:pic>
      <p:sp>
        <p:nvSpPr>
          <p:cNvPr id="41" name="Textfeld 40">
            <a:extLst>
              <a:ext uri="{FF2B5EF4-FFF2-40B4-BE49-F238E27FC236}">
                <a16:creationId xmlns:a16="http://schemas.microsoft.com/office/drawing/2014/main" id="{7603E298-1BE3-4765-AAFB-854FAE5FE362}"/>
              </a:ext>
            </a:extLst>
          </p:cNvPr>
          <p:cNvSpPr txBox="1"/>
          <p:nvPr/>
        </p:nvSpPr>
        <p:spPr>
          <a:xfrm>
            <a:off x="1992314" y="3449240"/>
            <a:ext cx="3383447" cy="369332"/>
          </a:xfrm>
          <a:prstGeom prst="rect">
            <a:avLst/>
          </a:prstGeom>
          <a:noFill/>
        </p:spPr>
        <p:txBody>
          <a:bodyPr wrap="square" rtlCol="0">
            <a:spAutoFit/>
          </a:bodyPr>
          <a:lstStyle/>
          <a:p>
            <a:r>
              <a:rPr lang="de-CH" dirty="0"/>
              <a:t>1	2	3	4</a:t>
            </a:r>
            <a:endParaRPr lang="de-DE" dirty="0"/>
          </a:p>
        </p:txBody>
      </p:sp>
      <p:sp>
        <p:nvSpPr>
          <p:cNvPr id="42" name="Textfeld 41">
            <a:extLst>
              <a:ext uri="{FF2B5EF4-FFF2-40B4-BE49-F238E27FC236}">
                <a16:creationId xmlns:a16="http://schemas.microsoft.com/office/drawing/2014/main" id="{35FDAE3E-97D5-45B6-A07C-4CC9C3051438}"/>
              </a:ext>
            </a:extLst>
          </p:cNvPr>
          <p:cNvSpPr txBox="1"/>
          <p:nvPr/>
        </p:nvSpPr>
        <p:spPr>
          <a:xfrm>
            <a:off x="1996546" y="4904238"/>
            <a:ext cx="3383447" cy="369332"/>
          </a:xfrm>
          <a:prstGeom prst="rect">
            <a:avLst/>
          </a:prstGeom>
          <a:noFill/>
        </p:spPr>
        <p:txBody>
          <a:bodyPr wrap="square" rtlCol="0">
            <a:spAutoFit/>
          </a:bodyPr>
          <a:lstStyle/>
          <a:p>
            <a:r>
              <a:rPr lang="de-CH" dirty="0"/>
              <a:t>5	6	7	8</a:t>
            </a:r>
            <a:endParaRPr lang="de-DE" dirty="0"/>
          </a:p>
        </p:txBody>
      </p:sp>
      <p:sp>
        <p:nvSpPr>
          <p:cNvPr id="43" name="Textfeld 42">
            <a:extLst>
              <a:ext uri="{FF2B5EF4-FFF2-40B4-BE49-F238E27FC236}">
                <a16:creationId xmlns:a16="http://schemas.microsoft.com/office/drawing/2014/main" id="{70E28368-34F9-4925-9E1C-F8FA76A9DBE0}"/>
              </a:ext>
            </a:extLst>
          </p:cNvPr>
          <p:cNvSpPr txBox="1"/>
          <p:nvPr/>
        </p:nvSpPr>
        <p:spPr>
          <a:xfrm>
            <a:off x="7538768" y="556486"/>
            <a:ext cx="360040" cy="4801314"/>
          </a:xfrm>
          <a:prstGeom prst="rect">
            <a:avLst/>
          </a:prstGeom>
          <a:noFill/>
        </p:spPr>
        <p:txBody>
          <a:bodyPr wrap="square" rtlCol="0">
            <a:spAutoFit/>
          </a:bodyPr>
          <a:lstStyle/>
          <a:p>
            <a:r>
              <a:rPr lang="de-CH" dirty="0"/>
              <a:t>3</a:t>
            </a:r>
          </a:p>
          <a:p>
            <a:endParaRPr lang="de-CH" dirty="0"/>
          </a:p>
          <a:p>
            <a:endParaRPr lang="de-CH" dirty="0"/>
          </a:p>
          <a:p>
            <a:endParaRPr lang="de-CH" dirty="0"/>
          </a:p>
          <a:p>
            <a:endParaRPr lang="de-CH" dirty="0"/>
          </a:p>
          <a:p>
            <a:endParaRPr lang="de-CH" dirty="0"/>
          </a:p>
          <a:p>
            <a:r>
              <a:rPr lang="de-DE" dirty="0"/>
              <a:t>7</a:t>
            </a:r>
          </a:p>
          <a:p>
            <a:endParaRPr lang="de-DE" dirty="0"/>
          </a:p>
          <a:p>
            <a:endParaRPr lang="de-DE" dirty="0"/>
          </a:p>
          <a:p>
            <a:endParaRPr lang="de-DE" dirty="0"/>
          </a:p>
          <a:p>
            <a:endParaRPr lang="de-DE" dirty="0"/>
          </a:p>
          <a:p>
            <a:r>
              <a:rPr lang="de-DE" dirty="0"/>
              <a:t>8</a:t>
            </a:r>
          </a:p>
          <a:p>
            <a:endParaRPr lang="de-DE" dirty="0"/>
          </a:p>
          <a:p>
            <a:endParaRPr lang="de-DE" dirty="0"/>
          </a:p>
          <a:p>
            <a:endParaRPr lang="de-DE" dirty="0"/>
          </a:p>
          <a:p>
            <a:endParaRPr lang="de-DE" dirty="0"/>
          </a:p>
          <a:p>
            <a:r>
              <a:rPr lang="de-DE" dirty="0"/>
              <a:t>2</a:t>
            </a:r>
          </a:p>
        </p:txBody>
      </p:sp>
      <p:pic>
        <p:nvPicPr>
          <p:cNvPr id="47" name="Grafik 46">
            <a:extLst>
              <a:ext uri="{FF2B5EF4-FFF2-40B4-BE49-F238E27FC236}">
                <a16:creationId xmlns:a16="http://schemas.microsoft.com/office/drawing/2014/main" id="{1F54B1C1-A6F3-4849-A518-792EE034AD7F}"/>
              </a:ext>
            </a:extLst>
          </p:cNvPr>
          <p:cNvPicPr>
            <a:picLocks noChangeAspect="1"/>
          </p:cNvPicPr>
          <p:nvPr/>
        </p:nvPicPr>
        <p:blipFill>
          <a:blip r:embed="rId18"/>
          <a:stretch>
            <a:fillRect/>
          </a:stretch>
        </p:blipFill>
        <p:spPr>
          <a:xfrm>
            <a:off x="3759465" y="4169400"/>
            <a:ext cx="720000" cy="720000"/>
          </a:xfrm>
          <a:prstGeom prst="rect">
            <a:avLst/>
          </a:prstGeom>
          <a:ln>
            <a:solidFill>
              <a:schemeClr val="accent6">
                <a:lumMod val="75000"/>
              </a:schemeClr>
            </a:solidFill>
          </a:ln>
        </p:spPr>
      </p:pic>
      <p:sp>
        <p:nvSpPr>
          <p:cNvPr id="48" name="Textfeld 47">
            <a:extLst>
              <a:ext uri="{FF2B5EF4-FFF2-40B4-BE49-F238E27FC236}">
                <a16:creationId xmlns:a16="http://schemas.microsoft.com/office/drawing/2014/main" id="{224F18A1-EA78-41C1-B836-374EB2A25DD5}"/>
              </a:ext>
            </a:extLst>
          </p:cNvPr>
          <p:cNvSpPr txBox="1"/>
          <p:nvPr/>
        </p:nvSpPr>
        <p:spPr>
          <a:xfrm>
            <a:off x="9694148" y="556486"/>
            <a:ext cx="360040" cy="4801314"/>
          </a:xfrm>
          <a:prstGeom prst="rect">
            <a:avLst/>
          </a:prstGeom>
          <a:noFill/>
        </p:spPr>
        <p:txBody>
          <a:bodyPr wrap="square" rtlCol="0">
            <a:spAutoFit/>
          </a:bodyPr>
          <a:lstStyle/>
          <a:p>
            <a:r>
              <a:rPr lang="de-CH" dirty="0"/>
              <a:t>4</a:t>
            </a:r>
          </a:p>
          <a:p>
            <a:endParaRPr lang="de-CH" dirty="0"/>
          </a:p>
          <a:p>
            <a:endParaRPr lang="de-CH" dirty="0"/>
          </a:p>
          <a:p>
            <a:endParaRPr lang="de-CH" dirty="0"/>
          </a:p>
          <a:p>
            <a:endParaRPr lang="de-CH" dirty="0"/>
          </a:p>
          <a:p>
            <a:endParaRPr lang="de-CH" dirty="0"/>
          </a:p>
          <a:p>
            <a:r>
              <a:rPr lang="de-DE" dirty="0"/>
              <a:t>5</a:t>
            </a:r>
          </a:p>
          <a:p>
            <a:endParaRPr lang="de-DE" dirty="0"/>
          </a:p>
          <a:p>
            <a:endParaRPr lang="de-DE" dirty="0"/>
          </a:p>
          <a:p>
            <a:endParaRPr lang="de-DE" dirty="0"/>
          </a:p>
          <a:p>
            <a:endParaRPr lang="de-DE" dirty="0"/>
          </a:p>
          <a:p>
            <a:r>
              <a:rPr lang="de-DE" dirty="0"/>
              <a:t>1</a:t>
            </a:r>
          </a:p>
          <a:p>
            <a:endParaRPr lang="de-DE" dirty="0"/>
          </a:p>
          <a:p>
            <a:endParaRPr lang="de-DE" dirty="0"/>
          </a:p>
          <a:p>
            <a:endParaRPr lang="de-DE" dirty="0"/>
          </a:p>
          <a:p>
            <a:endParaRPr lang="de-DE" dirty="0"/>
          </a:p>
          <a:p>
            <a:r>
              <a:rPr lang="de-DE" dirty="0"/>
              <a:t>6</a:t>
            </a:r>
          </a:p>
        </p:txBody>
      </p:sp>
    </p:spTree>
    <p:extLst>
      <p:ext uri="{BB962C8B-B14F-4D97-AF65-F5344CB8AC3E}">
        <p14:creationId xmlns:p14="http://schemas.microsoft.com/office/powerpoint/2010/main" val="185834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33DCB7-57CA-4866-9849-13C513627419}"/>
              </a:ext>
            </a:extLst>
          </p:cNvPr>
          <p:cNvSpPr>
            <a:spLocks noGrp="1"/>
          </p:cNvSpPr>
          <p:nvPr>
            <p:ph type="ctrTitle"/>
          </p:nvPr>
        </p:nvSpPr>
        <p:spPr/>
        <p:txBody>
          <a:bodyPr/>
          <a:lstStyle/>
          <a:p>
            <a:r>
              <a:rPr lang="de-CH" noProof="0" dirty="0">
                <a:solidFill>
                  <a:schemeClr val="accent1"/>
                </a:solidFill>
              </a:rPr>
              <a:t>Der Kompass</a:t>
            </a:r>
          </a:p>
        </p:txBody>
      </p:sp>
      <p:sp>
        <p:nvSpPr>
          <p:cNvPr id="3" name="Untertitel 2">
            <a:extLst>
              <a:ext uri="{FF2B5EF4-FFF2-40B4-BE49-F238E27FC236}">
                <a16:creationId xmlns:a16="http://schemas.microsoft.com/office/drawing/2014/main" id="{1800ADBC-6170-4FA2-BA6B-D312502F5E15}"/>
              </a:ext>
            </a:extLst>
          </p:cNvPr>
          <p:cNvSpPr>
            <a:spLocks noGrp="1"/>
          </p:cNvSpPr>
          <p:nvPr>
            <p:ph type="subTitle" idx="1"/>
          </p:nvPr>
        </p:nvSpPr>
        <p:spPr/>
        <p:txBody>
          <a:bodyPr/>
          <a:lstStyle/>
          <a:p>
            <a:r>
              <a:rPr lang="de-CH" noProof="0" dirty="0">
                <a:solidFill>
                  <a:schemeClr val="accent1"/>
                </a:solidFill>
              </a:rPr>
              <a:t>«Orientierung» - Teil 2</a:t>
            </a:r>
          </a:p>
        </p:txBody>
      </p:sp>
      <p:pic>
        <p:nvPicPr>
          <p:cNvPr id="4" name="Picture 2" descr="http://www.seelenkompass.net/wp-content/uploads/2014/08/Kompass_trans.png">
            <a:extLst>
              <a:ext uri="{FF2B5EF4-FFF2-40B4-BE49-F238E27FC236}">
                <a16:creationId xmlns:a16="http://schemas.microsoft.com/office/drawing/2014/main" id="{F497C24B-5986-EC9D-63A1-45C6837AC2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0176" y="2132856"/>
            <a:ext cx="3559125" cy="3551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233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Orientierung in 3 Teilen</a:t>
            </a:r>
          </a:p>
        </p:txBody>
      </p:sp>
      <p:sp>
        <p:nvSpPr>
          <p:cNvPr id="4" name="AutoShape 4" descr="https://mail.gymkirchenfeld.ch/service/home/~/?auth=co&amp;loc=de&amp;id=123984&amp;part=2"/>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AutoShape 6" descr="https://mail.gymkirchenfeld.ch/service/home/~/?auth=co&amp;loc=de&amp;id=123984&amp;part=2"/>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 name="Textfeld 1">
            <a:extLst>
              <a:ext uri="{FF2B5EF4-FFF2-40B4-BE49-F238E27FC236}">
                <a16:creationId xmlns:a16="http://schemas.microsoft.com/office/drawing/2014/main" id="{6CD789BE-4553-4FF5-A8EF-6B34754CEE7A}"/>
              </a:ext>
            </a:extLst>
          </p:cNvPr>
          <p:cNvSpPr txBox="1"/>
          <p:nvPr/>
        </p:nvSpPr>
        <p:spPr>
          <a:xfrm rot="21444671">
            <a:off x="7326646" y="3016341"/>
            <a:ext cx="865420" cy="307777"/>
          </a:xfrm>
          <a:prstGeom prst="rect">
            <a:avLst/>
          </a:prstGeom>
          <a:noFill/>
          <a:scene3d>
            <a:camera prst="obliqueBottomLeft"/>
            <a:lightRig rig="threePt" dir="t"/>
          </a:scene3d>
        </p:spPr>
        <p:txBody>
          <a:bodyPr wrap="square" rtlCol="0">
            <a:spAutoFit/>
          </a:bodyPr>
          <a:lstStyle/>
          <a:p>
            <a:r>
              <a:rPr lang="de-CH" sz="1400" dirty="0">
                <a:solidFill>
                  <a:schemeClr val="bg1">
                    <a:lumMod val="65000"/>
                  </a:schemeClr>
                </a:solidFill>
                <a:latin typeface="Arial Rounded MT Bold" panose="020F0704030504030204" pitchFamily="34" charset="0"/>
              </a:rPr>
              <a:t>REDOG</a:t>
            </a:r>
            <a:endParaRPr lang="de-DE" sz="1400" dirty="0">
              <a:solidFill>
                <a:schemeClr val="bg1">
                  <a:lumMod val="65000"/>
                </a:schemeClr>
              </a:solidFill>
              <a:latin typeface="Arial Rounded MT Bold" panose="020F0704030504030204" pitchFamily="34" charset="0"/>
            </a:endParaRPr>
          </a:p>
        </p:txBody>
      </p:sp>
      <p:pic>
        <p:nvPicPr>
          <p:cNvPr id="8" name="Grafik 7">
            <a:extLst>
              <a:ext uri="{FF2B5EF4-FFF2-40B4-BE49-F238E27FC236}">
                <a16:creationId xmlns:a16="http://schemas.microsoft.com/office/drawing/2014/main" id="{7843D933-35BC-9BF1-75EC-F832C15D5A9E}"/>
              </a:ext>
            </a:extLst>
          </p:cNvPr>
          <p:cNvPicPr>
            <a:picLocks noChangeAspect="1"/>
          </p:cNvPicPr>
          <p:nvPr/>
        </p:nvPicPr>
        <p:blipFill>
          <a:blip r:embed="rId3"/>
          <a:stretch>
            <a:fillRect/>
          </a:stretch>
        </p:blipFill>
        <p:spPr>
          <a:xfrm>
            <a:off x="5807967" y="2341446"/>
            <a:ext cx="5830579" cy="3640486"/>
          </a:xfrm>
          <a:prstGeom prst="rect">
            <a:avLst/>
          </a:prstGeom>
        </p:spPr>
      </p:pic>
      <p:sp>
        <p:nvSpPr>
          <p:cNvPr id="10" name="Textfeld 9">
            <a:extLst>
              <a:ext uri="{FF2B5EF4-FFF2-40B4-BE49-F238E27FC236}">
                <a16:creationId xmlns:a16="http://schemas.microsoft.com/office/drawing/2014/main" id="{A9F30937-0979-382A-CCA3-9952BDDEA63C}"/>
              </a:ext>
            </a:extLst>
          </p:cNvPr>
          <p:cNvSpPr txBox="1"/>
          <p:nvPr/>
        </p:nvSpPr>
        <p:spPr>
          <a:xfrm>
            <a:off x="553453" y="2341446"/>
            <a:ext cx="3670339" cy="2101344"/>
          </a:xfrm>
          <a:prstGeom prst="rect">
            <a:avLst/>
          </a:prstGeom>
          <a:noFill/>
        </p:spPr>
        <p:txBody>
          <a:bodyPr wrap="square" lIns="0" tIns="0" rIns="0" bIns="0" rtlCol="0">
            <a:spAutoFit/>
          </a:bodyPr>
          <a:lstStyle/>
          <a:p>
            <a:pPr marL="342900" indent="-342900" defTabSz="1076325">
              <a:lnSpc>
                <a:spcPct val="200000"/>
              </a:lnSpc>
              <a:buAutoNum type="arabicPeriod"/>
            </a:pPr>
            <a:r>
              <a:rPr lang="de-CH" sz="2400" dirty="0"/>
              <a:t>Teil:	Die Karte</a:t>
            </a:r>
          </a:p>
          <a:p>
            <a:pPr marL="342900" indent="-342900" defTabSz="1076325">
              <a:lnSpc>
                <a:spcPct val="200000"/>
              </a:lnSpc>
              <a:buAutoNum type="arabicPeriod"/>
            </a:pPr>
            <a:r>
              <a:rPr lang="de-CH" sz="2400" dirty="0"/>
              <a:t>Teil:	Der Kompass</a:t>
            </a:r>
          </a:p>
          <a:p>
            <a:pPr marL="342900" indent="-342900" defTabSz="1076325">
              <a:lnSpc>
                <a:spcPct val="200000"/>
              </a:lnSpc>
              <a:buAutoNum type="arabicPeriod"/>
            </a:pPr>
            <a:r>
              <a:rPr lang="de-CH" sz="2400" dirty="0"/>
              <a:t>Teil:	Die Einsatz-App</a:t>
            </a:r>
          </a:p>
        </p:txBody>
      </p:sp>
      <p:sp>
        <p:nvSpPr>
          <p:cNvPr id="6" name="Rechteck 5">
            <a:extLst>
              <a:ext uri="{FF2B5EF4-FFF2-40B4-BE49-F238E27FC236}">
                <a16:creationId xmlns:a16="http://schemas.microsoft.com/office/drawing/2014/main" id="{A5FA9346-8CED-8E8B-7D5B-73A1C3F0AEEE}"/>
              </a:ext>
            </a:extLst>
          </p:cNvPr>
          <p:cNvSpPr/>
          <p:nvPr/>
        </p:nvSpPr>
        <p:spPr>
          <a:xfrm>
            <a:off x="436203" y="3170229"/>
            <a:ext cx="3096344" cy="7200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2246637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a:t>Der Kompass: </a:t>
            </a:r>
            <a:r>
              <a:rPr lang="de-CH" dirty="0"/>
              <a:t>Ziele</a:t>
            </a:r>
          </a:p>
        </p:txBody>
      </p:sp>
      <p:sp>
        <p:nvSpPr>
          <p:cNvPr id="4" name="Rechteck: gefaltete Ecke 3">
            <a:extLst>
              <a:ext uri="{FF2B5EF4-FFF2-40B4-BE49-F238E27FC236}">
                <a16:creationId xmlns:a16="http://schemas.microsoft.com/office/drawing/2014/main" id="{DA4DC594-4CD4-44DF-B99A-A701D1FA9F73}"/>
              </a:ext>
            </a:extLst>
          </p:cNvPr>
          <p:cNvSpPr/>
          <p:nvPr/>
        </p:nvSpPr>
        <p:spPr>
          <a:xfrm>
            <a:off x="6094774" y="2358190"/>
            <a:ext cx="4681746" cy="3650672"/>
          </a:xfrm>
          <a:prstGeom prst="foldedCorne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
        <p:nvSpPr>
          <p:cNvPr id="5" name="Textfeld 4">
            <a:extLst>
              <a:ext uri="{FF2B5EF4-FFF2-40B4-BE49-F238E27FC236}">
                <a16:creationId xmlns:a16="http://schemas.microsoft.com/office/drawing/2014/main" id="{FC299435-448E-4E56-9183-6DF8DB7E7BA4}"/>
              </a:ext>
            </a:extLst>
          </p:cNvPr>
          <p:cNvSpPr txBox="1"/>
          <p:nvPr/>
        </p:nvSpPr>
        <p:spPr>
          <a:xfrm>
            <a:off x="6182686" y="2476422"/>
            <a:ext cx="4521825" cy="3847207"/>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de-DE" sz="2400" dirty="0"/>
              <a:t>Das Azimut eines Gelände-punktes bestimmen und auf die Karte übertragen. </a:t>
            </a:r>
          </a:p>
          <a:p>
            <a:pPr marL="457200" indent="-457200">
              <a:spcAft>
                <a:spcPts val="1200"/>
              </a:spcAft>
              <a:buFont typeface="Arial" panose="020B0604020202020204" pitchFamily="34" charset="0"/>
              <a:buChar char="•"/>
            </a:pPr>
            <a:r>
              <a:rPr lang="de-DE" sz="2400" dirty="0"/>
              <a:t>Das Azimut eines Punktes auf der Karte bestimmen und damit den </a:t>
            </a:r>
            <a:r>
              <a:rPr lang="de-DE" sz="2400" dirty="0" err="1"/>
              <a:t>entspre-chenden</a:t>
            </a:r>
            <a:r>
              <a:rPr lang="de-DE" sz="2400" dirty="0"/>
              <a:t> Geländepunkt anpeilen.</a:t>
            </a:r>
            <a:endParaRPr lang="de-CH" sz="3200" dirty="0"/>
          </a:p>
          <a:p>
            <a:endParaRPr lang="de-DE" sz="3200" dirty="0"/>
          </a:p>
        </p:txBody>
      </p:sp>
      <p:pic>
        <p:nvPicPr>
          <p:cNvPr id="6" name="Picture 2" descr="https://upload.wikimedia.org/wikipedia/commons/thumb/8/8f/Compass_rose_german.svg/800px-Compass_rose_german.svg.png">
            <a:extLst>
              <a:ext uri="{FF2B5EF4-FFF2-40B4-BE49-F238E27FC236}">
                <a16:creationId xmlns:a16="http://schemas.microsoft.com/office/drawing/2014/main" id="{7FAAA57E-DC18-7EBB-7C96-BEF1FF0D36DE}"/>
              </a:ext>
            </a:extLst>
          </p:cNvPr>
          <p:cNvPicPr>
            <a:picLocks noGrp="1" noChangeAspect="1" noChangeArrowheads="1"/>
          </p:cNvPicPr>
          <p:nvPr>
            <p:ph idx="1"/>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406110" y="2375075"/>
            <a:ext cx="3633787" cy="3633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681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In welcher Richtung liegt der Turm?</a:t>
            </a:r>
          </a:p>
        </p:txBody>
      </p:sp>
      <p:pic>
        <p:nvPicPr>
          <p:cNvPr id="8" name="Inhaltsplatzhalter 7">
            <a:extLst>
              <a:ext uri="{FF2B5EF4-FFF2-40B4-BE49-F238E27FC236}">
                <a16:creationId xmlns:a16="http://schemas.microsoft.com/office/drawing/2014/main" id="{7BE59506-32C2-E346-FAE8-82E038FBDFC2}"/>
              </a:ext>
            </a:extLst>
          </p:cNvPr>
          <p:cNvPicPr>
            <a:picLocks noGrp="1" noChangeAspect="1"/>
          </p:cNvPicPr>
          <p:nvPr>
            <p:ph idx="1"/>
          </p:nvPr>
        </p:nvPicPr>
        <p:blipFill rotWithShape="1">
          <a:blip r:embed="rId3"/>
          <a:srcRect r="25281"/>
          <a:stretch/>
        </p:blipFill>
        <p:spPr>
          <a:xfrm>
            <a:off x="4399883" y="2357438"/>
            <a:ext cx="7241255" cy="3633787"/>
          </a:xfrm>
        </p:spPr>
      </p:pic>
      <p:pic>
        <p:nvPicPr>
          <p:cNvPr id="1026" name="Picture 2" descr="woman pointing at man clipart 10 free Cliparts | Download images on ...">
            <a:extLst>
              <a:ext uri="{FF2B5EF4-FFF2-40B4-BE49-F238E27FC236}">
                <a16:creationId xmlns:a16="http://schemas.microsoft.com/office/drawing/2014/main" id="{D7514F22-8879-091E-733B-D096BAC592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7528" y="4437112"/>
            <a:ext cx="2050554" cy="2050554"/>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6B6BF7C7-2E95-813A-481E-8837CEE3FB47}"/>
              </a:ext>
            </a:extLst>
          </p:cNvPr>
          <p:cNvSpPr txBox="1"/>
          <p:nvPr/>
        </p:nvSpPr>
        <p:spPr>
          <a:xfrm>
            <a:off x="623392" y="2420888"/>
            <a:ext cx="3528392" cy="2215991"/>
          </a:xfrm>
          <a:prstGeom prst="rect">
            <a:avLst/>
          </a:prstGeom>
          <a:noFill/>
        </p:spPr>
        <p:txBody>
          <a:bodyPr wrap="square" lIns="0" tIns="0" rIns="0" bIns="0" rtlCol="0">
            <a:spAutoFit/>
          </a:bodyPr>
          <a:lstStyle/>
          <a:p>
            <a:r>
              <a:rPr lang="de-CH" sz="2400" dirty="0"/>
              <a:t>Anstatt die Koordinaten eines Punktes zu bestimmen, kann man seine die Richtung und die Distanz vom eigenen Standort aus angeben.</a:t>
            </a:r>
          </a:p>
        </p:txBody>
      </p:sp>
    </p:spTree>
    <p:extLst>
      <p:ext uri="{BB962C8B-B14F-4D97-AF65-F5344CB8AC3E}">
        <p14:creationId xmlns:p14="http://schemas.microsoft.com/office/powerpoint/2010/main" val="12626044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50863" y="2373405"/>
            <a:ext cx="5185098" cy="2448272"/>
          </a:xfrm>
        </p:spPr>
        <p:txBody>
          <a:bodyPr/>
          <a:lstStyle/>
          <a:p>
            <a:r>
              <a:rPr lang="de-CH" sz="2400" dirty="0"/>
              <a:t>In der Kartografie versteht man unter </a:t>
            </a:r>
            <a:br>
              <a:rPr lang="de-CH" sz="2400" dirty="0"/>
            </a:br>
            <a:r>
              <a:rPr lang="de-CH" sz="2400" b="1" dirty="0"/>
              <a:t>Azimut</a:t>
            </a:r>
            <a:r>
              <a:rPr lang="de-CH" sz="2400" dirty="0"/>
              <a:t> den im Uhrzeigersinn gemessenen Winkel zwischen dem Nordpol und einer beliebigen Richtung.</a:t>
            </a:r>
          </a:p>
        </p:txBody>
      </p:sp>
      <p:sp>
        <p:nvSpPr>
          <p:cNvPr id="3" name="Titel 2"/>
          <p:cNvSpPr>
            <a:spLocks noGrp="1"/>
          </p:cNvSpPr>
          <p:nvPr>
            <p:ph type="title"/>
          </p:nvPr>
        </p:nvSpPr>
        <p:spPr/>
        <p:txBody>
          <a:bodyPr/>
          <a:lstStyle/>
          <a:p>
            <a:r>
              <a:rPr lang="de-CH" dirty="0"/>
              <a:t>Azimut</a:t>
            </a:r>
          </a:p>
        </p:txBody>
      </p:sp>
      <p:pic>
        <p:nvPicPr>
          <p:cNvPr id="6" name="Grafik 5">
            <a:extLst>
              <a:ext uri="{FF2B5EF4-FFF2-40B4-BE49-F238E27FC236}">
                <a16:creationId xmlns:a16="http://schemas.microsoft.com/office/drawing/2014/main" id="{85C55044-9648-22EE-B647-6EBCBAC184C9}"/>
              </a:ext>
            </a:extLst>
          </p:cNvPr>
          <p:cNvPicPr>
            <a:picLocks noChangeAspect="1"/>
          </p:cNvPicPr>
          <p:nvPr/>
        </p:nvPicPr>
        <p:blipFill>
          <a:blip r:embed="rId3"/>
          <a:stretch>
            <a:fillRect/>
          </a:stretch>
        </p:blipFill>
        <p:spPr>
          <a:xfrm>
            <a:off x="5879976" y="3717032"/>
            <a:ext cx="2806157" cy="2528249"/>
          </a:xfrm>
          <a:prstGeom prst="rect">
            <a:avLst/>
          </a:prstGeom>
        </p:spPr>
      </p:pic>
      <p:sp>
        <p:nvSpPr>
          <p:cNvPr id="7" name="Rechteck 6">
            <a:extLst>
              <a:ext uri="{FF2B5EF4-FFF2-40B4-BE49-F238E27FC236}">
                <a16:creationId xmlns:a16="http://schemas.microsoft.com/office/drawing/2014/main" id="{9E1936E5-83A6-D457-63B7-D47D8A51EE48}"/>
              </a:ext>
            </a:extLst>
          </p:cNvPr>
          <p:cNvSpPr/>
          <p:nvPr/>
        </p:nvSpPr>
        <p:spPr>
          <a:xfrm>
            <a:off x="5879975" y="3700238"/>
            <a:ext cx="2806157" cy="2545043"/>
          </a:xfrm>
          <a:prstGeom prst="rect">
            <a:avLst/>
          </a:prstGeom>
          <a:solidFill>
            <a:srgbClr val="EAEAEA">
              <a:alpha val="58824"/>
            </a:srgbClr>
          </a:solidFill>
          <a:ln>
            <a:solidFill>
              <a:srgbClr val="EAEAEA">
                <a:alpha val="3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pic>
        <p:nvPicPr>
          <p:cNvPr id="4" name="Grafik 3">
            <a:extLst>
              <a:ext uri="{FF2B5EF4-FFF2-40B4-BE49-F238E27FC236}">
                <a16:creationId xmlns:a16="http://schemas.microsoft.com/office/drawing/2014/main" id="{F73F26CE-D883-460B-9856-F1F9A1CFEAA5}"/>
              </a:ext>
            </a:extLst>
          </p:cNvPr>
          <p:cNvPicPr>
            <a:picLocks noChangeAspect="1"/>
          </p:cNvPicPr>
          <p:nvPr/>
        </p:nvPicPr>
        <p:blipFill rotWithShape="1">
          <a:blip r:embed="rId4">
            <a:clrChange>
              <a:clrFrom>
                <a:srgbClr val="FFFFFF"/>
              </a:clrFrom>
              <a:clrTo>
                <a:srgbClr val="FFFFFF">
                  <a:alpha val="0"/>
                </a:srgbClr>
              </a:clrTo>
            </a:clrChange>
          </a:blip>
          <a:srcRect b="11450"/>
          <a:stretch/>
        </p:blipFill>
        <p:spPr>
          <a:xfrm>
            <a:off x="5591944" y="1196752"/>
            <a:ext cx="4252764" cy="4752528"/>
          </a:xfrm>
          <a:prstGeom prst="rect">
            <a:avLst/>
          </a:prstGeom>
        </p:spPr>
      </p:pic>
    </p:spTree>
    <p:extLst>
      <p:ext uri="{BB962C8B-B14F-4D97-AF65-F5344CB8AC3E}">
        <p14:creationId xmlns:p14="http://schemas.microsoft.com/office/powerpoint/2010/main" val="86143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FB15FBB-3B67-D667-FFAD-3DC68EF13B93}"/>
              </a:ext>
            </a:extLst>
          </p:cNvPr>
          <p:cNvSpPr>
            <a:spLocks noGrp="1"/>
          </p:cNvSpPr>
          <p:nvPr>
            <p:ph idx="1"/>
          </p:nvPr>
        </p:nvSpPr>
        <p:spPr/>
        <p:txBody>
          <a:bodyPr/>
          <a:lstStyle/>
          <a:p>
            <a:endParaRPr lang="de-CH" dirty="0"/>
          </a:p>
        </p:txBody>
      </p:sp>
      <p:sp>
        <p:nvSpPr>
          <p:cNvPr id="3" name="Titel 2">
            <a:extLst>
              <a:ext uri="{FF2B5EF4-FFF2-40B4-BE49-F238E27FC236}">
                <a16:creationId xmlns:a16="http://schemas.microsoft.com/office/drawing/2014/main" id="{76E44BD5-E8A5-3A8E-B157-184F89701C5E}"/>
              </a:ext>
            </a:extLst>
          </p:cNvPr>
          <p:cNvSpPr>
            <a:spLocks noGrp="1"/>
          </p:cNvSpPr>
          <p:nvPr>
            <p:ph type="title"/>
          </p:nvPr>
        </p:nvSpPr>
        <p:spPr/>
        <p:txBody>
          <a:bodyPr/>
          <a:lstStyle/>
          <a:p>
            <a:r>
              <a:rPr lang="de-DE" dirty="0"/>
              <a:t>Vergleich Luftbild / Karte</a:t>
            </a:r>
            <a:endParaRPr lang="de-CH" dirty="0"/>
          </a:p>
        </p:txBody>
      </p:sp>
      <p:pic>
        <p:nvPicPr>
          <p:cNvPr id="5" name="Grafik 4">
            <a:extLst>
              <a:ext uri="{FF2B5EF4-FFF2-40B4-BE49-F238E27FC236}">
                <a16:creationId xmlns:a16="http://schemas.microsoft.com/office/drawing/2014/main" id="{79C221E8-5BE8-11E7-5367-4AB396AC94D9}"/>
              </a:ext>
            </a:extLst>
          </p:cNvPr>
          <p:cNvPicPr>
            <a:picLocks noChangeAspect="1"/>
          </p:cNvPicPr>
          <p:nvPr/>
        </p:nvPicPr>
        <p:blipFill>
          <a:blip r:embed="rId3"/>
          <a:stretch>
            <a:fillRect/>
          </a:stretch>
        </p:blipFill>
        <p:spPr>
          <a:xfrm>
            <a:off x="6164010" y="2359613"/>
            <a:ext cx="3606106" cy="3631613"/>
          </a:xfrm>
          <a:prstGeom prst="rect">
            <a:avLst/>
          </a:prstGeom>
          <a:ln>
            <a:solidFill>
              <a:schemeClr val="tx1">
                <a:lumMod val="50000"/>
                <a:lumOff val="50000"/>
              </a:schemeClr>
            </a:solidFill>
          </a:ln>
        </p:spPr>
      </p:pic>
      <p:sp>
        <p:nvSpPr>
          <p:cNvPr id="6" name="Inhaltsplatzhalter 1">
            <a:extLst>
              <a:ext uri="{FF2B5EF4-FFF2-40B4-BE49-F238E27FC236}">
                <a16:creationId xmlns:a16="http://schemas.microsoft.com/office/drawing/2014/main" id="{2358ABFA-6373-B7AC-E077-B190B753EB63}"/>
              </a:ext>
            </a:extLst>
          </p:cNvPr>
          <p:cNvSpPr txBox="1">
            <a:spLocks/>
          </p:cNvSpPr>
          <p:nvPr/>
        </p:nvSpPr>
        <p:spPr>
          <a:xfrm>
            <a:off x="1981200" y="2060848"/>
            <a:ext cx="8229600" cy="35283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de-CH"/>
          </a:p>
        </p:txBody>
      </p:sp>
      <p:pic>
        <p:nvPicPr>
          <p:cNvPr id="8" name="Grafik 7">
            <a:extLst>
              <a:ext uri="{FF2B5EF4-FFF2-40B4-BE49-F238E27FC236}">
                <a16:creationId xmlns:a16="http://schemas.microsoft.com/office/drawing/2014/main" id="{5059B34F-BAD7-8DBB-E3B6-56B42C92D4E1}"/>
              </a:ext>
            </a:extLst>
          </p:cNvPr>
          <p:cNvPicPr>
            <a:picLocks noChangeAspect="1"/>
          </p:cNvPicPr>
          <p:nvPr/>
        </p:nvPicPr>
        <p:blipFill rotWithShape="1">
          <a:blip r:embed="rId4"/>
          <a:srcRect t="11614" r="8552"/>
          <a:stretch/>
        </p:blipFill>
        <p:spPr>
          <a:xfrm>
            <a:off x="2279576" y="2360578"/>
            <a:ext cx="3748417" cy="3633036"/>
          </a:xfrm>
          <a:prstGeom prst="rect">
            <a:avLst/>
          </a:prstGeom>
          <a:ln>
            <a:solidFill>
              <a:schemeClr val="tx1">
                <a:lumMod val="50000"/>
                <a:lumOff val="50000"/>
              </a:schemeClr>
            </a:solidFill>
          </a:ln>
        </p:spPr>
      </p:pic>
    </p:spTree>
    <p:extLst>
      <p:ext uri="{BB962C8B-B14F-4D97-AF65-F5344CB8AC3E}">
        <p14:creationId xmlns:p14="http://schemas.microsoft.com/office/powerpoint/2010/main" val="34088259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Winkelmessung in Grad</a:t>
            </a:r>
          </a:p>
        </p:txBody>
      </p:sp>
      <p:pic>
        <p:nvPicPr>
          <p:cNvPr id="4" name="Grafik 3">
            <a:extLst>
              <a:ext uri="{FF2B5EF4-FFF2-40B4-BE49-F238E27FC236}">
                <a16:creationId xmlns:a16="http://schemas.microsoft.com/office/drawing/2014/main" id="{132C64EB-8982-49C6-B5E9-4423985345F4}"/>
              </a:ext>
            </a:extLst>
          </p:cNvPr>
          <p:cNvPicPr>
            <a:picLocks noChangeAspect="1"/>
          </p:cNvPicPr>
          <p:nvPr/>
        </p:nvPicPr>
        <p:blipFill rotWithShape="1">
          <a:blip r:embed="rId3">
            <a:clrChange>
              <a:clrFrom>
                <a:srgbClr val="FFFFFF"/>
              </a:clrFrom>
              <a:clrTo>
                <a:srgbClr val="FFFFFF">
                  <a:alpha val="0"/>
                </a:srgbClr>
              </a:clrTo>
            </a:clrChange>
          </a:blip>
          <a:srcRect b="11450"/>
          <a:stretch/>
        </p:blipFill>
        <p:spPr>
          <a:xfrm>
            <a:off x="3891537" y="1195233"/>
            <a:ext cx="2757767" cy="3081846"/>
          </a:xfrm>
          <a:prstGeom prst="rect">
            <a:avLst/>
          </a:prstGeom>
        </p:spPr>
      </p:pic>
      <p:pic>
        <p:nvPicPr>
          <p:cNvPr id="2052" name="Picture 4" descr="http://www.hajk.ch/media/catalog/product/m/e/messhilfen.jpg"/>
          <p:cNvPicPr>
            <a:picLocks noChangeAspect="1" noChangeArrowheads="1"/>
          </p:cNvPicPr>
          <p:nvPr/>
        </p:nvPicPr>
        <p:blipFill>
          <a:blip r:embed="rId4">
            <a:clrChange>
              <a:clrFrom>
                <a:srgbClr val="F5F3F8"/>
              </a:clrFrom>
              <a:clrTo>
                <a:srgbClr val="F5F3F8">
                  <a:alpha val="0"/>
                </a:srgbClr>
              </a:clrTo>
            </a:clrChange>
            <a:extLst>
              <a:ext uri="{28A0092B-C50C-407E-A947-70E740481C1C}">
                <a14:useLocalDpi xmlns:a14="http://schemas.microsoft.com/office/drawing/2010/main" val="0"/>
              </a:ext>
            </a:extLst>
          </a:blip>
          <a:srcRect/>
          <a:stretch>
            <a:fillRect/>
          </a:stretch>
        </p:blipFill>
        <p:spPr bwMode="auto">
          <a:xfrm>
            <a:off x="2639616" y="1858878"/>
            <a:ext cx="3549638" cy="5042342"/>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descr="Ein Bild, das Kreis, Kompass enthält.&#10;&#10;Automatisch generierte Beschreibung">
            <a:extLst>
              <a:ext uri="{FF2B5EF4-FFF2-40B4-BE49-F238E27FC236}">
                <a16:creationId xmlns:a16="http://schemas.microsoft.com/office/drawing/2014/main" id="{BAC67C8D-E3A5-FCF5-21F8-80978D6753D0}"/>
              </a:ext>
            </a:extLst>
          </p:cNvPr>
          <p:cNvPicPr>
            <a:picLocks noChangeAspect="1"/>
          </p:cNvPicPr>
          <p:nvPr/>
        </p:nvPicPr>
        <p:blipFill rotWithShape="1">
          <a:blip r:embed="rId5">
            <a:extLst>
              <a:ext uri="{28A0092B-C50C-407E-A947-70E740481C1C}">
                <a14:useLocalDpi xmlns:a14="http://schemas.microsoft.com/office/drawing/2010/main" val="0"/>
              </a:ext>
            </a:extLst>
          </a:blip>
          <a:srcRect b="4442"/>
          <a:stretch/>
        </p:blipFill>
        <p:spPr bwMode="auto">
          <a:xfrm>
            <a:off x="6816080" y="1988840"/>
            <a:ext cx="4462427" cy="426381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6960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20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A2DA5B-B564-7550-7A2B-A4ADBCA71771}"/>
              </a:ext>
            </a:extLst>
          </p:cNvPr>
          <p:cNvSpPr>
            <a:spLocks noGrp="1"/>
          </p:cNvSpPr>
          <p:nvPr>
            <p:ph type="title"/>
          </p:nvPr>
        </p:nvSpPr>
        <p:spPr/>
        <p:txBody>
          <a:bodyPr/>
          <a:lstStyle/>
          <a:p>
            <a:r>
              <a:rPr lang="de-CH" dirty="0"/>
              <a:t>Kompass</a:t>
            </a:r>
          </a:p>
        </p:txBody>
      </p:sp>
      <p:sp>
        <p:nvSpPr>
          <p:cNvPr id="4" name="Foliennummernplatzhalter 3">
            <a:extLst>
              <a:ext uri="{FF2B5EF4-FFF2-40B4-BE49-F238E27FC236}">
                <a16:creationId xmlns:a16="http://schemas.microsoft.com/office/drawing/2014/main" id="{97660702-D708-EE04-58D7-69F248D0144C}"/>
              </a:ext>
            </a:extLst>
          </p:cNvPr>
          <p:cNvSpPr>
            <a:spLocks noGrp="1"/>
          </p:cNvSpPr>
          <p:nvPr>
            <p:ph type="sldNum" sz="quarter" idx="12"/>
          </p:nvPr>
        </p:nvSpPr>
        <p:spPr/>
        <p:txBody>
          <a:bodyPr/>
          <a:lstStyle/>
          <a:p>
            <a:fld id="{442AD375-037F-43D0-B059-5172DA06796A}" type="slidenum">
              <a:rPr lang="de-CH" smtClean="0"/>
              <a:pPr/>
              <a:t>51</a:t>
            </a:fld>
            <a:endParaRPr lang="de-CH" dirty="0"/>
          </a:p>
        </p:txBody>
      </p:sp>
      <p:pic>
        <p:nvPicPr>
          <p:cNvPr id="2050" name="Grafik 1">
            <a:extLst>
              <a:ext uri="{FF2B5EF4-FFF2-40B4-BE49-F238E27FC236}">
                <a16:creationId xmlns:a16="http://schemas.microsoft.com/office/drawing/2014/main" id="{3AFB055C-8A0E-7CF4-36D4-0C4FBB796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187"/>
          <a:stretch>
            <a:fillRect/>
          </a:stretch>
        </p:blipFill>
        <p:spPr bwMode="auto">
          <a:xfrm>
            <a:off x="7994470" y="1952371"/>
            <a:ext cx="3646668" cy="42569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E26EC77E-BE7F-05B1-5BD4-4574CF453E13}"/>
              </a:ext>
            </a:extLst>
          </p:cNvPr>
          <p:cNvSpPr>
            <a:spLocks noChangeArrowheads="1"/>
          </p:cNvSpPr>
          <p:nvPr/>
        </p:nvSpPr>
        <p:spPr bwMode="auto">
          <a:xfrm>
            <a:off x="493550" y="2317017"/>
            <a:ext cx="6694675"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CH" altLang="de-DE" sz="24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Das Azimut wird im Gelände oder auf der Karte mit einem Kompass gemessen.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CH" altLang="de-DE" sz="24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de-CH" altLang="de-DE" sz="2400" dirty="0">
                <a:latin typeface="Arial" panose="020B0604020202020204" pitchFamily="34" charset="0"/>
                <a:ea typeface="Arial" panose="020B0604020202020204" pitchFamily="34" charset="0"/>
                <a:cs typeface="Times New Roman" panose="02020603050405020304" pitchFamily="18" charset="0"/>
              </a:rPr>
              <a:t>Wir vernachlässigen dabei die Deklination (Abweichung der magnetischen zur geographischen Nordrichtung)</a:t>
            </a:r>
            <a:endParaRPr kumimoji="0" lang="de-CH" altLang="de-DE" sz="24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CH" altLang="de-DE" sz="2400" b="0" i="0" u="none" strike="noStrike" cap="none" normalizeH="0" baseline="0" dirty="0">
              <a:ln>
                <a:noFill/>
              </a:ln>
              <a:solidFill>
                <a:schemeClr val="tx1"/>
              </a:solidFill>
              <a:effectLst/>
            </a:endParaRPr>
          </a:p>
          <a:p>
            <a:pPr eaLnBrk="0" fontAlgn="base" hangingPunct="0">
              <a:spcBef>
                <a:spcPct val="0"/>
              </a:spcBef>
              <a:spcAft>
                <a:spcPct val="0"/>
              </a:spcAft>
            </a:pPr>
            <a:r>
              <a:rPr lang="de-CH" altLang="de-DE" sz="2400" dirty="0">
                <a:latin typeface="Arial" panose="020B0604020202020204" pitchFamily="34" charset="0"/>
                <a:ea typeface="Arial" panose="020B0604020202020204" pitchFamily="34" charset="0"/>
                <a:cs typeface="Times New Roman" panose="02020603050405020304" pitchFamily="18" charset="0"/>
              </a:rPr>
              <a:t>. </a:t>
            </a:r>
            <a:endParaRPr lang="de-CH" altLang="de-DE" sz="24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de-CH" altLang="de-DE" sz="1800" b="0" i="0" u="none" strike="noStrike" cap="none" normalizeH="0" baseline="0" dirty="0">
              <a:ln>
                <a:noFill/>
              </a:ln>
              <a:solidFill>
                <a:schemeClr val="tx1"/>
              </a:solidFill>
              <a:effectLst/>
              <a:latin typeface="Arial" panose="020B0604020202020204" pitchFamily="34" charset="0"/>
            </a:endParaRPr>
          </a:p>
        </p:txBody>
      </p:sp>
      <p:sp>
        <p:nvSpPr>
          <p:cNvPr id="7" name="Rectangle 5">
            <a:extLst>
              <a:ext uri="{FF2B5EF4-FFF2-40B4-BE49-F238E27FC236}">
                <a16:creationId xmlns:a16="http://schemas.microsoft.com/office/drawing/2014/main" id="{D8BCBB45-86A6-E465-C5D6-40E6CDF17B50}"/>
              </a:ext>
            </a:extLst>
          </p:cNvPr>
          <p:cNvSpPr>
            <a:spLocks noChangeArrowheads="1"/>
          </p:cNvSpPr>
          <p:nvPr/>
        </p:nvSpPr>
        <p:spPr bwMode="auto">
          <a:xfrm>
            <a:off x="263352" y="38522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Tree>
    <p:extLst>
      <p:ext uri="{BB962C8B-B14F-4D97-AF65-F5344CB8AC3E}">
        <p14:creationId xmlns:p14="http://schemas.microsoft.com/office/powerpoint/2010/main" val="36108664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AD5957-A891-ECB2-910E-01077AFAB6EC}"/>
              </a:ext>
            </a:extLst>
          </p:cNvPr>
          <p:cNvSpPr>
            <a:spLocks noGrp="1"/>
          </p:cNvSpPr>
          <p:nvPr>
            <p:ph type="title"/>
          </p:nvPr>
        </p:nvSpPr>
        <p:spPr/>
        <p:txBody>
          <a:bodyPr/>
          <a:lstStyle/>
          <a:p>
            <a:r>
              <a:rPr lang="de-CH" dirty="0"/>
              <a:t>Teile des Kompasses</a:t>
            </a:r>
          </a:p>
        </p:txBody>
      </p:sp>
      <p:sp>
        <p:nvSpPr>
          <p:cNvPr id="4" name="Foliennummernplatzhalter 3">
            <a:extLst>
              <a:ext uri="{FF2B5EF4-FFF2-40B4-BE49-F238E27FC236}">
                <a16:creationId xmlns:a16="http://schemas.microsoft.com/office/drawing/2014/main" id="{CB508660-57AA-AA0A-DD93-DDFB1F8EB3B7}"/>
              </a:ext>
            </a:extLst>
          </p:cNvPr>
          <p:cNvSpPr>
            <a:spLocks noGrp="1"/>
          </p:cNvSpPr>
          <p:nvPr>
            <p:ph type="sldNum" sz="quarter" idx="12"/>
          </p:nvPr>
        </p:nvSpPr>
        <p:spPr/>
        <p:txBody>
          <a:bodyPr/>
          <a:lstStyle/>
          <a:p>
            <a:fld id="{442AD375-037F-43D0-B059-5172DA06796A}" type="slidenum">
              <a:rPr lang="de-CH" smtClean="0"/>
              <a:pPr/>
              <a:t>52</a:t>
            </a:fld>
            <a:endParaRPr lang="de-CH" dirty="0"/>
          </a:p>
        </p:txBody>
      </p:sp>
      <p:pic>
        <p:nvPicPr>
          <p:cNvPr id="2049" name="Grafik 3" descr="Ein Bild, das Text, Kreis, Diagramm, Karte enthält.&#10;&#10;Automatisch generierte Beschreibung">
            <a:extLst>
              <a:ext uri="{FF2B5EF4-FFF2-40B4-BE49-F238E27FC236}">
                <a16:creationId xmlns:a16="http://schemas.microsoft.com/office/drawing/2014/main" id="{E5CF8ACA-E842-2BAE-F822-51299AF77DD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55640" y="1981726"/>
            <a:ext cx="6379176" cy="417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9950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Winkelmessung im Gelände</a:t>
            </a:r>
          </a:p>
        </p:txBody>
      </p:sp>
      <p:pic>
        <p:nvPicPr>
          <p:cNvPr id="3076" name="Picture 4" descr="http://klexikon.zum.de/images/thumb/b/bf/CompassUseTarget.jpg/300px-CompassUseTarg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2352675"/>
            <a:ext cx="3777041" cy="363855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1"/>
          <p:cNvSpPr txBox="1">
            <a:spLocks/>
          </p:cNvSpPr>
          <p:nvPr/>
        </p:nvSpPr>
        <p:spPr>
          <a:xfrm>
            <a:off x="5447928" y="1584467"/>
            <a:ext cx="5050904" cy="47525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de-CH" dirty="0"/>
          </a:p>
        </p:txBody>
      </p:sp>
      <p:sp>
        <p:nvSpPr>
          <p:cNvPr id="4" name="Textfeld 3"/>
          <p:cNvSpPr txBox="1"/>
          <p:nvPr/>
        </p:nvSpPr>
        <p:spPr>
          <a:xfrm>
            <a:off x="5375920" y="2276872"/>
            <a:ext cx="6048672" cy="830997"/>
          </a:xfrm>
          <a:prstGeom prst="rect">
            <a:avLst/>
          </a:prstGeom>
          <a:noFill/>
        </p:spPr>
        <p:txBody>
          <a:bodyPr wrap="square" rtlCol="0">
            <a:spAutoFit/>
          </a:bodyPr>
          <a:lstStyle/>
          <a:p>
            <a:r>
              <a:rPr lang="de-CH" sz="2400" dirty="0"/>
              <a:t>Ich sehe im Gelände einen Punkt, und möchte diesen auf der Karte finden.</a:t>
            </a:r>
          </a:p>
        </p:txBody>
      </p:sp>
      <p:sp>
        <p:nvSpPr>
          <p:cNvPr id="2" name="Inhaltsplatzhalter 1"/>
          <p:cNvSpPr>
            <a:spLocks noGrp="1"/>
          </p:cNvSpPr>
          <p:nvPr>
            <p:ph idx="1"/>
          </p:nvPr>
        </p:nvSpPr>
        <p:spPr>
          <a:xfrm>
            <a:off x="5447928" y="2374762"/>
            <a:ext cx="6120680" cy="3286486"/>
          </a:xfrm>
          <a:solidFill>
            <a:schemeClr val="bg1"/>
          </a:solidFill>
        </p:spPr>
        <p:txBody>
          <a:bodyPr>
            <a:normAutofit/>
          </a:bodyPr>
          <a:lstStyle/>
          <a:p>
            <a:r>
              <a:rPr lang="de-CH" sz="2400" dirty="0"/>
              <a:t>Visiere mit dem waagrecht gehaltenen Kompass den gewünschten Punkt B an. </a:t>
            </a:r>
          </a:p>
          <a:p>
            <a:r>
              <a:rPr lang="de-CH" sz="2400" dirty="0"/>
              <a:t>Drehe dann den Kompass-Ring, bis der nach Norden zeigende (rot markierte) Teil der Magnetnadel zwischen den beiden Leuchtstrichen steht.</a:t>
            </a:r>
          </a:p>
          <a:p>
            <a:endParaRPr lang="de-CH" dirty="0"/>
          </a:p>
        </p:txBody>
      </p:sp>
    </p:spTree>
    <p:extLst>
      <p:ext uri="{BB962C8B-B14F-4D97-AF65-F5344CB8AC3E}">
        <p14:creationId xmlns:p14="http://schemas.microsoft.com/office/powerpoint/2010/main" val="9732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500" fill="hold"/>
                                        <p:tgtEl>
                                          <p:spTgt spid="2">
                                            <p:bg/>
                                          </p:spTgt>
                                        </p:tgtEl>
                                        <p:attrNameLst>
                                          <p:attrName>ppt_x</p:attrName>
                                        </p:attrNameLst>
                                      </p:cBhvr>
                                      <p:tavLst>
                                        <p:tav tm="0">
                                          <p:val>
                                            <p:strVal val="#ppt_x"/>
                                          </p:val>
                                        </p:tav>
                                        <p:tav tm="100000">
                                          <p:val>
                                            <p:strVal val="#ppt_x"/>
                                          </p:val>
                                        </p:tav>
                                      </p:tavLst>
                                    </p:anim>
                                    <p:anim calcmode="lin" valueType="num">
                                      <p:cBhvr additive="base">
                                        <p:cTn id="8"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Bildschirmausschnit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6200000">
            <a:off x="6197353" y="2227111"/>
            <a:ext cx="3638177" cy="3890051"/>
          </a:xfrm>
        </p:spPr>
      </p:pic>
      <p:sp>
        <p:nvSpPr>
          <p:cNvPr id="3" name="Titel 2"/>
          <p:cNvSpPr>
            <a:spLocks noGrp="1"/>
          </p:cNvSpPr>
          <p:nvPr>
            <p:ph type="title"/>
          </p:nvPr>
        </p:nvSpPr>
        <p:spPr/>
        <p:txBody>
          <a:bodyPr/>
          <a:lstStyle/>
          <a:p>
            <a:r>
              <a:rPr lang="de-CH" dirty="0"/>
              <a:t>Winkelmessung im Gelände</a:t>
            </a:r>
          </a:p>
        </p:txBody>
      </p:sp>
      <p:sp>
        <p:nvSpPr>
          <p:cNvPr id="5" name="Textfeld 4"/>
          <p:cNvSpPr txBox="1"/>
          <p:nvPr/>
        </p:nvSpPr>
        <p:spPr>
          <a:xfrm>
            <a:off x="2396401" y="2276872"/>
            <a:ext cx="3672408" cy="646331"/>
          </a:xfrm>
          <a:prstGeom prst="rect">
            <a:avLst/>
          </a:prstGeom>
          <a:noFill/>
        </p:spPr>
        <p:txBody>
          <a:bodyPr wrap="square" rtlCol="0">
            <a:spAutoFit/>
          </a:bodyPr>
          <a:lstStyle/>
          <a:p>
            <a:r>
              <a:rPr lang="de-CH" sz="3600" dirty="0"/>
              <a:t>Azimut: 56 Grad</a:t>
            </a:r>
          </a:p>
        </p:txBody>
      </p:sp>
    </p:spTree>
    <p:extLst>
      <p:ext uri="{BB962C8B-B14F-4D97-AF65-F5344CB8AC3E}">
        <p14:creationId xmlns:p14="http://schemas.microsoft.com/office/powerpoint/2010/main" val="3136933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Übertragung auf die Karte</a:t>
            </a:r>
          </a:p>
        </p:txBody>
      </p:sp>
      <p:sp>
        <p:nvSpPr>
          <p:cNvPr id="6" name="Inhaltsplatzhalter 5"/>
          <p:cNvSpPr>
            <a:spLocks noGrp="1"/>
          </p:cNvSpPr>
          <p:nvPr>
            <p:ph idx="1"/>
          </p:nvPr>
        </p:nvSpPr>
        <p:spPr>
          <a:xfrm>
            <a:off x="4655840" y="2352675"/>
            <a:ext cx="5832648" cy="2804517"/>
          </a:xfrm>
        </p:spPr>
        <p:txBody>
          <a:bodyPr/>
          <a:lstStyle/>
          <a:p>
            <a:r>
              <a:rPr lang="de-CH" sz="2400" dirty="0"/>
              <a:t>Lege nun den Kompass mit einer Kante an den aktuellen Standort A und richte die Gittermarkierung des Kompasses in Nordrichtung der Karte aus. </a:t>
            </a:r>
          </a:p>
          <a:p>
            <a:endParaRPr lang="de-CH"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53" y="2350491"/>
            <a:ext cx="3454315" cy="3614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6753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87358" y="2371533"/>
            <a:ext cx="7092818" cy="3638551"/>
          </a:xfrm>
        </p:spPr>
        <p:txBody>
          <a:bodyPr>
            <a:normAutofit/>
          </a:bodyPr>
          <a:lstStyle/>
          <a:p>
            <a:r>
              <a:rPr lang="de-CH" sz="2400" dirty="0"/>
              <a:t>In welcher Richtung liegt der Punkt B von A aus gesehen?</a:t>
            </a:r>
          </a:p>
          <a:p>
            <a:endParaRPr lang="de-CH" sz="2400" dirty="0"/>
          </a:p>
          <a:p>
            <a:r>
              <a:rPr lang="de-CH" sz="2400" dirty="0"/>
              <a:t>Kompass-Kante auf die Linie von A nach B legen.</a:t>
            </a:r>
          </a:p>
          <a:p>
            <a:r>
              <a:rPr lang="de-CH" sz="2400" dirty="0"/>
              <a:t>Mit dem Drehring das Koordinaten-Netz des Kompasses nach der Karte ausrichten.</a:t>
            </a:r>
          </a:p>
          <a:p>
            <a:endParaRPr lang="de-CH" dirty="0"/>
          </a:p>
          <a:p>
            <a:endParaRPr lang="de-CH" dirty="0"/>
          </a:p>
        </p:txBody>
      </p:sp>
      <p:sp>
        <p:nvSpPr>
          <p:cNvPr id="3" name="Titel 2"/>
          <p:cNvSpPr>
            <a:spLocks noGrp="1"/>
          </p:cNvSpPr>
          <p:nvPr>
            <p:ph type="title"/>
          </p:nvPr>
        </p:nvSpPr>
        <p:spPr/>
        <p:txBody>
          <a:bodyPr>
            <a:normAutofit/>
          </a:bodyPr>
          <a:lstStyle/>
          <a:p>
            <a:r>
              <a:rPr lang="de-CH" dirty="0"/>
              <a:t>Winkelmessung auf der Karte</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4096" y="2352674"/>
            <a:ext cx="3477042" cy="3638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06379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Übertragung in das Gelände</a:t>
            </a:r>
          </a:p>
        </p:txBody>
      </p:sp>
      <p:pic>
        <p:nvPicPr>
          <p:cNvPr id="3076" name="Picture 4" descr="http://klexikon.zum.de/images/thumb/b/bf/CompassUseTarget.jpg/300px-CompassUseTarg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410" y="2352675"/>
            <a:ext cx="3748728" cy="3611275"/>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1"/>
          <p:cNvSpPr txBox="1">
            <a:spLocks/>
          </p:cNvSpPr>
          <p:nvPr/>
        </p:nvSpPr>
        <p:spPr>
          <a:xfrm>
            <a:off x="5447928" y="1584467"/>
            <a:ext cx="5050904" cy="47525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de-CH" dirty="0"/>
          </a:p>
        </p:txBody>
      </p:sp>
      <p:sp>
        <p:nvSpPr>
          <p:cNvPr id="4" name="Textfeld 3"/>
          <p:cNvSpPr txBox="1"/>
          <p:nvPr/>
        </p:nvSpPr>
        <p:spPr>
          <a:xfrm>
            <a:off x="510102" y="2352675"/>
            <a:ext cx="6954050" cy="2308324"/>
          </a:xfrm>
          <a:prstGeom prst="rect">
            <a:avLst/>
          </a:prstGeom>
          <a:noFill/>
        </p:spPr>
        <p:txBody>
          <a:bodyPr wrap="square" rtlCol="0">
            <a:spAutoFit/>
          </a:bodyPr>
          <a:lstStyle/>
          <a:p>
            <a:r>
              <a:rPr lang="de-CH" sz="2400" dirty="0"/>
              <a:t>Kompass im Gelände so ausrichten, dass die markierte Nadel zwischen den roten Führungs-linien liegt.</a:t>
            </a:r>
          </a:p>
          <a:p>
            <a:endParaRPr lang="de-CH" sz="2400" dirty="0"/>
          </a:p>
          <a:p>
            <a:r>
              <a:rPr lang="de-CH" sz="2400" dirty="0"/>
              <a:t>Jetzt zeigt der Kompass in die Richtung des gesuchten Punktes B.</a:t>
            </a:r>
          </a:p>
        </p:txBody>
      </p:sp>
    </p:spTree>
    <p:extLst>
      <p:ext uri="{BB962C8B-B14F-4D97-AF65-F5344CB8AC3E}">
        <p14:creationId xmlns:p14="http://schemas.microsoft.com/office/powerpoint/2010/main" val="11121316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CH" sz="2400" dirty="0"/>
              <a:t>Die Kompass-Schnur zeigt im Gelände immer gegen dich (Kompass umhängen).</a:t>
            </a:r>
          </a:p>
          <a:p>
            <a:r>
              <a:rPr lang="de-CH" sz="2400" dirty="0"/>
              <a:t>Auf der Karte ist ebenfalls das Ende mit der Schnur beim Ausgangspunkt und der Leuchtpfeil zeigt gegen das Ziel B.</a:t>
            </a:r>
          </a:p>
          <a:p>
            <a:endParaRPr lang="de-CH" sz="2400" dirty="0"/>
          </a:p>
          <a:p>
            <a:r>
              <a:rPr lang="de-CH" sz="2400" dirty="0"/>
              <a:t>Zwischen den beiden Schritten «Azimut bestimmen» und «Azimut übertragen» darf natürlich das Drehrad des Kompasses nicht gedreht werden!</a:t>
            </a:r>
          </a:p>
        </p:txBody>
      </p:sp>
      <p:sp>
        <p:nvSpPr>
          <p:cNvPr id="3" name="Titel 2"/>
          <p:cNvSpPr>
            <a:spLocks noGrp="1"/>
          </p:cNvSpPr>
          <p:nvPr>
            <p:ph type="title"/>
          </p:nvPr>
        </p:nvSpPr>
        <p:spPr/>
        <p:txBody>
          <a:bodyPr/>
          <a:lstStyle/>
          <a:p>
            <a:r>
              <a:rPr lang="de-CH" dirty="0"/>
              <a:t>Wichtig!</a:t>
            </a:r>
          </a:p>
        </p:txBody>
      </p:sp>
    </p:spTree>
    <p:extLst>
      <p:ext uri="{BB962C8B-B14F-4D97-AF65-F5344CB8AC3E}">
        <p14:creationId xmlns:p14="http://schemas.microsoft.com/office/powerpoint/2010/main" val="36626667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57084" y="2356471"/>
            <a:ext cx="2946628" cy="4320480"/>
          </a:xfrm>
        </p:spPr>
        <p:txBody>
          <a:bodyPr>
            <a:normAutofit/>
          </a:bodyPr>
          <a:lstStyle/>
          <a:p>
            <a:r>
              <a:rPr lang="de-CH" sz="2400" dirty="0"/>
              <a:t>Bestimme mit dem Kompass und der Karte das Azimut vom Bärengraben aus zum Anspielpunkt im Stadion Wankdorf.</a:t>
            </a:r>
          </a:p>
        </p:txBody>
      </p:sp>
      <p:sp>
        <p:nvSpPr>
          <p:cNvPr id="3" name="Titel 2"/>
          <p:cNvSpPr>
            <a:spLocks noGrp="1"/>
          </p:cNvSpPr>
          <p:nvPr>
            <p:ph type="title"/>
          </p:nvPr>
        </p:nvSpPr>
        <p:spPr/>
        <p:txBody>
          <a:bodyPr/>
          <a:lstStyle/>
          <a:p>
            <a:r>
              <a:rPr lang="de-CH" dirty="0"/>
              <a:t>Übung 5: Azimut bestimmen</a:t>
            </a:r>
          </a:p>
        </p:txBody>
      </p:sp>
      <p:sp>
        <p:nvSpPr>
          <p:cNvPr id="9" name="Textfeld 8">
            <a:extLst>
              <a:ext uri="{FF2B5EF4-FFF2-40B4-BE49-F238E27FC236}">
                <a16:creationId xmlns:a16="http://schemas.microsoft.com/office/drawing/2014/main" id="{630CDAD3-0F8A-401E-9338-F9FE9279E16F}"/>
              </a:ext>
            </a:extLst>
          </p:cNvPr>
          <p:cNvSpPr txBox="1"/>
          <p:nvPr/>
        </p:nvSpPr>
        <p:spPr>
          <a:xfrm>
            <a:off x="7824192" y="1299409"/>
            <a:ext cx="936104"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de-CH" sz="3600" dirty="0"/>
              <a:t>14°</a:t>
            </a:r>
            <a:endParaRPr lang="de-DE" sz="3600" dirty="0"/>
          </a:p>
        </p:txBody>
      </p:sp>
      <p:pic>
        <p:nvPicPr>
          <p:cNvPr id="6" name="Grafik 5">
            <a:extLst>
              <a:ext uri="{FF2B5EF4-FFF2-40B4-BE49-F238E27FC236}">
                <a16:creationId xmlns:a16="http://schemas.microsoft.com/office/drawing/2014/main" id="{A960984C-C831-39F6-A0DD-CC94F239C5C8}"/>
              </a:ext>
            </a:extLst>
          </p:cNvPr>
          <p:cNvPicPr>
            <a:picLocks noChangeAspect="1"/>
          </p:cNvPicPr>
          <p:nvPr/>
        </p:nvPicPr>
        <p:blipFill>
          <a:blip r:embed="rId3"/>
          <a:stretch>
            <a:fillRect/>
          </a:stretch>
        </p:blipFill>
        <p:spPr>
          <a:xfrm>
            <a:off x="3575720" y="2381325"/>
            <a:ext cx="8065418" cy="3609899"/>
          </a:xfrm>
          <a:prstGeom prst="rect">
            <a:avLst/>
          </a:prstGeom>
        </p:spPr>
      </p:pic>
    </p:spTree>
    <p:extLst>
      <p:ext uri="{BB962C8B-B14F-4D97-AF65-F5344CB8AC3E}">
        <p14:creationId xmlns:p14="http://schemas.microsoft.com/office/powerpoint/2010/main" val="32171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ildergebnis für tennisball"/>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59696" y="1628800"/>
            <a:ext cx="5400601" cy="5400601"/>
          </a:xfrm>
          <a:prstGeom prst="rect">
            <a:avLst/>
          </a:prstGeom>
          <a:noFill/>
          <a:extLst>
            <a:ext uri="{909E8E84-426E-40DD-AFC4-6F175D3DCCD1}">
              <a14:hiddenFill xmlns:a14="http://schemas.microsoft.com/office/drawing/2010/main">
                <a:solidFill>
                  <a:srgbClr val="FFFFFF"/>
                </a:solidFill>
              </a14:hiddenFill>
            </a:ext>
          </a:extLst>
        </p:spPr>
      </p:pic>
      <p:sp>
        <p:nvSpPr>
          <p:cNvPr id="3" name="Titel 2"/>
          <p:cNvSpPr>
            <a:spLocks noGrp="1"/>
          </p:cNvSpPr>
          <p:nvPr>
            <p:ph type="title"/>
          </p:nvPr>
        </p:nvSpPr>
        <p:spPr/>
        <p:txBody>
          <a:bodyPr/>
          <a:lstStyle/>
          <a:p>
            <a:r>
              <a:rPr lang="de-CH" dirty="0"/>
              <a:t>Der Ball ist rund</a:t>
            </a:r>
            <a:endParaRPr lang="de-DE" dirty="0"/>
          </a:p>
        </p:txBody>
      </p:sp>
      <p:pic>
        <p:nvPicPr>
          <p:cNvPr id="8" name="Inhaltsplatzhalt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575721" y="1777604"/>
            <a:ext cx="4984529" cy="4963765"/>
          </a:xfrm>
        </p:spPr>
      </p:pic>
      <p:sp>
        <p:nvSpPr>
          <p:cNvPr id="2" name="AutoShape 2" descr="Bildergebnis für tennisball"/>
          <p:cNvSpPr>
            <a:spLocks noChangeAspect="1" noChangeArrowheads="1"/>
          </p:cNvSpPr>
          <p:nvPr/>
        </p:nvSpPr>
        <p:spPr bwMode="auto">
          <a:xfrm>
            <a:off x="5943600" y="332656"/>
            <a:ext cx="3248744" cy="32487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descr="Ein Bild, das Papier enthält.&#10;&#10;Automatisch generierte Beschreibung mit mittlerer Zuverlässigkeit">
            <a:extLst>
              <a:ext uri="{FF2B5EF4-FFF2-40B4-BE49-F238E27FC236}">
                <a16:creationId xmlns:a16="http://schemas.microsoft.com/office/drawing/2014/main" id="{1F142160-7643-765D-92C1-4A2056BE42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7800" y="1556793"/>
            <a:ext cx="5482508" cy="5490642"/>
          </a:xfrm>
          <a:prstGeom prst="rect">
            <a:avLst/>
          </a:prstGeom>
        </p:spPr>
      </p:pic>
    </p:spTree>
    <p:extLst>
      <p:ext uri="{BB962C8B-B14F-4D97-AF65-F5344CB8AC3E}">
        <p14:creationId xmlns:p14="http://schemas.microsoft.com/office/powerpoint/2010/main" val="220584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4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42646" y="2279225"/>
            <a:ext cx="7353554" cy="3744416"/>
          </a:xfrm>
        </p:spPr>
        <p:txBody>
          <a:bodyPr>
            <a:noAutofit/>
          </a:bodyPr>
          <a:lstStyle/>
          <a:p>
            <a:r>
              <a:rPr lang="de-CH" sz="3600" dirty="0"/>
              <a:t>Was befindet sich vom Bärengraben aus bei Azimut 72° in einer Distanz von 4.3 km?</a:t>
            </a:r>
          </a:p>
        </p:txBody>
      </p:sp>
      <p:sp>
        <p:nvSpPr>
          <p:cNvPr id="3" name="Titel 2"/>
          <p:cNvSpPr>
            <a:spLocks noGrp="1"/>
          </p:cNvSpPr>
          <p:nvPr>
            <p:ph type="title"/>
          </p:nvPr>
        </p:nvSpPr>
        <p:spPr/>
        <p:txBody>
          <a:bodyPr/>
          <a:lstStyle/>
          <a:p>
            <a:r>
              <a:rPr lang="de-CH" dirty="0"/>
              <a:t>Übung 6: Azimut übertragen</a:t>
            </a:r>
          </a:p>
        </p:txBody>
      </p:sp>
      <p:pic>
        <p:nvPicPr>
          <p:cNvPr id="2050" name="Picture 2" descr="verkehrsteiner | Deisswil, Bernapark">
            <a:extLst>
              <a:ext uri="{FF2B5EF4-FFF2-40B4-BE49-F238E27FC236}">
                <a16:creationId xmlns:a16="http://schemas.microsoft.com/office/drawing/2014/main" id="{5B8592CE-417D-4D2D-A4F1-8206271AD0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869"/>
          <a:stretch/>
        </p:blipFill>
        <p:spPr bwMode="auto">
          <a:xfrm>
            <a:off x="2713684" y="2368609"/>
            <a:ext cx="8927454" cy="365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74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fr-CH" dirty="0"/>
              <a:t>Gerhard Mercator (1512-1594)</a:t>
            </a:r>
            <a:endParaRPr lang="de-CH" dirty="0"/>
          </a:p>
        </p:txBody>
      </p:sp>
      <p:pic>
        <p:nvPicPr>
          <p:cNvPr id="2050" name="Picture 2" descr="http://media-2.web.britannica.com/eb-media/86/160386-004-B2F6E6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144" y="2352675"/>
            <a:ext cx="2668270" cy="363855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7C1E426F-4BE1-CF78-5A8D-4B300FC819D0}"/>
              </a:ext>
            </a:extLst>
          </p:cNvPr>
          <p:cNvPicPr>
            <a:picLocks noChangeAspect="1"/>
          </p:cNvPicPr>
          <p:nvPr/>
        </p:nvPicPr>
        <p:blipFill>
          <a:blip r:embed="rId4"/>
          <a:stretch>
            <a:fillRect/>
          </a:stretch>
        </p:blipFill>
        <p:spPr>
          <a:xfrm>
            <a:off x="1847528" y="2352675"/>
            <a:ext cx="5199114" cy="3638550"/>
          </a:xfrm>
          <a:prstGeom prst="rect">
            <a:avLst/>
          </a:prstGeom>
        </p:spPr>
      </p:pic>
    </p:spTree>
    <p:extLst>
      <p:ext uri="{BB962C8B-B14F-4D97-AF65-F5344CB8AC3E}">
        <p14:creationId xmlns:p14="http://schemas.microsoft.com/office/powerpoint/2010/main" val="1880151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Mercator-Projektion</a:t>
            </a:r>
            <a:endParaRPr lang="de-DE" dirty="0"/>
          </a:p>
        </p:txBody>
      </p:sp>
      <p:pic>
        <p:nvPicPr>
          <p:cNvPr id="1026" name="Picture 2" descr="Orangen schälen - so klappt's!">
            <a:extLst>
              <a:ext uri="{FF2B5EF4-FFF2-40B4-BE49-F238E27FC236}">
                <a16:creationId xmlns:a16="http://schemas.microsoft.com/office/drawing/2014/main" id="{90C2B290-33C9-BB78-6708-8D76C8EA61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15" r="24070"/>
          <a:stretch/>
        </p:blipFill>
        <p:spPr bwMode="auto">
          <a:xfrm>
            <a:off x="3709764" y="2245771"/>
            <a:ext cx="4680520" cy="356078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4" name="Freihand 3">
                <a:extLst>
                  <a:ext uri="{FF2B5EF4-FFF2-40B4-BE49-F238E27FC236}">
                    <a16:creationId xmlns:a16="http://schemas.microsoft.com/office/drawing/2014/main" id="{1B255A5C-C9B8-7268-979F-104D14CFFA88}"/>
                  </a:ext>
                </a:extLst>
              </p14:cNvPr>
              <p14:cNvContentPartPr/>
              <p14:nvPr/>
            </p14:nvContentPartPr>
            <p14:xfrm>
              <a:off x="5471280" y="2956715"/>
              <a:ext cx="526320" cy="2841840"/>
            </p14:xfrm>
          </p:contentPart>
        </mc:Choice>
        <mc:Fallback xmlns="">
          <p:pic>
            <p:nvPicPr>
              <p:cNvPr id="4" name="Freihand 3">
                <a:extLst>
                  <a:ext uri="{FF2B5EF4-FFF2-40B4-BE49-F238E27FC236}">
                    <a16:creationId xmlns:a16="http://schemas.microsoft.com/office/drawing/2014/main" id="{1B255A5C-C9B8-7268-979F-104D14CFFA88}"/>
                  </a:ext>
                </a:extLst>
              </p:cNvPr>
              <p:cNvPicPr/>
              <p:nvPr/>
            </p:nvPicPr>
            <p:blipFill>
              <a:blip r:embed="rId5"/>
              <a:stretch>
                <a:fillRect/>
              </a:stretch>
            </p:blipFill>
            <p:spPr>
              <a:xfrm>
                <a:off x="5462280" y="2948075"/>
                <a:ext cx="543960" cy="2859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Freihand 5">
                <a:extLst>
                  <a:ext uri="{FF2B5EF4-FFF2-40B4-BE49-F238E27FC236}">
                    <a16:creationId xmlns:a16="http://schemas.microsoft.com/office/drawing/2014/main" id="{85506201-A48A-589A-EB5D-3E7F0A2AB344}"/>
                  </a:ext>
                </a:extLst>
              </p14:cNvPr>
              <p14:cNvContentPartPr/>
              <p14:nvPr/>
            </p14:nvContentPartPr>
            <p14:xfrm>
              <a:off x="5567400" y="2964275"/>
              <a:ext cx="1091880" cy="2796840"/>
            </p14:xfrm>
          </p:contentPart>
        </mc:Choice>
        <mc:Fallback xmlns="">
          <p:pic>
            <p:nvPicPr>
              <p:cNvPr id="6" name="Freihand 5">
                <a:extLst>
                  <a:ext uri="{FF2B5EF4-FFF2-40B4-BE49-F238E27FC236}">
                    <a16:creationId xmlns:a16="http://schemas.microsoft.com/office/drawing/2014/main" id="{85506201-A48A-589A-EB5D-3E7F0A2AB344}"/>
                  </a:ext>
                </a:extLst>
              </p:cNvPr>
              <p:cNvPicPr/>
              <p:nvPr/>
            </p:nvPicPr>
            <p:blipFill>
              <a:blip r:embed="rId7"/>
              <a:stretch>
                <a:fillRect/>
              </a:stretch>
            </p:blipFill>
            <p:spPr>
              <a:xfrm>
                <a:off x="5558400" y="2955635"/>
                <a:ext cx="1109520" cy="2814480"/>
              </a:xfrm>
              <a:prstGeom prst="rect">
                <a:avLst/>
              </a:prstGeom>
            </p:spPr>
          </p:pic>
        </mc:Fallback>
      </mc:AlternateContent>
      <p:pic>
        <p:nvPicPr>
          <p:cNvPr id="2052" name="Picture 4" descr="http://www.uni-due.de/imperia/md/images/physik/mercato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4778" y="1926133"/>
            <a:ext cx="4762500" cy="4733925"/>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5734440" y="2424215"/>
            <a:ext cx="1080120" cy="1080120"/>
          </a:xfrm>
          <a:prstGeom prst="rect">
            <a:avLst/>
          </a:prstGeom>
          <a:solidFill>
            <a:schemeClr val="accent5">
              <a:alpha val="50000"/>
            </a:schemeClr>
          </a:solidFill>
          <a:ln w="28575">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9624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63"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drawProgress</p:attrName>
                                        </p:attrNameLst>
                                      </p:cBhvr>
                                      <p:tavLst>
                                        <p:tav tm="0">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a:t>Mercator-Projektion</a:t>
            </a:r>
            <a:endParaRPr lang="de-DE" dirty="0"/>
          </a:p>
        </p:txBody>
      </p:sp>
      <p:pic>
        <p:nvPicPr>
          <p:cNvPr id="4098" name="Picture 2" descr="http://www.uni-due.de/imperia/md/images/physik/mercat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745" y="2060849"/>
            <a:ext cx="4600575" cy="460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625580"/>
      </p:ext>
    </p:extLst>
  </p:cSld>
  <p:clrMapOvr>
    <a:masterClrMapping/>
  </p:clrMapOvr>
</p:sld>
</file>

<file path=ppt/theme/theme1.xml><?xml version="1.0" encoding="utf-8"?>
<a:theme xmlns:a="http://schemas.openxmlformats.org/drawingml/2006/main" name="Benutzerdefiniertes Design">
  <a:themeElements>
    <a:clrScheme name="Reddog">
      <a:dk1>
        <a:sysClr val="windowText" lastClr="000000"/>
      </a:dk1>
      <a:lt1>
        <a:sysClr val="window" lastClr="FFFFFF"/>
      </a:lt1>
      <a:dk2>
        <a:srgbClr val="7F7F7F"/>
      </a:dk2>
      <a:lt2>
        <a:srgbClr val="F2F2F2"/>
      </a:lt2>
      <a:accent1>
        <a:srgbClr val="E10000"/>
      </a:accent1>
      <a:accent2>
        <a:srgbClr val="413980"/>
      </a:accent2>
      <a:accent3>
        <a:srgbClr val="676199"/>
      </a:accent3>
      <a:accent4>
        <a:srgbClr val="8D88B3"/>
      </a:accent4>
      <a:accent5>
        <a:srgbClr val="E73333"/>
      </a:accent5>
      <a:accent6>
        <a:srgbClr val="ED6666"/>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Redog V1.potx" id="{6C81654A-A9AF-4065-AD8D-080567F3FB8C}" vid="{5D443BA2-1E54-4C1A-9B95-5F3D72E4C1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Präsentation Redog V1</Template>
  <TotalTime>0</TotalTime>
  <Words>2989</Words>
  <Application>Microsoft Office PowerPoint</Application>
  <PresentationFormat>Breitbild</PresentationFormat>
  <Paragraphs>427</Paragraphs>
  <Slides>60</Slides>
  <Notes>60</Notes>
  <HiddenSlides>0</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0</vt:i4>
      </vt:variant>
      <vt:variant>
        <vt:lpstr>Folientitel</vt:lpstr>
      </vt:variant>
      <vt:variant>
        <vt:i4>60</vt:i4>
      </vt:variant>
    </vt:vector>
  </HeadingPairs>
  <TitlesOfParts>
    <vt:vector size="67" baseType="lpstr">
      <vt:lpstr>Arial</vt:lpstr>
      <vt:lpstr>Arial Rounded MT Bold</vt:lpstr>
      <vt:lpstr>DDG_ProximaNova</vt:lpstr>
      <vt:lpstr>Frutiger Neue</vt:lpstr>
      <vt:lpstr>Helvetica Neue</vt:lpstr>
      <vt:lpstr>Wingdings</vt:lpstr>
      <vt:lpstr>Benutzerdefiniertes Design</vt:lpstr>
      <vt:lpstr>Die Karte</vt:lpstr>
      <vt:lpstr>Orientierung in 3 Teilen</vt:lpstr>
      <vt:lpstr>Die Karte: Ziele</vt:lpstr>
      <vt:lpstr>1.1 Allgemeine Grundlagen</vt:lpstr>
      <vt:lpstr>Vergleich Luftbild / Karte</vt:lpstr>
      <vt:lpstr>Der Ball ist rund</vt:lpstr>
      <vt:lpstr>Gerhard Mercator (1512-1594)</vt:lpstr>
      <vt:lpstr>Mercator-Projektion</vt:lpstr>
      <vt:lpstr>Mercator-Projektion</vt:lpstr>
      <vt:lpstr>Mercator-Projektion</vt:lpstr>
      <vt:lpstr>Zylinderprojektion</vt:lpstr>
      <vt:lpstr>Die Mercatorkarte </vt:lpstr>
      <vt:lpstr>Die Mercatorkarte </vt:lpstr>
      <vt:lpstr>Schweizerische Kartenprojektion</vt:lpstr>
      <vt:lpstr>Karten-Massstab</vt:lpstr>
      <vt:lpstr>Karten-Massstab</vt:lpstr>
      <vt:lpstr>Wo ist der Treffpunkt?</vt:lpstr>
      <vt:lpstr>Ortsangabe</vt:lpstr>
      <vt:lpstr>what3words</vt:lpstr>
      <vt:lpstr>w3w mit map.geo.admin.ch</vt:lpstr>
      <vt:lpstr>UTM (Universal Transverse Mercator)</vt:lpstr>
      <vt:lpstr>UTM-Koordinaten</vt:lpstr>
      <vt:lpstr>WGS 84</vt:lpstr>
      <vt:lpstr>Längengrade - Breitengrade</vt:lpstr>
      <vt:lpstr>Längengrade - Breitengrade</vt:lpstr>
      <vt:lpstr>Wo wir sind</vt:lpstr>
      <vt:lpstr>Wo sind wir?</vt:lpstr>
      <vt:lpstr>Koordinatennetz LV03 - LV95</vt:lpstr>
      <vt:lpstr>Bezugspunkt der LV03</vt:lpstr>
      <vt:lpstr>Koordinaten bestimmen:</vt:lpstr>
      <vt:lpstr>Punkt bestimmen: 2'605’626 / 1'200’966 </vt:lpstr>
      <vt:lpstr>Übung 1: Koordinaten des Bantiger-Turms</vt:lpstr>
      <vt:lpstr>Übung 2: Wo liegt der Punkt? </vt:lpstr>
      <vt:lpstr>Höhenmessung</vt:lpstr>
      <vt:lpstr>Höhenkurven</vt:lpstr>
      <vt:lpstr>Höhenkurven</vt:lpstr>
      <vt:lpstr>Äquidistanz</vt:lpstr>
      <vt:lpstr>Übung 3: Höhenkurven</vt:lpstr>
      <vt:lpstr>Signaturen</vt:lpstr>
      <vt:lpstr>Die neuen Karten 1:25’000</vt:lpstr>
      <vt:lpstr>Die neuen Karten 1:25’000</vt:lpstr>
      <vt:lpstr>Strassen</vt:lpstr>
      <vt:lpstr>Bahnen</vt:lpstr>
      <vt:lpstr>Übung 4: Signaturen</vt:lpstr>
      <vt:lpstr>Der Kompass</vt:lpstr>
      <vt:lpstr>Orientierung in 3 Teilen</vt:lpstr>
      <vt:lpstr>Der Kompass: Ziele</vt:lpstr>
      <vt:lpstr>In welcher Richtung liegt der Turm?</vt:lpstr>
      <vt:lpstr>Azimut</vt:lpstr>
      <vt:lpstr>Winkelmessung in Grad</vt:lpstr>
      <vt:lpstr>Kompass</vt:lpstr>
      <vt:lpstr>Teile des Kompasses</vt:lpstr>
      <vt:lpstr>Winkelmessung im Gelände</vt:lpstr>
      <vt:lpstr>Winkelmessung im Gelände</vt:lpstr>
      <vt:lpstr>Übertragung auf die Karte</vt:lpstr>
      <vt:lpstr>Winkelmessung auf der Karte</vt:lpstr>
      <vt:lpstr>Übertragung in das Gelände</vt:lpstr>
      <vt:lpstr>Wichtig!</vt:lpstr>
      <vt:lpstr>Übung 5: Azimut bestimmen</vt:lpstr>
      <vt:lpstr>Übung 6: Azimut übertragen</vt:lpstr>
    </vt:vector>
  </TitlesOfParts>
  <Company>Schweizerisches Rotes Kreuz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hinzufügen</dc:title>
  <dc:creator>Bähler Sabine</dc:creator>
  <cp:lastModifiedBy>Adrian Blaser</cp:lastModifiedBy>
  <cp:revision>3</cp:revision>
  <cp:lastPrinted>2024-01-12T17:18:05Z</cp:lastPrinted>
  <dcterms:created xsi:type="dcterms:W3CDTF">2020-03-05T07:56:57Z</dcterms:created>
  <dcterms:modified xsi:type="dcterms:W3CDTF">2024-01-12T17:20:49Z</dcterms:modified>
</cp:coreProperties>
</file>