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62"/>
  </p:notesMasterIdLst>
  <p:handoutMasterIdLst>
    <p:handoutMasterId r:id="rId63"/>
  </p:handoutMasterIdLst>
  <p:sldIdLst>
    <p:sldId id="263" r:id="rId2"/>
    <p:sldId id="257" r:id="rId3"/>
    <p:sldId id="430" r:id="rId4"/>
    <p:sldId id="445" r:id="rId5"/>
    <p:sldId id="446" r:id="rId6"/>
    <p:sldId id="450" r:id="rId7"/>
    <p:sldId id="451" r:id="rId8"/>
    <p:sldId id="377" r:id="rId9"/>
    <p:sldId id="378" r:id="rId10"/>
    <p:sldId id="379" r:id="rId11"/>
    <p:sldId id="457" r:id="rId12"/>
    <p:sldId id="449" r:id="rId13"/>
    <p:sldId id="458" r:id="rId14"/>
    <p:sldId id="459" r:id="rId15"/>
    <p:sldId id="460" r:id="rId16"/>
    <p:sldId id="461" r:id="rId17"/>
    <p:sldId id="447" r:id="rId18"/>
    <p:sldId id="374" r:id="rId19"/>
    <p:sldId id="383" r:id="rId20"/>
    <p:sldId id="386" r:id="rId21"/>
    <p:sldId id="452" r:id="rId22"/>
    <p:sldId id="453" r:id="rId23"/>
    <p:sldId id="276" r:id="rId24"/>
    <p:sldId id="380" r:id="rId25"/>
    <p:sldId id="382" r:id="rId26"/>
    <p:sldId id="381" r:id="rId27"/>
    <p:sldId id="373" r:id="rId28"/>
    <p:sldId id="410" r:id="rId29"/>
    <p:sldId id="448" r:id="rId30"/>
    <p:sldId id="299" r:id="rId31"/>
    <p:sldId id="302" r:id="rId32"/>
    <p:sldId id="303" r:id="rId33"/>
    <p:sldId id="294" r:id="rId34"/>
    <p:sldId id="297" r:id="rId35"/>
    <p:sldId id="296" r:id="rId36"/>
    <p:sldId id="295" r:id="rId37"/>
    <p:sldId id="304" r:id="rId38"/>
    <p:sldId id="440" r:id="rId39"/>
    <p:sldId id="284" r:id="rId40"/>
    <p:sldId id="260" r:id="rId41"/>
    <p:sldId id="455" r:id="rId42"/>
    <p:sldId id="456" r:id="rId43"/>
    <p:sldId id="287" r:id="rId44"/>
    <p:sldId id="441" r:id="rId45"/>
    <p:sldId id="462" r:id="rId46"/>
    <p:sldId id="464" r:id="rId47"/>
    <p:sldId id="465" r:id="rId48"/>
    <p:sldId id="306" r:id="rId49"/>
    <p:sldId id="307" r:id="rId50"/>
    <p:sldId id="466" r:id="rId51"/>
    <p:sldId id="467" r:id="rId52"/>
    <p:sldId id="308" r:id="rId53"/>
    <p:sldId id="309" r:id="rId54"/>
    <p:sldId id="310" r:id="rId55"/>
    <p:sldId id="311" r:id="rId56"/>
    <p:sldId id="312" r:id="rId57"/>
    <p:sldId id="313" r:id="rId58"/>
    <p:sldId id="419" r:id="rId59"/>
    <p:sldId id="420" r:id="rId60"/>
    <p:sldId id="468" r:id="rId61"/>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BCBCC5"/>
    <a:srgbClr val="DED0D0"/>
    <a:srgbClr val="ED6666"/>
    <a:srgbClr val="E73333"/>
    <a:srgbClr val="8D88B3"/>
    <a:srgbClr val="6761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AD2173-9F3F-44CA-AAEA-DC5A967C04AE}" v="69" dt="2025-01-09T07:46:16.67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5007" autoAdjust="0"/>
  </p:normalViewPr>
  <p:slideViewPr>
    <p:cSldViewPr showGuides="1">
      <p:cViewPr varScale="1">
        <p:scale>
          <a:sx n="68" d="100"/>
          <a:sy n="68" d="100"/>
        </p:scale>
        <p:origin x="1162" y="3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23" d="100"/>
          <a:sy n="123" d="100"/>
        </p:scale>
        <p:origin x="4896"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Blaser" userId="d25b3806177abc24" providerId="LiveId" clId="{65C48708-9D76-4318-B006-F8742A1C3BF9}"/>
    <pc:docChg chg="undo custSel delSld modSld sldOrd modMainMaster">
      <pc:chgData name="Adrian Blaser" userId="d25b3806177abc24" providerId="LiveId" clId="{65C48708-9D76-4318-B006-F8742A1C3BF9}" dt="2024-03-14T17:58:18.766" v="628" actId="167"/>
      <pc:docMkLst>
        <pc:docMk/>
      </pc:docMkLst>
      <pc:sldChg chg="modSp mod">
        <pc:chgData name="Adrian Blaser" userId="d25b3806177abc24" providerId="LiveId" clId="{65C48708-9D76-4318-B006-F8742A1C3BF9}" dt="2024-03-12T17:00:21.632" v="49"/>
        <pc:sldMkLst>
          <pc:docMk/>
          <pc:sldMk cId="1688635406" sldId="257"/>
        </pc:sldMkLst>
      </pc:sldChg>
      <pc:sldChg chg="modSp mod modNotesTx">
        <pc:chgData name="Adrian Blaser" userId="d25b3806177abc24" providerId="LiveId" clId="{65C48708-9D76-4318-B006-F8742A1C3BF9}" dt="2024-03-14T17:40:08.738" v="412" actId="20577"/>
        <pc:sldMkLst>
          <pc:docMk/>
          <pc:sldMk cId="1217416093" sldId="260"/>
        </pc:sldMkLst>
      </pc:sldChg>
      <pc:sldChg chg="modSp mod modNotesTx">
        <pc:chgData name="Adrian Blaser" userId="d25b3806177abc24" providerId="LiveId" clId="{65C48708-9D76-4318-B006-F8742A1C3BF9}" dt="2024-03-12T16:51:34.315" v="6" actId="20577"/>
        <pc:sldMkLst>
          <pc:docMk/>
          <pc:sldMk cId="1741142098" sldId="263"/>
        </pc:sldMkLst>
      </pc:sldChg>
      <pc:sldChg chg="modSp mod">
        <pc:chgData name="Adrian Blaser" userId="d25b3806177abc24" providerId="LiveId" clId="{65C48708-9D76-4318-B006-F8742A1C3BF9}" dt="2024-03-13T13:49:12.063" v="207" actId="6549"/>
        <pc:sldMkLst>
          <pc:docMk/>
          <pc:sldMk cId="2292624033" sldId="276"/>
        </pc:sldMkLst>
      </pc:sldChg>
      <pc:sldChg chg="addSp delSp modSp mod">
        <pc:chgData name="Adrian Blaser" userId="d25b3806177abc24" providerId="LiveId" clId="{65C48708-9D76-4318-B006-F8742A1C3BF9}" dt="2024-03-14T17:37:33.021" v="400" actId="1076"/>
        <pc:sldMkLst>
          <pc:docMk/>
          <pc:sldMk cId="621082801" sldId="284"/>
        </pc:sldMkLst>
      </pc:sldChg>
      <pc:sldChg chg="addSp delSp modSp mod">
        <pc:chgData name="Adrian Blaser" userId="d25b3806177abc24" providerId="LiveId" clId="{65C48708-9D76-4318-B006-F8742A1C3BF9}" dt="2024-03-14T17:51:21.674" v="480" actId="478"/>
        <pc:sldMkLst>
          <pc:docMk/>
          <pc:sldMk cId="2888628225" sldId="287"/>
        </pc:sldMkLst>
      </pc:sldChg>
      <pc:sldChg chg="modSp mod modNotesTx">
        <pc:chgData name="Adrian Blaser" userId="d25b3806177abc24" providerId="LiveId" clId="{65C48708-9D76-4318-B006-F8742A1C3BF9}" dt="2024-03-14T15:46:45.053" v="311"/>
        <pc:sldMkLst>
          <pc:docMk/>
          <pc:sldMk cId="3861987679" sldId="294"/>
        </pc:sldMkLst>
      </pc:sldChg>
      <pc:sldChg chg="modSp mod">
        <pc:chgData name="Adrian Blaser" userId="d25b3806177abc24" providerId="LiveId" clId="{65C48708-9D76-4318-B006-F8742A1C3BF9}" dt="2024-03-14T16:04:29.223" v="336"/>
        <pc:sldMkLst>
          <pc:docMk/>
          <pc:sldMk cId="2699609450" sldId="295"/>
        </pc:sldMkLst>
      </pc:sldChg>
      <pc:sldChg chg="modSp mod">
        <pc:chgData name="Adrian Blaser" userId="d25b3806177abc24" providerId="LiveId" clId="{65C48708-9D76-4318-B006-F8742A1C3BF9}" dt="2024-03-14T15:59:25.653" v="316"/>
        <pc:sldMkLst>
          <pc:docMk/>
          <pc:sldMk cId="1124361376" sldId="296"/>
        </pc:sldMkLst>
      </pc:sldChg>
      <pc:sldChg chg="modSp mod modNotesTx">
        <pc:chgData name="Adrian Blaser" userId="d25b3806177abc24" providerId="LiveId" clId="{65C48708-9D76-4318-B006-F8742A1C3BF9}" dt="2024-03-14T15:50:18.628" v="314"/>
        <pc:sldMkLst>
          <pc:docMk/>
          <pc:sldMk cId="495103638" sldId="297"/>
        </pc:sldMkLst>
      </pc:sldChg>
      <pc:sldChg chg="modSp mod modNotesTx">
        <pc:chgData name="Adrian Blaser" userId="d25b3806177abc24" providerId="LiveId" clId="{65C48708-9D76-4318-B006-F8742A1C3BF9}" dt="2024-03-13T14:17:36.157" v="274" actId="113"/>
        <pc:sldMkLst>
          <pc:docMk/>
          <pc:sldMk cId="995269359" sldId="299"/>
        </pc:sldMkLst>
      </pc:sldChg>
      <pc:sldChg chg="addSp delSp modSp mod modNotesTx">
        <pc:chgData name="Adrian Blaser" userId="d25b3806177abc24" providerId="LiveId" clId="{65C48708-9D76-4318-B006-F8742A1C3BF9}" dt="2024-03-14T15:44:56.968" v="288" actId="20577"/>
        <pc:sldMkLst>
          <pc:docMk/>
          <pc:sldMk cId="2560390036" sldId="302"/>
        </pc:sldMkLst>
      </pc:sldChg>
      <pc:sldChg chg="modSp mod">
        <pc:chgData name="Adrian Blaser" userId="d25b3806177abc24" providerId="LiveId" clId="{65C48708-9D76-4318-B006-F8742A1C3BF9}" dt="2024-03-14T15:45:26.018" v="289"/>
        <pc:sldMkLst>
          <pc:docMk/>
          <pc:sldMk cId="2404537325" sldId="303"/>
        </pc:sldMkLst>
      </pc:sldChg>
      <pc:sldChg chg="modSp mod modNotesTx">
        <pc:chgData name="Adrian Blaser" userId="d25b3806177abc24" providerId="LiveId" clId="{65C48708-9D76-4318-B006-F8742A1C3BF9}" dt="2024-03-14T16:06:36.351" v="364" actId="20577"/>
        <pc:sldMkLst>
          <pc:docMk/>
          <pc:sldMk cId="480431712" sldId="304"/>
        </pc:sldMkLst>
      </pc:sldChg>
      <pc:sldChg chg="modSp mod modNotesTx">
        <pc:chgData name="Adrian Blaser" userId="d25b3806177abc24" providerId="LiveId" clId="{65C48708-9D76-4318-B006-F8742A1C3BF9}" dt="2024-03-13T14:06:51.025" v="222" actId="20577"/>
        <pc:sldMkLst>
          <pc:docMk/>
          <pc:sldMk cId="2950128778" sldId="373"/>
        </pc:sldMkLst>
      </pc:sldChg>
      <pc:sldChg chg="modSp mod">
        <pc:chgData name="Adrian Blaser" userId="d25b3806177abc24" providerId="LiveId" clId="{65C48708-9D76-4318-B006-F8742A1C3BF9}" dt="2024-03-12T22:42:21.921" v="141" actId="14100"/>
        <pc:sldMkLst>
          <pc:docMk/>
          <pc:sldMk cId="1943596518" sldId="374"/>
        </pc:sldMkLst>
      </pc:sldChg>
      <pc:sldChg chg="modSp mod modNotesTx">
        <pc:chgData name="Adrian Blaser" userId="d25b3806177abc24" providerId="LiveId" clId="{65C48708-9D76-4318-B006-F8742A1C3BF9}" dt="2024-03-12T17:14:03.120" v="84"/>
        <pc:sldMkLst>
          <pc:docMk/>
          <pc:sldMk cId="796243610" sldId="377"/>
        </pc:sldMkLst>
      </pc:sldChg>
      <pc:sldChg chg="modSp mod">
        <pc:chgData name="Adrian Blaser" userId="d25b3806177abc24" providerId="LiveId" clId="{65C48708-9D76-4318-B006-F8742A1C3BF9}" dt="2024-03-12T17:14:24.081" v="85"/>
        <pc:sldMkLst>
          <pc:docMk/>
          <pc:sldMk cId="3448625580" sldId="378"/>
        </pc:sldMkLst>
      </pc:sldChg>
      <pc:sldChg chg="modSp mod modNotesTx">
        <pc:chgData name="Adrian Blaser" userId="d25b3806177abc24" providerId="LiveId" clId="{65C48708-9D76-4318-B006-F8742A1C3BF9}" dt="2024-03-12T17:15:24.777" v="87"/>
        <pc:sldMkLst>
          <pc:docMk/>
          <pc:sldMk cId="3927791814" sldId="379"/>
        </pc:sldMkLst>
      </pc:sldChg>
      <pc:sldChg chg="addSp delSp modSp mod modAnim">
        <pc:chgData name="Adrian Blaser" userId="d25b3806177abc24" providerId="LiveId" clId="{65C48708-9D76-4318-B006-F8742A1C3BF9}" dt="2024-03-13T13:48:06.128" v="199" actId="20577"/>
        <pc:sldMkLst>
          <pc:docMk/>
          <pc:sldMk cId="1281578745" sldId="380"/>
        </pc:sldMkLst>
      </pc:sldChg>
      <pc:sldChg chg="modSp mod modNotesTx">
        <pc:chgData name="Adrian Blaser" userId="d25b3806177abc24" providerId="LiveId" clId="{65C48708-9D76-4318-B006-F8742A1C3BF9}" dt="2024-03-13T14:05:06.399" v="216" actId="20577"/>
        <pc:sldMkLst>
          <pc:docMk/>
          <pc:sldMk cId="466566932" sldId="381"/>
        </pc:sldMkLst>
      </pc:sldChg>
      <pc:sldChg chg="addSp delSp modSp mod">
        <pc:chgData name="Adrian Blaser" userId="d25b3806177abc24" providerId="LiveId" clId="{65C48708-9D76-4318-B006-F8742A1C3BF9}" dt="2024-03-13T14:03:57.950" v="213"/>
        <pc:sldMkLst>
          <pc:docMk/>
          <pc:sldMk cId="2093905704" sldId="382"/>
        </pc:sldMkLst>
      </pc:sldChg>
      <pc:sldChg chg="addSp delSp modSp mod delAnim modAnim modNotesTx">
        <pc:chgData name="Adrian Blaser" userId="d25b3806177abc24" providerId="LiveId" clId="{65C48708-9D76-4318-B006-F8742A1C3BF9}" dt="2024-03-12T22:46:12.347" v="159"/>
        <pc:sldMkLst>
          <pc:docMk/>
          <pc:sldMk cId="326078637" sldId="383"/>
        </pc:sldMkLst>
      </pc:sldChg>
      <pc:sldChg chg="addSp delSp modSp mod">
        <pc:chgData name="Adrian Blaser" userId="d25b3806177abc24" providerId="LiveId" clId="{65C48708-9D76-4318-B006-F8742A1C3BF9}" dt="2024-03-13T13:40:44.385" v="174"/>
        <pc:sldMkLst>
          <pc:docMk/>
          <pc:sldMk cId="3826085613" sldId="386"/>
        </pc:sldMkLst>
      </pc:sldChg>
      <pc:sldChg chg="modSp mod">
        <pc:chgData name="Adrian Blaser" userId="d25b3806177abc24" providerId="LiveId" clId="{65C48708-9D76-4318-B006-F8742A1C3BF9}" dt="2024-03-13T14:07:08.473" v="223"/>
        <pc:sldMkLst>
          <pc:docMk/>
          <pc:sldMk cId="1111796364" sldId="410"/>
        </pc:sldMkLst>
      </pc:sldChg>
      <pc:sldChg chg="modSp mod">
        <pc:chgData name="Adrian Blaser" userId="d25b3806177abc24" providerId="LiveId" clId="{65C48708-9D76-4318-B006-F8742A1C3BF9}" dt="2024-03-12T17:01:36.137" v="53" actId="20577"/>
        <pc:sldMkLst>
          <pc:docMk/>
          <pc:sldMk cId="3167252386" sldId="430"/>
        </pc:sldMkLst>
      </pc:sldChg>
      <pc:sldChg chg="modSp mod">
        <pc:chgData name="Adrian Blaser" userId="d25b3806177abc24" providerId="LiveId" clId="{65C48708-9D76-4318-B006-F8742A1C3BF9}" dt="2024-03-14T16:08:08.867" v="376"/>
        <pc:sldMkLst>
          <pc:docMk/>
          <pc:sldMk cId="1939192451" sldId="440"/>
        </pc:sldMkLst>
      </pc:sldChg>
      <pc:sldChg chg="modSp mod">
        <pc:chgData name="Adrian Blaser" userId="d25b3806177abc24" providerId="LiveId" clId="{65C48708-9D76-4318-B006-F8742A1C3BF9}" dt="2024-03-14T17:58:18.766" v="628" actId="167"/>
        <pc:sldMkLst>
          <pc:docMk/>
          <pc:sldMk cId="1858343917" sldId="441"/>
        </pc:sldMkLst>
      </pc:sldChg>
      <pc:sldChg chg="modSp mod">
        <pc:chgData name="Adrian Blaser" userId="d25b3806177abc24" providerId="LiveId" clId="{65C48708-9D76-4318-B006-F8742A1C3BF9}" dt="2024-03-12T17:03:27.736" v="64" actId="27636"/>
        <pc:sldMkLst>
          <pc:docMk/>
          <pc:sldMk cId="1234749997" sldId="445"/>
        </pc:sldMkLst>
      </pc:sldChg>
      <pc:sldChg chg="modSp mod modNotesTx">
        <pc:chgData name="Adrian Blaser" userId="d25b3806177abc24" providerId="LiveId" clId="{65C48708-9D76-4318-B006-F8742A1C3BF9}" dt="2024-03-12T17:05:26.763" v="76" actId="20577"/>
        <pc:sldMkLst>
          <pc:docMk/>
          <pc:sldMk cId="3408825903" sldId="446"/>
        </pc:sldMkLst>
      </pc:sldChg>
      <pc:sldChg chg="modSp mod ord">
        <pc:chgData name="Adrian Blaser" userId="d25b3806177abc24" providerId="LiveId" clId="{65C48708-9D76-4318-B006-F8742A1C3BF9}" dt="2024-03-12T22:38:53.919" v="126"/>
        <pc:sldMkLst>
          <pc:docMk/>
          <pc:sldMk cId="4077934189" sldId="447"/>
        </pc:sldMkLst>
      </pc:sldChg>
      <pc:sldChg chg="modSp mod modNotesTx">
        <pc:chgData name="Adrian Blaser" userId="d25b3806177abc24" providerId="LiveId" clId="{65C48708-9D76-4318-B006-F8742A1C3BF9}" dt="2024-03-13T14:11:38.106" v="256" actId="20577"/>
        <pc:sldMkLst>
          <pc:docMk/>
          <pc:sldMk cId="3281546391" sldId="448"/>
        </pc:sldMkLst>
      </pc:sldChg>
      <pc:sldChg chg="modSp mod modNotesTx">
        <pc:chgData name="Adrian Blaser" userId="d25b3806177abc24" providerId="LiveId" clId="{65C48708-9D76-4318-B006-F8742A1C3BF9}" dt="2024-03-12T17:19:00.530" v="101"/>
        <pc:sldMkLst>
          <pc:docMk/>
          <pc:sldMk cId="1773164742" sldId="449"/>
        </pc:sldMkLst>
      </pc:sldChg>
      <pc:sldChg chg="modSp mod modNotesTx">
        <pc:chgData name="Adrian Blaser" userId="d25b3806177abc24" providerId="LiveId" clId="{65C48708-9D76-4318-B006-F8742A1C3BF9}" dt="2024-03-12T17:06:44.415" v="80"/>
        <pc:sldMkLst>
          <pc:docMk/>
          <pc:sldMk cId="2205843494" sldId="450"/>
        </pc:sldMkLst>
      </pc:sldChg>
      <pc:sldChg chg="modNotesTx">
        <pc:chgData name="Adrian Blaser" userId="d25b3806177abc24" providerId="LiveId" clId="{65C48708-9D76-4318-B006-F8742A1C3BF9}" dt="2024-03-12T17:07:48.178" v="81"/>
        <pc:sldMkLst>
          <pc:docMk/>
          <pc:sldMk cId="1880151068" sldId="451"/>
        </pc:sldMkLst>
      </pc:sldChg>
      <pc:sldChg chg="modNotesTx">
        <pc:chgData name="Adrian Blaser" userId="d25b3806177abc24" providerId="LiveId" clId="{65C48708-9D76-4318-B006-F8742A1C3BF9}" dt="2024-03-13T13:41:34.473" v="175"/>
        <pc:sldMkLst>
          <pc:docMk/>
          <pc:sldMk cId="2277547619" sldId="452"/>
        </pc:sldMkLst>
      </pc:sldChg>
      <pc:sldChg chg="modSp mod modNotesTx">
        <pc:chgData name="Adrian Blaser" userId="d25b3806177abc24" providerId="LiveId" clId="{65C48708-9D76-4318-B006-F8742A1C3BF9}" dt="2024-03-13T13:44:34.948" v="187"/>
        <pc:sldMkLst>
          <pc:docMk/>
          <pc:sldMk cId="3235989206" sldId="453"/>
        </pc:sldMkLst>
      </pc:sldChg>
      <pc:sldChg chg="modSp mod modNotesTx">
        <pc:chgData name="Adrian Blaser" userId="d25b3806177abc24" providerId="LiveId" clId="{65C48708-9D76-4318-B006-F8742A1C3BF9}" dt="2024-03-14T17:47:00.942" v="440" actId="20577"/>
        <pc:sldMkLst>
          <pc:docMk/>
          <pc:sldMk cId="2611856063" sldId="455"/>
        </pc:sldMkLst>
      </pc:sldChg>
      <pc:sldChg chg="addSp delSp modSp mod modNotesTx">
        <pc:chgData name="Adrian Blaser" userId="d25b3806177abc24" providerId="LiveId" clId="{65C48708-9D76-4318-B006-F8742A1C3BF9}" dt="2024-03-14T17:52:56.696" v="504" actId="6549"/>
        <pc:sldMkLst>
          <pc:docMk/>
          <pc:sldMk cId="3528106486" sldId="456"/>
        </pc:sldMkLst>
      </pc:sldChg>
      <pc:sldChg chg="modSp mod modNotesTx">
        <pc:chgData name="Adrian Blaser" userId="d25b3806177abc24" providerId="LiveId" clId="{65C48708-9D76-4318-B006-F8742A1C3BF9}" dt="2024-03-12T17:15:55.626" v="89"/>
        <pc:sldMkLst>
          <pc:docMk/>
          <pc:sldMk cId="2821579237" sldId="457"/>
        </pc:sldMkLst>
      </pc:sldChg>
      <pc:sldChg chg="modSp mod">
        <pc:chgData name="Adrian Blaser" userId="d25b3806177abc24" providerId="LiveId" clId="{65C48708-9D76-4318-B006-F8742A1C3BF9}" dt="2024-03-12T17:18:51.793" v="100"/>
        <pc:sldMkLst>
          <pc:docMk/>
          <pc:sldMk cId="2013526851" sldId="458"/>
        </pc:sldMkLst>
      </pc:sldChg>
      <pc:sldChg chg="modSp mod modNotesTx">
        <pc:chgData name="Adrian Blaser" userId="d25b3806177abc24" providerId="LiveId" clId="{65C48708-9D76-4318-B006-F8742A1C3BF9}" dt="2024-03-12T17:19:37" v="105" actId="20577"/>
        <pc:sldMkLst>
          <pc:docMk/>
          <pc:sldMk cId="1890527559" sldId="459"/>
        </pc:sldMkLst>
      </pc:sldChg>
      <pc:sldChg chg="addSp delSp modSp mod">
        <pc:chgData name="Adrian Blaser" userId="d25b3806177abc24" providerId="LiveId" clId="{65C48708-9D76-4318-B006-F8742A1C3BF9}" dt="2024-03-12T22:37:30.943" v="123" actId="20577"/>
        <pc:sldMkLst>
          <pc:docMk/>
          <pc:sldMk cId="4202437674" sldId="460"/>
        </pc:sldMkLst>
      </pc:sldChg>
      <pc:sldChg chg="modSp mod modNotesTx">
        <pc:chgData name="Adrian Blaser" userId="d25b3806177abc24" providerId="LiveId" clId="{65C48708-9D76-4318-B006-F8742A1C3BF9}" dt="2024-03-12T22:38:36.034" v="125"/>
        <pc:sldMkLst>
          <pc:docMk/>
          <pc:sldMk cId="255783592" sldId="461"/>
        </pc:sldMkLst>
      </pc:sldChg>
      <pc:sldChg chg="del">
        <pc:chgData name="Adrian Blaser" userId="d25b3806177abc24" providerId="LiveId" clId="{65C48708-9D76-4318-B006-F8742A1C3BF9}" dt="2024-03-14T17:51:30.969" v="481" actId="47"/>
        <pc:sldMkLst>
          <pc:docMk/>
          <pc:sldMk cId="3224663788" sldId="463"/>
        </pc:sldMkLst>
      </pc:sldChg>
      <pc:sldMasterChg chg="modSldLayout">
        <pc:chgData name="Adrian Blaser" userId="d25b3806177abc24" providerId="LiveId" clId="{65C48708-9D76-4318-B006-F8742A1C3BF9}" dt="2024-03-12T16:56:27.346" v="14" actId="1076"/>
        <pc:sldMasterMkLst>
          <pc:docMk/>
          <pc:sldMasterMk cId="1011663896" sldId="2147483657"/>
        </pc:sldMasterMkLst>
        <pc:sldLayoutChg chg="addSp delSp modSp mod">
          <pc:chgData name="Adrian Blaser" userId="d25b3806177abc24" providerId="LiveId" clId="{65C48708-9D76-4318-B006-F8742A1C3BF9}" dt="2024-03-12T16:56:27.346" v="14" actId="1076"/>
          <pc:sldLayoutMkLst>
            <pc:docMk/>
            <pc:sldMasterMk cId="1011663896" sldId="2147483657"/>
            <pc:sldLayoutMk cId="3891886669" sldId="2147483658"/>
          </pc:sldLayoutMkLst>
        </pc:sldLayoutChg>
      </pc:sldMasterChg>
    </pc:docChg>
  </pc:docChgLst>
  <pc:docChgLst>
    <pc:chgData name="Adrian Blaser" userId="d25b3806177abc24" providerId="LiveId" clId="{58AD2173-9F3F-44CA-AAEA-DC5A967C04AE}"/>
    <pc:docChg chg="undo custSel addSld modSld">
      <pc:chgData name="Adrian Blaser" userId="d25b3806177abc24" providerId="LiveId" clId="{58AD2173-9F3F-44CA-AAEA-DC5A967C04AE}" dt="2025-01-09T07:59:25.011" v="441" actId="20577"/>
      <pc:docMkLst>
        <pc:docMk/>
      </pc:docMkLst>
      <pc:sldChg chg="modSp mod">
        <pc:chgData name="Adrian Blaser" userId="d25b3806177abc24" providerId="LiveId" clId="{58AD2173-9F3F-44CA-AAEA-DC5A967C04AE}" dt="2024-04-01T14:16:52.952" v="1" actId="20577"/>
        <pc:sldMkLst>
          <pc:docMk/>
          <pc:sldMk cId="1688635406" sldId="257"/>
        </pc:sldMkLst>
      </pc:sldChg>
      <pc:sldChg chg="modSp mod">
        <pc:chgData name="Adrian Blaser" userId="d25b3806177abc24" providerId="LiveId" clId="{58AD2173-9F3F-44CA-AAEA-DC5A967C04AE}" dt="2025-01-09T07:27:53.142" v="362" actId="1076"/>
        <pc:sldMkLst>
          <pc:docMk/>
          <pc:sldMk cId="495103638" sldId="297"/>
        </pc:sldMkLst>
        <pc:spChg chg="mod">
          <ac:chgData name="Adrian Blaser" userId="d25b3806177abc24" providerId="LiveId" clId="{58AD2173-9F3F-44CA-AAEA-DC5A967C04AE}" dt="2025-01-09T07:26:10.780" v="355" actId="20577"/>
          <ac:spMkLst>
            <pc:docMk/>
            <pc:sldMk cId="495103638" sldId="297"/>
            <ac:spMk id="2" creationId="{00000000-0000-0000-0000-000000000000}"/>
          </ac:spMkLst>
        </pc:spChg>
        <pc:picChg chg="mod">
          <ac:chgData name="Adrian Blaser" userId="d25b3806177abc24" providerId="LiveId" clId="{58AD2173-9F3F-44CA-AAEA-DC5A967C04AE}" dt="2025-01-09T07:27:53.142" v="362" actId="1076"/>
          <ac:picMkLst>
            <pc:docMk/>
            <pc:sldMk cId="495103638" sldId="297"/>
            <ac:picMk id="2050" creationId="{00000000-0000-0000-0000-000000000000}"/>
          </ac:picMkLst>
        </pc:picChg>
      </pc:sldChg>
      <pc:sldChg chg="modSp mod">
        <pc:chgData name="Adrian Blaser" userId="d25b3806177abc24" providerId="LiveId" clId="{58AD2173-9F3F-44CA-AAEA-DC5A967C04AE}" dt="2024-04-01T14:36:45.517" v="204" actId="1076"/>
        <pc:sldMkLst>
          <pc:docMk/>
          <pc:sldMk cId="480431712" sldId="304"/>
        </pc:sldMkLst>
      </pc:sldChg>
      <pc:sldChg chg="addSp delSp modSp mod delAnim">
        <pc:chgData name="Adrian Blaser" userId="d25b3806177abc24" providerId="LiveId" clId="{58AD2173-9F3F-44CA-AAEA-DC5A967C04AE}" dt="2024-04-01T14:46:09.442" v="239" actId="478"/>
        <pc:sldMkLst>
          <pc:docMk/>
          <pc:sldMk cId="861439625" sldId="306"/>
        </pc:sldMkLst>
      </pc:sldChg>
      <pc:sldChg chg="addSp delSp modSp mod delAnim modAnim modNotesTx">
        <pc:chgData name="Adrian Blaser" userId="d25b3806177abc24" providerId="LiveId" clId="{58AD2173-9F3F-44CA-AAEA-DC5A967C04AE}" dt="2024-04-01T15:27:33.246" v="288" actId="20577"/>
        <pc:sldMkLst>
          <pc:docMk/>
          <pc:sldMk cId="869602789" sldId="307"/>
        </pc:sldMkLst>
      </pc:sldChg>
      <pc:sldChg chg="addSp delSp modSp mod modAnim">
        <pc:chgData name="Adrian Blaser" userId="d25b3806177abc24" providerId="LiveId" clId="{58AD2173-9F3F-44CA-AAEA-DC5A967C04AE}" dt="2025-01-09T07:32:41.615" v="365" actId="1076"/>
        <pc:sldMkLst>
          <pc:docMk/>
          <pc:sldMk cId="973220891" sldId="308"/>
        </pc:sldMkLst>
        <pc:spChg chg="mod">
          <ac:chgData name="Adrian Blaser" userId="d25b3806177abc24" providerId="LiveId" clId="{58AD2173-9F3F-44CA-AAEA-DC5A967C04AE}" dt="2025-01-09T07:32:41.615" v="365" actId="1076"/>
          <ac:spMkLst>
            <pc:docMk/>
            <pc:sldMk cId="973220891" sldId="308"/>
            <ac:spMk id="2" creationId="{00000000-0000-0000-0000-000000000000}"/>
          </ac:spMkLst>
        </pc:spChg>
        <pc:spChg chg="mod">
          <ac:chgData name="Adrian Blaser" userId="d25b3806177abc24" providerId="LiveId" clId="{58AD2173-9F3F-44CA-AAEA-DC5A967C04AE}" dt="2025-01-09T07:32:33.998" v="364"/>
          <ac:spMkLst>
            <pc:docMk/>
            <pc:sldMk cId="973220891" sldId="308"/>
            <ac:spMk id="4" creationId="{00000000-0000-0000-0000-000000000000}"/>
          </ac:spMkLst>
        </pc:spChg>
      </pc:sldChg>
      <pc:sldChg chg="addSp delSp modSp mod modNotesTx">
        <pc:chgData name="Adrian Blaser" userId="d25b3806177abc24" providerId="LiveId" clId="{58AD2173-9F3F-44CA-AAEA-DC5A967C04AE}" dt="2025-01-09T07:33:59.399" v="370" actId="6549"/>
        <pc:sldMkLst>
          <pc:docMk/>
          <pc:sldMk cId="1782675380" sldId="310"/>
        </pc:sldMkLst>
        <pc:spChg chg="del">
          <ac:chgData name="Adrian Blaser" userId="d25b3806177abc24" providerId="LiveId" clId="{58AD2173-9F3F-44CA-AAEA-DC5A967C04AE}" dt="2025-01-09T07:33:05.507" v="366" actId="478"/>
          <ac:spMkLst>
            <pc:docMk/>
            <pc:sldMk cId="1782675380" sldId="310"/>
            <ac:spMk id="2" creationId="{9AD56FE0-6066-ADAC-15D4-BB4376DDDF29}"/>
          </ac:spMkLst>
        </pc:spChg>
        <pc:spChg chg="mod">
          <ac:chgData name="Adrian Blaser" userId="d25b3806177abc24" providerId="LiveId" clId="{58AD2173-9F3F-44CA-AAEA-DC5A967C04AE}" dt="2025-01-09T07:33:59.399" v="370" actId="6549"/>
          <ac:spMkLst>
            <pc:docMk/>
            <pc:sldMk cId="1782675380" sldId="310"/>
            <ac:spMk id="6" creationId="{00000000-0000-0000-0000-000000000000}"/>
          </ac:spMkLst>
        </pc:spChg>
      </pc:sldChg>
      <pc:sldChg chg="modSp mod">
        <pc:chgData name="Adrian Blaser" userId="d25b3806177abc24" providerId="LiveId" clId="{58AD2173-9F3F-44CA-AAEA-DC5A967C04AE}" dt="2025-01-09T07:37:25.376" v="392" actId="20577"/>
        <pc:sldMkLst>
          <pc:docMk/>
          <pc:sldMk cId="2430637996" sldId="311"/>
        </pc:sldMkLst>
        <pc:spChg chg="mod">
          <ac:chgData name="Adrian Blaser" userId="d25b3806177abc24" providerId="LiveId" clId="{58AD2173-9F3F-44CA-AAEA-DC5A967C04AE}" dt="2025-01-09T07:37:25.376" v="392" actId="20577"/>
          <ac:spMkLst>
            <pc:docMk/>
            <pc:sldMk cId="2430637996" sldId="311"/>
            <ac:spMk id="2" creationId="{00000000-0000-0000-0000-000000000000}"/>
          </ac:spMkLst>
        </pc:spChg>
        <pc:spChg chg="mod">
          <ac:chgData name="Adrian Blaser" userId="d25b3806177abc24" providerId="LiveId" clId="{58AD2173-9F3F-44CA-AAEA-DC5A967C04AE}" dt="2025-01-09T07:35:56.532" v="372" actId="20577"/>
          <ac:spMkLst>
            <pc:docMk/>
            <pc:sldMk cId="2430637996" sldId="311"/>
            <ac:spMk id="3" creationId="{00000000-0000-0000-0000-000000000000}"/>
          </ac:spMkLst>
        </pc:spChg>
      </pc:sldChg>
      <pc:sldChg chg="modSp mod">
        <pc:chgData name="Adrian Blaser" userId="d25b3806177abc24" providerId="LiveId" clId="{58AD2173-9F3F-44CA-AAEA-DC5A967C04AE}" dt="2025-01-09T07:39:42.433" v="398"/>
        <pc:sldMkLst>
          <pc:docMk/>
          <pc:sldMk cId="1112131606" sldId="312"/>
        </pc:sldMkLst>
        <pc:spChg chg="mod">
          <ac:chgData name="Adrian Blaser" userId="d25b3806177abc24" providerId="LiveId" clId="{58AD2173-9F3F-44CA-AAEA-DC5A967C04AE}" dt="2025-01-09T07:37:55.395" v="393"/>
          <ac:spMkLst>
            <pc:docMk/>
            <pc:sldMk cId="1112131606" sldId="312"/>
            <ac:spMk id="3" creationId="{00000000-0000-0000-0000-000000000000}"/>
          </ac:spMkLst>
        </pc:spChg>
        <pc:spChg chg="mod">
          <ac:chgData name="Adrian Blaser" userId="d25b3806177abc24" providerId="LiveId" clId="{58AD2173-9F3F-44CA-AAEA-DC5A967C04AE}" dt="2025-01-09T07:39:42.433" v="398"/>
          <ac:spMkLst>
            <pc:docMk/>
            <pc:sldMk cId="1112131606" sldId="312"/>
            <ac:spMk id="4" creationId="{00000000-0000-0000-0000-000000000000}"/>
          </ac:spMkLst>
        </pc:spChg>
      </pc:sldChg>
      <pc:sldChg chg="modSp mod">
        <pc:chgData name="Adrian Blaser" userId="d25b3806177abc24" providerId="LiveId" clId="{58AD2173-9F3F-44CA-AAEA-DC5A967C04AE}" dt="2025-01-09T07:41:35.406" v="418" actId="20577"/>
        <pc:sldMkLst>
          <pc:docMk/>
          <pc:sldMk cId="3662666750" sldId="313"/>
        </pc:sldMkLst>
        <pc:spChg chg="mod">
          <ac:chgData name="Adrian Blaser" userId="d25b3806177abc24" providerId="LiveId" clId="{58AD2173-9F3F-44CA-AAEA-DC5A967C04AE}" dt="2025-01-09T07:41:35.406" v="418" actId="20577"/>
          <ac:spMkLst>
            <pc:docMk/>
            <pc:sldMk cId="3662666750" sldId="313"/>
            <ac:spMk id="2" creationId="{00000000-0000-0000-0000-000000000000}"/>
          </ac:spMkLst>
        </pc:spChg>
        <pc:spChg chg="mod">
          <ac:chgData name="Adrian Blaser" userId="d25b3806177abc24" providerId="LiveId" clId="{58AD2173-9F3F-44CA-AAEA-DC5A967C04AE}" dt="2025-01-09T07:40:06.343" v="399"/>
          <ac:spMkLst>
            <pc:docMk/>
            <pc:sldMk cId="3662666750" sldId="313"/>
            <ac:spMk id="3" creationId="{00000000-0000-0000-0000-000000000000}"/>
          </ac:spMkLst>
        </pc:spChg>
      </pc:sldChg>
      <pc:sldChg chg="modNotesTx">
        <pc:chgData name="Adrian Blaser" userId="d25b3806177abc24" providerId="LiveId" clId="{58AD2173-9F3F-44CA-AAEA-DC5A967C04AE}" dt="2024-04-01T14:33:17.491" v="200" actId="20577"/>
        <pc:sldMkLst>
          <pc:docMk/>
          <pc:sldMk cId="1943596518" sldId="374"/>
        </pc:sldMkLst>
      </pc:sldChg>
      <pc:sldChg chg="modSp mod">
        <pc:chgData name="Adrian Blaser" userId="d25b3806177abc24" providerId="LiveId" clId="{58AD2173-9F3F-44CA-AAEA-DC5A967C04AE}" dt="2024-04-01T14:35:06.392" v="203"/>
        <pc:sldMkLst>
          <pc:docMk/>
          <pc:sldMk cId="466566932" sldId="381"/>
        </pc:sldMkLst>
      </pc:sldChg>
      <pc:sldChg chg="addSp modSp mod">
        <pc:chgData name="Adrian Blaser" userId="d25b3806177abc24" providerId="LiveId" clId="{58AD2173-9F3F-44CA-AAEA-DC5A967C04AE}" dt="2025-01-09T07:44:18.621" v="426" actId="1076"/>
        <pc:sldMkLst>
          <pc:docMk/>
          <pc:sldMk cId="321714233" sldId="419"/>
        </pc:sldMkLst>
        <pc:spChg chg="mod">
          <ac:chgData name="Adrian Blaser" userId="d25b3806177abc24" providerId="LiveId" clId="{58AD2173-9F3F-44CA-AAEA-DC5A967C04AE}" dt="2025-01-09T07:42:45.466" v="421"/>
          <ac:spMkLst>
            <pc:docMk/>
            <pc:sldMk cId="321714233" sldId="419"/>
            <ac:spMk id="2" creationId="{00000000-0000-0000-0000-000000000000}"/>
          </ac:spMkLst>
        </pc:spChg>
        <pc:spChg chg="mod">
          <ac:chgData name="Adrian Blaser" userId="d25b3806177abc24" providerId="LiveId" clId="{58AD2173-9F3F-44CA-AAEA-DC5A967C04AE}" dt="2025-01-09T07:41:53.205" v="420" actId="20577"/>
          <ac:spMkLst>
            <pc:docMk/>
            <pc:sldMk cId="321714233" sldId="419"/>
            <ac:spMk id="3" creationId="{00000000-0000-0000-0000-000000000000}"/>
          </ac:spMkLst>
        </pc:spChg>
        <pc:spChg chg="add mod">
          <ac:chgData name="Adrian Blaser" userId="d25b3806177abc24" providerId="LiveId" clId="{58AD2173-9F3F-44CA-AAEA-DC5A967C04AE}" dt="2025-01-09T07:44:01.929" v="424" actId="1076"/>
          <ac:spMkLst>
            <pc:docMk/>
            <pc:sldMk cId="321714233" sldId="419"/>
            <ac:spMk id="4" creationId="{F79D40CF-EF71-4CD4-733F-A3B3CE8AD2E6}"/>
          </ac:spMkLst>
        </pc:spChg>
        <pc:spChg chg="add mod">
          <ac:chgData name="Adrian Blaser" userId="d25b3806177abc24" providerId="LiveId" clId="{58AD2173-9F3F-44CA-AAEA-DC5A967C04AE}" dt="2025-01-09T07:44:17.502" v="425" actId="571"/>
          <ac:spMkLst>
            <pc:docMk/>
            <pc:sldMk cId="321714233" sldId="419"/>
            <ac:spMk id="5" creationId="{48DFFBA9-F62D-9DB4-54FA-E225B9DDD253}"/>
          </ac:spMkLst>
        </pc:spChg>
        <pc:picChg chg="mod">
          <ac:chgData name="Adrian Blaser" userId="d25b3806177abc24" providerId="LiveId" clId="{58AD2173-9F3F-44CA-AAEA-DC5A967C04AE}" dt="2025-01-09T07:44:18.621" v="426" actId="1076"/>
          <ac:picMkLst>
            <pc:docMk/>
            <pc:sldMk cId="321714233" sldId="419"/>
            <ac:picMk id="6" creationId="{A960984C-C831-39F6-A0DD-CC94F239C5C8}"/>
          </ac:picMkLst>
        </pc:picChg>
      </pc:sldChg>
      <pc:sldChg chg="addSp modSp mod">
        <pc:chgData name="Adrian Blaser" userId="d25b3806177abc24" providerId="LiveId" clId="{58AD2173-9F3F-44CA-AAEA-DC5A967C04AE}" dt="2025-01-09T07:46:36.472" v="437" actId="1076"/>
        <pc:sldMkLst>
          <pc:docMk/>
          <pc:sldMk cId="2970745312" sldId="420"/>
        </pc:sldMkLst>
        <pc:spChg chg="mod">
          <ac:chgData name="Adrian Blaser" userId="d25b3806177abc24" providerId="LiveId" clId="{58AD2173-9F3F-44CA-AAEA-DC5A967C04AE}" dt="2025-01-09T07:45:10.058" v="430" actId="14100"/>
          <ac:spMkLst>
            <pc:docMk/>
            <pc:sldMk cId="2970745312" sldId="420"/>
            <ac:spMk id="2" creationId="{00000000-0000-0000-0000-000000000000}"/>
          </ac:spMkLst>
        </pc:spChg>
        <pc:spChg chg="mod">
          <ac:chgData name="Adrian Blaser" userId="d25b3806177abc24" providerId="LiveId" clId="{58AD2173-9F3F-44CA-AAEA-DC5A967C04AE}" dt="2025-01-09T07:45:42.704" v="432"/>
          <ac:spMkLst>
            <pc:docMk/>
            <pc:sldMk cId="2970745312" sldId="420"/>
            <ac:spMk id="3" creationId="{00000000-0000-0000-0000-000000000000}"/>
          </ac:spMkLst>
        </pc:spChg>
        <pc:spChg chg="add mod">
          <ac:chgData name="Adrian Blaser" userId="d25b3806177abc24" providerId="LiveId" clId="{58AD2173-9F3F-44CA-AAEA-DC5A967C04AE}" dt="2025-01-09T07:46:36.472" v="437" actId="1076"/>
          <ac:spMkLst>
            <pc:docMk/>
            <pc:sldMk cId="2970745312" sldId="420"/>
            <ac:spMk id="4" creationId="{F3D6282A-0BDB-67AC-80DD-ECCB63AF6D79}"/>
          </ac:spMkLst>
        </pc:spChg>
        <pc:picChg chg="mod">
          <ac:chgData name="Adrian Blaser" userId="d25b3806177abc24" providerId="LiveId" clId="{58AD2173-9F3F-44CA-AAEA-DC5A967C04AE}" dt="2025-01-09T07:45:14.542" v="431" actId="1076"/>
          <ac:picMkLst>
            <pc:docMk/>
            <pc:sldMk cId="2970745312" sldId="420"/>
            <ac:picMk id="2050" creationId="{5B8592CE-417D-4D2D-A4F1-8206271AD030}"/>
          </ac:picMkLst>
        </pc:picChg>
      </pc:sldChg>
      <pc:sldChg chg="addSp delSp modSp mod delAnim modNotesTx">
        <pc:chgData name="Adrian Blaser" userId="d25b3806177abc24" providerId="LiveId" clId="{58AD2173-9F3F-44CA-AAEA-DC5A967C04AE}" dt="2024-04-01T14:32:31.173" v="164"/>
        <pc:sldMkLst>
          <pc:docMk/>
          <pc:sldMk cId="4077934189" sldId="447"/>
        </pc:sldMkLst>
      </pc:sldChg>
      <pc:sldChg chg="modSp mod">
        <pc:chgData name="Adrian Blaser" userId="d25b3806177abc24" providerId="LiveId" clId="{58AD2173-9F3F-44CA-AAEA-DC5A967C04AE}" dt="2024-04-01T14:37:07.867" v="207" actId="1076"/>
        <pc:sldMkLst>
          <pc:docMk/>
          <pc:sldMk cId="3528106486" sldId="456"/>
        </pc:sldMkLst>
      </pc:sldChg>
      <pc:sldChg chg="addSp delSp modSp mod">
        <pc:chgData name="Adrian Blaser" userId="d25b3806177abc24" providerId="LiveId" clId="{58AD2173-9F3F-44CA-AAEA-DC5A967C04AE}" dt="2025-01-09T07:23:36.866" v="349" actId="1076"/>
        <pc:sldMkLst>
          <pc:docMk/>
          <pc:sldMk cId="2013526851" sldId="458"/>
        </pc:sldMkLst>
        <pc:picChg chg="del">
          <ac:chgData name="Adrian Blaser" userId="d25b3806177abc24" providerId="LiveId" clId="{58AD2173-9F3F-44CA-AAEA-DC5A967C04AE}" dt="2025-01-09T07:23:09.590" v="345" actId="478"/>
          <ac:picMkLst>
            <pc:docMk/>
            <pc:sldMk cId="2013526851" sldId="458"/>
            <ac:picMk id="5" creationId="{476E25CF-9C4F-D138-302B-E1768529B510}"/>
          </ac:picMkLst>
        </pc:picChg>
        <pc:picChg chg="add mod">
          <ac:chgData name="Adrian Blaser" userId="d25b3806177abc24" providerId="LiveId" clId="{58AD2173-9F3F-44CA-AAEA-DC5A967C04AE}" dt="2025-01-09T07:23:36.866" v="349" actId="1076"/>
          <ac:picMkLst>
            <pc:docMk/>
            <pc:sldMk cId="2013526851" sldId="458"/>
            <ac:picMk id="7" creationId="{C2EFBC74-EB36-489F-1321-A01A13138E4C}"/>
          </ac:picMkLst>
        </pc:picChg>
      </pc:sldChg>
      <pc:sldChg chg="modSp mod">
        <pc:chgData name="Adrian Blaser" userId="d25b3806177abc24" providerId="LiveId" clId="{58AD2173-9F3F-44CA-AAEA-DC5A967C04AE}" dt="2024-04-01T14:20:33.561" v="10"/>
        <pc:sldMkLst>
          <pc:docMk/>
          <pc:sldMk cId="255783592" sldId="461"/>
        </pc:sldMkLst>
      </pc:sldChg>
      <pc:sldChg chg="modSp mod">
        <pc:chgData name="Adrian Blaser" userId="d25b3806177abc24" providerId="LiveId" clId="{58AD2173-9F3F-44CA-AAEA-DC5A967C04AE}" dt="2024-04-01T14:39:23.851" v="218" actId="20577"/>
        <pc:sldMkLst>
          <pc:docMk/>
          <pc:sldMk cId="2072233770" sldId="462"/>
        </pc:sldMkLst>
      </pc:sldChg>
      <pc:sldChg chg="modSp mod">
        <pc:chgData name="Adrian Blaser" userId="d25b3806177abc24" providerId="LiveId" clId="{58AD2173-9F3F-44CA-AAEA-DC5A967C04AE}" dt="2024-04-01T14:41:24.500" v="223" actId="1076"/>
        <pc:sldMkLst>
          <pc:docMk/>
          <pc:sldMk cId="2927681710" sldId="464"/>
        </pc:sldMkLst>
      </pc:sldChg>
      <pc:sldChg chg="modSp mod">
        <pc:chgData name="Adrian Blaser" userId="d25b3806177abc24" providerId="LiveId" clId="{58AD2173-9F3F-44CA-AAEA-DC5A967C04AE}" dt="2024-04-01T14:43:42.774" v="229" actId="20577"/>
        <pc:sldMkLst>
          <pc:docMk/>
          <pc:sldMk cId="1262604457" sldId="465"/>
        </pc:sldMkLst>
      </pc:sldChg>
      <pc:sldChg chg="modSp mod">
        <pc:chgData name="Adrian Blaser" userId="d25b3806177abc24" providerId="LiveId" clId="{58AD2173-9F3F-44CA-AAEA-DC5A967C04AE}" dt="2024-04-01T15:28:30.357" v="294" actId="20577"/>
        <pc:sldMkLst>
          <pc:docMk/>
          <pc:sldMk cId="3610866475" sldId="466"/>
        </pc:sldMkLst>
      </pc:sldChg>
      <pc:sldChg chg="addSp delSp modSp mod">
        <pc:chgData name="Adrian Blaser" userId="d25b3806177abc24" providerId="LiveId" clId="{58AD2173-9F3F-44CA-AAEA-DC5A967C04AE}" dt="2024-04-01T15:30:10.907" v="304"/>
        <pc:sldMkLst>
          <pc:docMk/>
          <pc:sldMk cId="1664995043" sldId="467"/>
        </pc:sldMkLst>
      </pc:sldChg>
      <pc:sldChg chg="modSp new mod">
        <pc:chgData name="Adrian Blaser" userId="d25b3806177abc24" providerId="LiveId" clId="{58AD2173-9F3F-44CA-AAEA-DC5A967C04AE}" dt="2025-01-09T07:59:25.011" v="441" actId="20577"/>
        <pc:sldMkLst>
          <pc:docMk/>
          <pc:sldMk cId="2749564193" sldId="468"/>
        </pc:sldMkLst>
        <pc:spChg chg="mod">
          <ac:chgData name="Adrian Blaser" userId="d25b3806177abc24" providerId="LiveId" clId="{58AD2173-9F3F-44CA-AAEA-DC5A967C04AE}" dt="2025-01-09T07:59:25.011" v="441" actId="20577"/>
          <ac:spMkLst>
            <pc:docMk/>
            <pc:sldMk cId="2749564193" sldId="468"/>
            <ac:spMk id="2" creationId="{F2235D8F-BE67-1FF7-028C-FF5262160D8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93444" y="256756"/>
            <a:ext cx="4472497" cy="347152"/>
          </a:xfrm>
          <a:prstGeom prst="rect">
            <a:avLst/>
          </a:prstGeom>
        </p:spPr>
        <p:txBody>
          <a:bodyPr vert="horz" lIns="0" tIns="0" rIns="0" bIns="0" rtlCol="0"/>
          <a:lstStyle>
            <a:lvl1pPr algn="l">
              <a:defRPr sz="1300"/>
            </a:lvl1pPr>
          </a:lstStyle>
          <a:p>
            <a:r>
              <a:rPr lang="de-CH" sz="1000"/>
              <a:t>Kopfzeilentext</a:t>
            </a:r>
            <a:endParaRPr lang="de-CH" sz="1000" dirty="0"/>
          </a:p>
        </p:txBody>
      </p:sp>
      <p:sp>
        <p:nvSpPr>
          <p:cNvPr id="3" name="Datumsplatzhalter 2"/>
          <p:cNvSpPr>
            <a:spLocks noGrp="1"/>
          </p:cNvSpPr>
          <p:nvPr>
            <p:ph type="dt" sz="quarter" idx="1"/>
          </p:nvPr>
        </p:nvSpPr>
        <p:spPr>
          <a:xfrm>
            <a:off x="5318491" y="256756"/>
            <a:ext cx="1287365" cy="347152"/>
          </a:xfrm>
          <a:prstGeom prst="rect">
            <a:avLst/>
          </a:prstGeom>
        </p:spPr>
        <p:txBody>
          <a:bodyPr vert="horz" lIns="0" tIns="0" rIns="0" bIns="0" rtlCol="0"/>
          <a:lstStyle>
            <a:lvl1pPr algn="r">
              <a:defRPr sz="1300"/>
            </a:lvl1pPr>
          </a:lstStyle>
          <a:p>
            <a:fld id="{EEC665CA-D682-48EC-95D2-126FD6449D65}" type="datetime1">
              <a:rPr lang="de-CH" sz="1000"/>
              <a:t>09.01.2025</a:t>
            </a:fld>
            <a:endParaRPr lang="de-CH" sz="1000"/>
          </a:p>
        </p:txBody>
      </p:sp>
      <p:sp>
        <p:nvSpPr>
          <p:cNvPr id="4" name="Fußzeilenplatzhalter 3"/>
          <p:cNvSpPr>
            <a:spLocks noGrp="1"/>
          </p:cNvSpPr>
          <p:nvPr>
            <p:ph type="ftr" sz="quarter" idx="2"/>
          </p:nvPr>
        </p:nvSpPr>
        <p:spPr>
          <a:xfrm>
            <a:off x="493444" y="9501652"/>
            <a:ext cx="4472497" cy="370849"/>
          </a:xfrm>
          <a:prstGeom prst="rect">
            <a:avLst/>
          </a:prstGeom>
        </p:spPr>
        <p:txBody>
          <a:bodyPr vert="horz" lIns="0" tIns="0" rIns="0" bIns="0" rtlCol="0" anchor="b"/>
          <a:lstStyle>
            <a:lvl1pPr algn="l">
              <a:defRPr sz="1300"/>
            </a:lvl1pPr>
          </a:lstStyle>
          <a:p>
            <a:r>
              <a:rPr lang="de-CH" sz="1000"/>
              <a:t>Fusszeilentext</a:t>
            </a:r>
            <a:endParaRPr lang="de-CH" sz="1000" dirty="0"/>
          </a:p>
        </p:txBody>
      </p:sp>
      <p:sp>
        <p:nvSpPr>
          <p:cNvPr id="5" name="Foliennummernplatzhalter 4"/>
          <p:cNvSpPr>
            <a:spLocks noGrp="1"/>
          </p:cNvSpPr>
          <p:nvPr>
            <p:ph type="sldNum" sz="quarter" idx="3"/>
          </p:nvPr>
        </p:nvSpPr>
        <p:spPr>
          <a:xfrm>
            <a:off x="5318491" y="9501654"/>
            <a:ext cx="1287365" cy="370847"/>
          </a:xfrm>
          <a:prstGeom prst="rect">
            <a:avLst/>
          </a:prstGeom>
        </p:spPr>
        <p:txBody>
          <a:bodyPr vert="horz" lIns="0" tIns="0" rIns="0" bIns="0" rtlCol="0" anchor="b"/>
          <a:lstStyle>
            <a:lvl1pPr algn="r">
              <a:defRPr sz="1300"/>
            </a:lvl1pPr>
          </a:lstStyle>
          <a:p>
            <a:fld id="{2CEDAA2C-602C-494B-9BFF-F0D7FF14E319}" type="slidenum">
              <a:rPr lang="de-CH" sz="1000"/>
              <a:t>‹Nr.›</a:t>
            </a:fld>
            <a:endParaRPr lang="de-CH" sz="1000" dirty="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14:00:32.535"/>
    </inkml:context>
    <inkml:brush xml:id="br0">
      <inkml:brushProperty name="width" value="0.05" units="cm"/>
      <inkml:brushProperty name="height" value="0.05" units="cm"/>
    </inkml:brush>
  </inkml:definitions>
  <inkml:trace contextRef="#ctx0" brushRef="#br0">267 1 24575,'0'9'0,"-2"1"0,1-1 0,-1 1 0,0-1 0,-1 1 0,0-1 0,-8 16 0,10-22 0,-13 35 0,-11 46 0,13-39 0,7-29 0,-2 0 0,-8 17 0,6-16 0,-7 22 0,0 4 0,-28 51 0,11-27 0,24-44 0,1-1 0,1 1 0,1 0 0,1 0 0,-4 47 0,7 124 0,4-108 0,-2 559 0,1-622 0,2-1 0,0 1 0,10 30 0,4 31 0,-10 20 0,-2-11 0,6 66 0,-9-146 0,-1 0 0,2 0 0,-1 0 0,9 21 0,-6-19 0,0 1 0,3 23 0,-3 38 0,-5 88 0,-1-79 0,0-27 0,2 80 0,9-70 0,-5-45 0,1 28 0,-6-9 0,-1-27 0,2 1 0,-1-1 0,2 0 0,4 18 0,-5-29 0,8 27 0,-1 2 0,-1-1 0,1 40 0,-6-33 0,5 68 0,1-32 0,-3 127 0,-6-187 0,3 21 0,6 38 0,1 20 0,-9-28 0,-1-31 0,4 34 0,0-50 0,11 36 0,0 2 0,-3 48 0,-3-21 0,-2-29 0,-1 64 0,-4-96 0,2-1 0,1 1 0,7 27 0,6 33 0,-10 12 0,-1-5 0,7 78 0,-12-150 0,1 0 0,2-1 0,8 31 0,5 27 0,4 24 0,-10-56 0,-7-28 0,1 0 0,11 23 0,5 11 0,-9-11 0,-5-15 0,18 42 0,-13-40 0,-2 1 0,7 31 0,6 15 0,-1-12 0,34 84 0,7 0 0,-45-100 0,13 27 0,-16-37 0,0 0 0,-2 1 0,13 60 0,-20-74 0,1-1 0,17 36 0,-2-3 0,1 3 0,20 55 0,-7-14 0,-22-65 0,-1 0 0,8 39 0,-16-55 0,0 0 0,1-1 0,10 20 0,6 13 0,-17-35 0,2-1 0,0 0 0,15 22 0,32 33 0,-22-29 0,26 29 0,-33-40 0,28 39 0,-38-46-273,1 0 0,1-1 0,1-1 0,29 25 0,-34-33-6553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14:00:52.273"/>
    </inkml:context>
    <inkml:brush xml:id="br0">
      <inkml:brushProperty name="width" value="0.05" units="cm"/>
      <inkml:brushProperty name="height" value="0.05" units="cm"/>
    </inkml:brush>
  </inkml:definitions>
  <inkml:trace contextRef="#ctx0" brushRef="#br0">0 1 24575,'4'0'0,"0"0"0,0 1 0,0 0 0,0-1 0,0 1 0,0 1 0,0-1 0,0 0 0,4 4 0,3 1 0,17 14 0,-19-13 0,21 12 0,-18-12 0,0 1 0,0 0 0,19 17 0,2-2 0,-23-16 0,-1-1 0,11 10 0,156 125 0,-136-110 0,90 73 0,-92-77 0,18 14 0,24 27 0,70 64 0,-147-129 0,43 44 0,55 71 0,-38-43 0,-12-16 0,-20-25 0,-20-22 0,14 18 0,6 13 0,-12-19 0,-1 2 0,17 33 0,-18-25 0,73 150 0,-83-166 0,10 36 0,-13-37 0,2 0 0,9 23 0,35 84 0,-33-82 0,33 59 0,7 14 0,-32-56 0,2-2 0,38 60 0,-19-38 0,3 7 0,-27-49 0,29 65 0,-29-58 0,-14-31 0,-1 1 0,11 28 0,-10-15 0,1 4 0,22 50 0,-29-77 0,8 17 0,-1 0 0,7 23 0,-4-9 0,22 49 0,-21-55 0,53 114 0,12 29 0,-59-128 0,-4-11 0,-2 0 0,12 42 0,-20-57 0,0 0 0,2 0 0,14 30 0,-13-29 0,0 0 0,8 33 0,3 10 0,25 75 0,-37-108 0,5 14 0,2-6 0,-2 0 0,-1 1 0,7 54 0,-1 19 0,-14-91 0,1-1 0,1 0 0,8 21 0,4 13 0,5 36 0,-2-27 0,-5-17 0,-8-23 0,-1 1 0,-1 0 0,4 33 0,-7-37 0,1 1 0,11 34 0,-8-31 0,6 33 0,12 118 0,-6-78 0,-14-75 0,1 0 0,9 27 0,0-2 0,3 30 0,-8-35 0,11 25 0,-4-15 0,-6-14 0,23 75 0,-21-76 0,14 70 0,-5 39 0,-14-55 0,-7 99 0,-1-87 0,1 655 0,0-742 0,-1-1 0,-1 0 0,0 1 0,-1-1 0,0 0 0,-1-1 0,-1 1 0,-9 19 0,-7 13 0,-21 41 0,34-72 0,1 1 0,1-1 0,0 2 0,1-1 0,1 1 0,0-1 0,-2 33 0,4-36 0,0 1 0,-1-1 0,-1 0 0,-5 14 0,4-11 0,-7 31 0,9-25-1365,1-5-5461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566738" y="1395413"/>
            <a:ext cx="6223000" cy="3500437"/>
          </a:xfrm>
          <a:prstGeom prst="rect">
            <a:avLst/>
          </a:prstGeom>
          <a:noFill/>
          <a:ln w="3175">
            <a:solidFill>
              <a:prstClr val="black"/>
            </a:solidFill>
          </a:ln>
        </p:spPr>
        <p:txBody>
          <a:bodyPr vert="horz" lIns="99048" tIns="49524" rIns="99048" bIns="49524" rtlCol="0" anchor="ctr"/>
          <a:lstStyle/>
          <a:p>
            <a:endParaRPr lang="de-CH"/>
          </a:p>
        </p:txBody>
      </p:sp>
      <p:sp>
        <p:nvSpPr>
          <p:cNvPr id="14" name="Fußzeilenplatzhalter 13"/>
          <p:cNvSpPr>
            <a:spLocks noGrp="1"/>
          </p:cNvSpPr>
          <p:nvPr>
            <p:ph type="ftr" sz="quarter" idx="4"/>
          </p:nvPr>
        </p:nvSpPr>
        <p:spPr>
          <a:xfrm>
            <a:off x="802521" y="10033690"/>
            <a:ext cx="2308906" cy="200923"/>
          </a:xfrm>
          <a:prstGeom prst="rect">
            <a:avLst/>
          </a:prstGeom>
        </p:spPr>
        <p:txBody>
          <a:bodyPr vert="horz" lIns="0" tIns="0" rIns="0" bIns="0" rtlCol="0" anchor="t"/>
          <a:lstStyle>
            <a:lvl1pPr algn="l">
              <a:defRPr sz="1000"/>
            </a:lvl1pPr>
          </a:lstStyle>
          <a:p>
            <a:r>
              <a:rPr lang="de-CH" dirty="0"/>
              <a:t>Fusszeilentext</a:t>
            </a:r>
          </a:p>
        </p:txBody>
      </p:sp>
      <p:sp>
        <p:nvSpPr>
          <p:cNvPr id="15" name="Foliennummernplatzhalter 14"/>
          <p:cNvSpPr>
            <a:spLocks noGrp="1"/>
          </p:cNvSpPr>
          <p:nvPr>
            <p:ph type="sldNum" sz="quarter" idx="5"/>
          </p:nvPr>
        </p:nvSpPr>
        <p:spPr>
          <a:xfrm>
            <a:off x="5654869" y="10033690"/>
            <a:ext cx="901825" cy="200923"/>
          </a:xfrm>
          <a:prstGeom prst="rect">
            <a:avLst/>
          </a:prstGeom>
        </p:spPr>
        <p:txBody>
          <a:bodyPr vert="horz" lIns="0" tIns="0" rIns="0" bIns="0" rtlCol="0" anchor="t"/>
          <a:lstStyle>
            <a:lvl1pPr algn="r">
              <a:defRPr sz="1000"/>
            </a:lvl1pPr>
          </a:lstStyle>
          <a:p>
            <a:fld id="{83C81C81-E364-4366-A610-2DB15FF98538}" type="slidenum">
              <a:rPr lang="de-CH" smtClean="0"/>
              <a:pPr/>
              <a:t>‹Nr.›</a:t>
            </a:fld>
            <a:endParaRPr lang="de-CH" dirty="0"/>
          </a:p>
        </p:txBody>
      </p:sp>
      <p:sp>
        <p:nvSpPr>
          <p:cNvPr id="16" name="Notizenplatzhalter 15"/>
          <p:cNvSpPr>
            <a:spLocks noGrp="1"/>
          </p:cNvSpPr>
          <p:nvPr>
            <p:ph type="body" sz="quarter" idx="3"/>
          </p:nvPr>
        </p:nvSpPr>
        <p:spPr>
          <a:xfrm>
            <a:off x="800637" y="5197903"/>
            <a:ext cx="5756056" cy="4352209"/>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7" name="Datumsplatzhalter 16"/>
          <p:cNvSpPr>
            <a:spLocks noGrp="1"/>
          </p:cNvSpPr>
          <p:nvPr>
            <p:ph type="dt" idx="1"/>
          </p:nvPr>
        </p:nvSpPr>
        <p:spPr>
          <a:xfrm>
            <a:off x="4378636" y="476628"/>
            <a:ext cx="2169032" cy="207873"/>
          </a:xfrm>
          <a:prstGeom prst="rect">
            <a:avLst/>
          </a:prstGeom>
        </p:spPr>
        <p:txBody>
          <a:bodyPr vert="horz" lIns="0" tIns="0" rIns="0" bIns="0" rtlCol="0"/>
          <a:lstStyle>
            <a:lvl1pPr algn="r">
              <a:defRPr sz="1000"/>
            </a:lvl1pPr>
          </a:lstStyle>
          <a:p>
            <a:fld id="{A17AAF7D-4283-4014-80F4-26E915FEACF8}" type="datetime1">
              <a:rPr lang="de-CH" smtClean="0"/>
              <a:t>09.01.2025</a:t>
            </a:fld>
            <a:endParaRPr lang="de-CH" dirty="0"/>
          </a:p>
        </p:txBody>
      </p:sp>
      <p:sp>
        <p:nvSpPr>
          <p:cNvPr id="18" name="Kopfzeilenplatzhalter 17"/>
          <p:cNvSpPr>
            <a:spLocks noGrp="1"/>
          </p:cNvSpPr>
          <p:nvPr>
            <p:ph type="hdr" sz="quarter"/>
          </p:nvPr>
        </p:nvSpPr>
        <p:spPr>
          <a:xfrm>
            <a:off x="791610" y="483525"/>
            <a:ext cx="3363399" cy="200976"/>
          </a:xfrm>
          <a:prstGeom prst="rect">
            <a:avLst/>
          </a:prstGeom>
        </p:spPr>
        <p:txBody>
          <a:bodyPr vert="horz" lIns="0" tIns="0" rIns="0" bIns="0" rtlCol="0"/>
          <a:lstStyle>
            <a:lvl1pPr algn="l">
              <a:defRPr sz="1000"/>
            </a:lvl1pPr>
          </a:lstStyle>
          <a:p>
            <a:r>
              <a:rPr lang="de-CH"/>
              <a:t>Kopfzeilentext</a:t>
            </a:r>
            <a:endParaRPr lang="de-CH" dirty="0"/>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dirty="0"/>
              <a:t>Outre le contenu qui sera examiné, la présentation contient également quelques informations de fond. Celles-ci sont importantes pour la compréhension de base des cartes, mais elles peuvent aussi être omises. </a:t>
            </a:r>
          </a:p>
          <a:p>
            <a:r>
              <a:rPr lang="fr-FR" dirty="0"/>
              <a:t>Cela concerne les diapositives suivantes</a:t>
            </a:r>
          </a:p>
          <a:p>
            <a:r>
              <a:rPr lang="fr-FR" dirty="0"/>
              <a:t>Diapositives 6-14 (origine de la carte)</a:t>
            </a:r>
          </a:p>
          <a:p>
            <a:r>
              <a:rPr lang="fr-FR" dirty="0"/>
              <a:t>Diapositives 18-26 (autres réseaux de coordonnées)</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a:t>
            </a:fld>
            <a:endParaRPr lang="de-CH" dirty="0"/>
          </a:p>
        </p:txBody>
      </p:sp>
    </p:spTree>
    <p:extLst>
      <p:ext uri="{BB962C8B-B14F-4D97-AF65-F5344CB8AC3E}">
        <p14:creationId xmlns:p14="http://schemas.microsoft.com/office/powerpoint/2010/main" val="218003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dirty="0"/>
              <a:t>Les morceaux trop étroits sont étirés latéralement jusqu'à ce que les espaces soient remplis. Il en résulte une carte qui est surtout déformée horizontalement en </a:t>
            </a:r>
            <a:r>
              <a:rPr lang="fr-FR" dirty="0" err="1"/>
              <a:t>haut.Pour</a:t>
            </a:r>
            <a:r>
              <a:rPr lang="fr-FR" dirty="0"/>
              <a:t> que les géométries de la carte retrouvent leur forme normale, on les étire maintenant aussi dans le sens vertical. Ainsi, les formes des géométries sont à nouveau correctes, mais les figures plus haut sont nettement agrandies.</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10</a:t>
            </a:fld>
            <a:endParaRPr lang="de-CH" dirty="0"/>
          </a:p>
        </p:txBody>
      </p:sp>
    </p:spTree>
    <p:extLst>
      <p:ext uri="{BB962C8B-B14F-4D97-AF65-F5344CB8AC3E}">
        <p14:creationId xmlns:p14="http://schemas.microsoft.com/office/powerpoint/2010/main" val="1793407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dirty="0"/>
              <a:t>La projection de Mercator utilisée en cartographie est une forme de projection cylindrique, nommée d'après le cartographe Gerhard Mercator, dans laquelle la projection est déformée de manière adéquate dans la direction de l'axe du cylindre afin d'obtenir une représentation fidèle de la surface de la Terre. La fidélité angulaire est synonyme de conformité, de sorte que les formes géométriques ne sont pas déformées. </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11</a:t>
            </a:fld>
            <a:endParaRPr lang="de-CH" dirty="0"/>
          </a:p>
        </p:txBody>
      </p:sp>
    </p:spTree>
    <p:extLst>
      <p:ext uri="{BB962C8B-B14F-4D97-AF65-F5344CB8AC3E}">
        <p14:creationId xmlns:p14="http://schemas.microsoft.com/office/powerpoint/2010/main" val="4030933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b="0" i="0" dirty="0">
                <a:solidFill>
                  <a:srgbClr val="202122"/>
                </a:solidFill>
                <a:effectLst/>
                <a:latin typeface="Arial" panose="020B0604020202020204" pitchFamily="34" charset="0"/>
              </a:rPr>
              <a:t>La projection de Mercator n'est ni fidèle à la surface ni à la direction sur de grandes distances, c'est-à-dire que les surfaces ont des échelles différentes à différents endroits de l'</a:t>
            </a:r>
            <a:r>
              <a:rPr lang="fr-FR" b="0" i="0" dirty="0" err="1">
                <a:solidFill>
                  <a:srgbClr val="202122"/>
                </a:solidFill>
                <a:effectLst/>
                <a:latin typeface="Arial" panose="020B0604020202020204" pitchFamily="34" charset="0"/>
              </a:rPr>
              <a:t>image.L'Amérique</a:t>
            </a:r>
            <a:r>
              <a:rPr lang="fr-FR" b="0" i="0" dirty="0">
                <a:solidFill>
                  <a:srgbClr val="202122"/>
                </a:solidFill>
                <a:effectLst/>
                <a:latin typeface="Arial" panose="020B0604020202020204" pitchFamily="34" charset="0"/>
              </a:rPr>
              <a:t> du Sud est en réalité environ 8 fois plus grande que le Groenland !</a:t>
            </a:r>
            <a:endParaRPr lang="de-DE" dirty="0"/>
          </a:p>
        </p:txBody>
      </p:sp>
      <p:sp>
        <p:nvSpPr>
          <p:cNvPr id="4" name="Foliennummernplatzhalter 3"/>
          <p:cNvSpPr>
            <a:spLocks noGrp="1"/>
          </p:cNvSpPr>
          <p:nvPr>
            <p:ph type="sldNum" sz="quarter" idx="10"/>
          </p:nvPr>
        </p:nvSpPr>
        <p:spPr/>
        <p:txBody>
          <a:bodyPr/>
          <a:lstStyle/>
          <a:p>
            <a:fld id="{BE0EB5E5-C839-4F25-A672-232FDA80FA77}" type="slidenum">
              <a:rPr lang="de-CH" smtClean="0"/>
              <a:t>12</a:t>
            </a:fld>
            <a:endParaRPr lang="de-CH"/>
          </a:p>
        </p:txBody>
      </p:sp>
    </p:spTree>
    <p:extLst>
      <p:ext uri="{BB962C8B-B14F-4D97-AF65-F5344CB8AC3E}">
        <p14:creationId xmlns:p14="http://schemas.microsoft.com/office/powerpoint/2010/main" val="1681601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DE" b="0" i="0" dirty="0">
                <a:solidFill>
                  <a:srgbClr val="444444"/>
                </a:solidFill>
                <a:effectLst/>
                <a:latin typeface="DDG_ProximaNova"/>
              </a:rPr>
              <a:t>Die Orthodrome ist die kürzeste Verbindung zweier Punkte auf einer Kugeloberfläche. Die Orthodrome ist immer ein Teilstück eines </a:t>
            </a:r>
            <a:r>
              <a:rPr lang="de-DE" b="0" i="0" dirty="0" err="1">
                <a:solidFill>
                  <a:srgbClr val="444444"/>
                </a:solidFill>
                <a:effectLst/>
                <a:latin typeface="DDG_ProximaNova"/>
              </a:rPr>
              <a:t>Grosskreises</a:t>
            </a:r>
            <a:r>
              <a:rPr lang="de-DE" b="0" i="0" dirty="0">
                <a:solidFill>
                  <a:srgbClr val="444444"/>
                </a:solidFill>
                <a:effectLst/>
                <a:latin typeface="DDG_ProximaNova"/>
              </a:rPr>
              <a:t>.</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13</a:t>
            </a:fld>
            <a:endParaRPr lang="de-CH" dirty="0"/>
          </a:p>
        </p:txBody>
      </p:sp>
    </p:spTree>
    <p:extLst>
      <p:ext uri="{BB962C8B-B14F-4D97-AF65-F5344CB8AC3E}">
        <p14:creationId xmlns:p14="http://schemas.microsoft.com/office/powerpoint/2010/main" val="615332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pPr algn="l"/>
            <a:r>
              <a:rPr lang="fr-FR" b="0" i="0" dirty="0">
                <a:solidFill>
                  <a:srgbClr val="454545"/>
                </a:solidFill>
                <a:effectLst/>
                <a:latin typeface="Frutiger Neue"/>
              </a:rPr>
              <a:t>Depuis son introduction en 1903, la mensuration nationale suisse utilise la projection cartographique suisse unifiée, une projection cylindrique (projection de Mercator) à axe oblique et fidèle aux angles (conforme). Le point de départ est le point fondamental près de l'ancien observatoire de Berne.</a:t>
            </a:r>
          </a:p>
          <a:p>
            <a:pPr algn="l"/>
            <a:endParaRPr lang="fr-FR" b="0" i="0" dirty="0">
              <a:solidFill>
                <a:srgbClr val="454545"/>
              </a:solidFill>
              <a:effectLst/>
              <a:latin typeface="Frutiger Neue"/>
            </a:endParaRPr>
          </a:p>
          <a:p>
            <a:pPr algn="l"/>
            <a:r>
              <a:rPr lang="fr-FR" b="0" i="0" dirty="0">
                <a:solidFill>
                  <a:srgbClr val="454545"/>
                </a:solidFill>
                <a:effectLst/>
                <a:latin typeface="Frutiger Neue"/>
              </a:rPr>
              <a:t>Dans la projection cylindrique, le cylindre touche la sphère dans un grand cercle (équateur). C'est à proximité de cet équateur que la projection est la plus précise. Dans la projection cylindrique oblique, le grand cercle passe donc par Berne.</a:t>
            </a:r>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14</a:t>
            </a:fld>
            <a:endParaRPr lang="de-CH"/>
          </a:p>
        </p:txBody>
      </p:sp>
    </p:spTree>
    <p:extLst>
      <p:ext uri="{BB962C8B-B14F-4D97-AF65-F5344CB8AC3E}">
        <p14:creationId xmlns:p14="http://schemas.microsoft.com/office/powerpoint/2010/main" val="3334883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15</a:t>
            </a:fld>
            <a:endParaRPr lang="de-CH" dirty="0"/>
          </a:p>
        </p:txBody>
      </p:sp>
    </p:spTree>
    <p:extLst>
      <p:ext uri="{BB962C8B-B14F-4D97-AF65-F5344CB8AC3E}">
        <p14:creationId xmlns:p14="http://schemas.microsoft.com/office/powerpoint/2010/main" val="3559958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dirty="0"/>
              <a:t>L'échelle de la carte est un rapport numérique qui indique de combien la carte est réduite.</a:t>
            </a:r>
          </a:p>
          <a:p>
            <a:r>
              <a:rPr lang="fr-FR" dirty="0"/>
              <a:t>Une échelle adaptée permet de mesurer directement les trajets réels sur la carte..</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16</a:t>
            </a:fld>
            <a:endParaRPr lang="de-CH" dirty="0"/>
          </a:p>
        </p:txBody>
      </p:sp>
    </p:spTree>
    <p:extLst>
      <p:ext uri="{BB962C8B-B14F-4D97-AF65-F5344CB8AC3E}">
        <p14:creationId xmlns:p14="http://schemas.microsoft.com/office/powerpoint/2010/main" val="863197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dirty="0"/>
              <a:t>Si l'on clique avec le bouton droit de la souris sur la carte de map.geo.admin.ch, le lieu apparaît dans différents systèmes de coordonnées</a:t>
            </a:r>
            <a:r>
              <a:rPr lang="de-CH" dirty="0"/>
              <a:t>.</a:t>
            </a:r>
          </a:p>
        </p:txBody>
      </p:sp>
      <p:sp>
        <p:nvSpPr>
          <p:cNvPr id="4" name="Foliennummernplatzhalter 3"/>
          <p:cNvSpPr>
            <a:spLocks noGrp="1"/>
          </p:cNvSpPr>
          <p:nvPr>
            <p:ph type="sldNum" sz="quarter" idx="5"/>
          </p:nvPr>
        </p:nvSpPr>
        <p:spPr/>
        <p:txBody>
          <a:bodyPr/>
          <a:lstStyle/>
          <a:p>
            <a:fld id="{83C81C81-E364-4366-A610-2DB15FF98538}" type="slidenum">
              <a:rPr lang="de-CH" smtClean="0"/>
              <a:pPr/>
              <a:t>17</a:t>
            </a:fld>
            <a:endParaRPr lang="de-CH" dirty="0"/>
          </a:p>
        </p:txBody>
      </p:sp>
    </p:spTree>
    <p:extLst>
      <p:ext uri="{BB962C8B-B14F-4D97-AF65-F5344CB8AC3E}">
        <p14:creationId xmlns:p14="http://schemas.microsoft.com/office/powerpoint/2010/main" val="823492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dirty="0"/>
              <a:t>Les principaux systèmes de coordonnées.</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18</a:t>
            </a:fld>
            <a:endParaRPr lang="de-CH" dirty="0"/>
          </a:p>
        </p:txBody>
      </p:sp>
    </p:spTree>
    <p:extLst>
      <p:ext uri="{BB962C8B-B14F-4D97-AF65-F5344CB8AC3E}">
        <p14:creationId xmlns:p14="http://schemas.microsoft.com/office/powerpoint/2010/main" val="2870714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sz="1300" dirty="0"/>
              <a:t>what3words est une manière simple de décrire des lieux. Pour ce faire, le monde a été divisé en carrés de 3 m x 3 m et une adresse unique a été attribuée à chacun de ces carrés. adresse de trois mots. Ainsi, chaque lieu peut être adressé avec précision. Toutefois, le système ne fonctionne guère sans ordinateur. En revanche, l'adresse est plus simple que l'indication de coordonnées.</a:t>
            </a:r>
            <a:endParaRPr lang="de-CH" dirty="0"/>
          </a:p>
        </p:txBody>
      </p:sp>
      <p:sp>
        <p:nvSpPr>
          <p:cNvPr id="4" name="Foliennummernplatzhalter 3"/>
          <p:cNvSpPr>
            <a:spLocks noGrp="1"/>
          </p:cNvSpPr>
          <p:nvPr>
            <p:ph type="sldNum" sz="quarter" idx="5"/>
          </p:nvPr>
        </p:nvSpPr>
        <p:spPr/>
        <p:txBody>
          <a:bodyPr/>
          <a:lstStyle/>
          <a:p>
            <a:fld id="{BE0EB5E5-C839-4F25-A672-232FDA80FA77}" type="slidenum">
              <a:rPr lang="de-CH" smtClean="0"/>
              <a:t>19</a:t>
            </a:fld>
            <a:endParaRPr lang="de-CH"/>
          </a:p>
        </p:txBody>
      </p:sp>
    </p:spTree>
    <p:extLst>
      <p:ext uri="{BB962C8B-B14F-4D97-AF65-F5344CB8AC3E}">
        <p14:creationId xmlns:p14="http://schemas.microsoft.com/office/powerpoint/2010/main" val="3215104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a:t>
            </a:fld>
            <a:endParaRPr lang="de-CH" dirty="0"/>
          </a:p>
        </p:txBody>
      </p:sp>
    </p:spTree>
    <p:extLst>
      <p:ext uri="{BB962C8B-B14F-4D97-AF65-F5344CB8AC3E}">
        <p14:creationId xmlns:p14="http://schemas.microsoft.com/office/powerpoint/2010/main" val="2461513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What3Words kann beispielsweise mit der </a:t>
            </a:r>
            <a:r>
              <a:rPr lang="de-CH" dirty="0" err="1"/>
              <a:t>Swisstopokarte</a:t>
            </a:r>
            <a:r>
              <a:rPr lang="de-CH" dirty="0"/>
              <a:t> map.geo.admin.ch verwendet werden.</a:t>
            </a:r>
          </a:p>
        </p:txBody>
      </p:sp>
      <p:sp>
        <p:nvSpPr>
          <p:cNvPr id="4" name="Foliennummernplatzhalter 3"/>
          <p:cNvSpPr>
            <a:spLocks noGrp="1"/>
          </p:cNvSpPr>
          <p:nvPr>
            <p:ph type="sldNum" sz="quarter" idx="5"/>
          </p:nvPr>
        </p:nvSpPr>
        <p:spPr/>
        <p:txBody>
          <a:bodyPr/>
          <a:lstStyle/>
          <a:p>
            <a:fld id="{83C81C81-E364-4366-A610-2DB15FF98538}" type="slidenum">
              <a:rPr lang="de-CH" smtClean="0"/>
              <a:pPr/>
              <a:t>20</a:t>
            </a:fld>
            <a:endParaRPr lang="de-CH" dirty="0"/>
          </a:p>
        </p:txBody>
      </p:sp>
    </p:spTree>
    <p:extLst>
      <p:ext uri="{BB962C8B-B14F-4D97-AF65-F5344CB8AC3E}">
        <p14:creationId xmlns:p14="http://schemas.microsoft.com/office/powerpoint/2010/main" val="3626177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dirty="0"/>
              <a:t>De nombreux pays utilisent le réseau de coordonnées UTM, par exemple l'Allemagne et l'Autriche.</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21</a:t>
            </a:fld>
            <a:endParaRPr lang="de-CH" dirty="0"/>
          </a:p>
        </p:txBody>
      </p:sp>
    </p:spTree>
    <p:extLst>
      <p:ext uri="{BB962C8B-B14F-4D97-AF65-F5344CB8AC3E}">
        <p14:creationId xmlns:p14="http://schemas.microsoft.com/office/powerpoint/2010/main" val="3874489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pPr defTabSz="990478">
              <a:spcAft>
                <a:spcPts val="0"/>
              </a:spcAft>
              <a:defRPr/>
            </a:pPr>
            <a:r>
              <a:rPr lang="fr-FR" b="0" i="0" dirty="0">
                <a:solidFill>
                  <a:srgbClr val="333333"/>
                </a:solidFill>
                <a:effectLst/>
                <a:latin typeface="Helvetica Neue"/>
              </a:rPr>
              <a:t>La Suisse se trouve dans la zone 32T.</a:t>
            </a:r>
          </a:p>
          <a:p>
            <a:pPr defTabSz="990478">
              <a:spcAft>
                <a:spcPts val="0"/>
              </a:spcAft>
              <a:defRPr/>
            </a:pPr>
            <a:r>
              <a:rPr lang="fr-FR" b="0" i="0" dirty="0">
                <a:solidFill>
                  <a:srgbClr val="333333"/>
                </a:solidFill>
                <a:effectLst/>
                <a:latin typeface="Helvetica Neue"/>
              </a:rPr>
              <a:t>Une zone a une largeur de 6 degrés de longitude et une hauteur de 8 degrés de latitude.</a:t>
            </a:r>
          </a:p>
          <a:p>
            <a:pPr defTabSz="990478">
              <a:spcAft>
                <a:spcPts val="0"/>
              </a:spcAft>
              <a:defRPr/>
            </a:pPr>
            <a:r>
              <a:rPr lang="fr-FR" b="0" i="0" dirty="0">
                <a:solidFill>
                  <a:srgbClr val="333333"/>
                </a:solidFill>
                <a:effectLst/>
                <a:latin typeface="Helvetica Neue"/>
              </a:rPr>
              <a:t>L'axe y se trouve exactement au milieu de la zone (à 9°), sa valeur x est de 500'000.</a:t>
            </a:r>
          </a:p>
          <a:p>
            <a:pPr defTabSz="990478">
              <a:spcAft>
                <a:spcPts val="0"/>
              </a:spcAft>
              <a:defRPr/>
            </a:pPr>
            <a:r>
              <a:rPr lang="fr-FR" b="0" i="0" dirty="0">
                <a:solidFill>
                  <a:srgbClr val="333333"/>
                </a:solidFill>
                <a:effectLst/>
                <a:latin typeface="Helvetica Neue"/>
              </a:rPr>
              <a:t>Cela signifie qu'un point situé à 113'168m à l'ouest de cet axe a pour coordonnée x 500'000 - 113'168 = 386'832.</a:t>
            </a:r>
          </a:p>
          <a:p>
            <a:pPr defTabSz="990478">
              <a:spcAft>
                <a:spcPts val="0"/>
              </a:spcAft>
              <a:defRPr/>
            </a:pPr>
            <a:r>
              <a:rPr lang="fr-FR" b="0" i="0" dirty="0">
                <a:solidFill>
                  <a:srgbClr val="333333"/>
                </a:solidFill>
                <a:effectLst/>
                <a:latin typeface="Helvetica Neue"/>
              </a:rPr>
              <a:t>La coordonnée y est la distance à l'équateur, ici 5'201'766m</a:t>
            </a:r>
          </a:p>
          <a:p>
            <a:pPr defTabSz="990478">
              <a:spcAft>
                <a:spcPts val="0"/>
              </a:spcAft>
              <a:defRPr/>
            </a:pPr>
            <a:endParaRPr lang="de-CH" b="0" i="0" dirty="0">
              <a:solidFill>
                <a:srgbClr val="333333"/>
              </a:solidFill>
              <a:effectLst/>
              <a:latin typeface="Helvetica Neue"/>
            </a:endParaRPr>
          </a:p>
          <a:p>
            <a:pPr defTabSz="990478">
              <a:spcAft>
                <a:spcPts val="0"/>
              </a:spcAft>
              <a:defRPr/>
            </a:pPr>
            <a:r>
              <a:rPr lang="de-CH" sz="1200" dirty="0">
                <a:solidFill>
                  <a:srgbClr val="333333"/>
                </a:solidFill>
              </a:rPr>
              <a:t>386’832, 5’201’766 </a:t>
            </a:r>
            <a:r>
              <a:rPr lang="de-CH" b="0" i="0" dirty="0">
                <a:solidFill>
                  <a:srgbClr val="333333"/>
                </a:solidFill>
                <a:effectLst/>
                <a:latin typeface="Helvetica Neue"/>
              </a:rPr>
              <a:t>(</a:t>
            </a:r>
            <a:r>
              <a:rPr lang="de-CH" b="0" i="0" dirty="0" err="1">
                <a:solidFill>
                  <a:srgbClr val="333333"/>
                </a:solidFill>
                <a:effectLst/>
                <a:latin typeface="Helvetica Neue"/>
              </a:rPr>
              <a:t>zone</a:t>
            </a:r>
            <a:r>
              <a:rPr lang="de-CH" b="0" i="0" dirty="0">
                <a:solidFill>
                  <a:srgbClr val="333333"/>
                </a:solidFill>
                <a:effectLst/>
                <a:latin typeface="Helvetica Neue"/>
              </a:rPr>
              <a:t> 32T)</a:t>
            </a:r>
          </a:p>
          <a:p>
            <a:pPr defTabSz="990478">
              <a:spcAft>
                <a:spcPts val="0"/>
              </a:spcAft>
              <a:defRPr/>
            </a:pPr>
            <a:endParaRPr lang="de-CH" b="0" i="0" dirty="0">
              <a:solidFill>
                <a:srgbClr val="333333"/>
              </a:solidFill>
              <a:effectLst/>
              <a:latin typeface="Helvetica Neue"/>
            </a:endParaRPr>
          </a:p>
          <a:p>
            <a:pPr defTabSz="990478">
              <a:spcAft>
                <a:spcPts val="0"/>
              </a:spcAft>
              <a:defRPr/>
            </a:pPr>
            <a:r>
              <a:rPr lang="fr-FR" b="0" i="0" dirty="0">
                <a:solidFill>
                  <a:srgbClr val="333333"/>
                </a:solidFill>
                <a:effectLst/>
                <a:latin typeface="Helvetica Neue"/>
              </a:rPr>
              <a:t>1° correspond à environ 111 km</a:t>
            </a:r>
            <a:endParaRPr lang="de-CH" dirty="0"/>
          </a:p>
        </p:txBody>
      </p:sp>
      <p:sp>
        <p:nvSpPr>
          <p:cNvPr id="4" name="Foliennummernplatzhalter 3"/>
          <p:cNvSpPr>
            <a:spLocks noGrp="1"/>
          </p:cNvSpPr>
          <p:nvPr>
            <p:ph type="sldNum" sz="quarter" idx="5"/>
          </p:nvPr>
        </p:nvSpPr>
        <p:spPr/>
        <p:txBody>
          <a:bodyPr/>
          <a:lstStyle/>
          <a:p>
            <a:fld id="{BE0EB5E5-C839-4F25-A672-232FDA80FA77}" type="slidenum">
              <a:rPr lang="de-CH" smtClean="0"/>
              <a:t>22</a:t>
            </a:fld>
            <a:endParaRPr lang="de-CH"/>
          </a:p>
        </p:txBody>
      </p:sp>
    </p:spTree>
    <p:extLst>
      <p:ext uri="{BB962C8B-B14F-4D97-AF65-F5344CB8AC3E}">
        <p14:creationId xmlns:p14="http://schemas.microsoft.com/office/powerpoint/2010/main" val="3861842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CH" dirty="0"/>
              <a:t>601538 200809</a:t>
            </a:r>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23</a:t>
            </a:fld>
            <a:endParaRPr lang="de-CH"/>
          </a:p>
        </p:txBody>
      </p:sp>
    </p:spTree>
    <p:extLst>
      <p:ext uri="{BB962C8B-B14F-4D97-AF65-F5344CB8AC3E}">
        <p14:creationId xmlns:p14="http://schemas.microsoft.com/office/powerpoint/2010/main" val="830611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24</a:t>
            </a:fld>
            <a:endParaRPr lang="de-CH" dirty="0"/>
          </a:p>
        </p:txBody>
      </p:sp>
    </p:spTree>
    <p:extLst>
      <p:ext uri="{BB962C8B-B14F-4D97-AF65-F5344CB8AC3E}">
        <p14:creationId xmlns:p14="http://schemas.microsoft.com/office/powerpoint/2010/main" val="3153765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25</a:t>
            </a:fld>
            <a:endParaRPr lang="de-CH" dirty="0"/>
          </a:p>
        </p:txBody>
      </p:sp>
    </p:spTree>
    <p:extLst>
      <p:ext uri="{BB962C8B-B14F-4D97-AF65-F5344CB8AC3E}">
        <p14:creationId xmlns:p14="http://schemas.microsoft.com/office/powerpoint/2010/main" val="56159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dirty="0"/>
              <a:t>Google </a:t>
            </a:r>
            <a:r>
              <a:rPr lang="fr-FR" dirty="0" err="1"/>
              <a:t>Maps</a:t>
            </a:r>
            <a:r>
              <a:rPr lang="fr-FR" dirty="0"/>
              <a:t> ainsi que les appareils de navigation dans les voitures travaillent avec WGS84.</a:t>
            </a:r>
            <a:endParaRPr lang="de-CH" dirty="0"/>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26</a:t>
            </a:fld>
            <a:endParaRPr lang="de-CH" dirty="0"/>
          </a:p>
        </p:txBody>
      </p:sp>
    </p:spTree>
    <p:extLst>
      <p:ext uri="{BB962C8B-B14F-4D97-AF65-F5344CB8AC3E}">
        <p14:creationId xmlns:p14="http://schemas.microsoft.com/office/powerpoint/2010/main" val="969977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dirty="0"/>
              <a:t>Si nous voulons indiquer un point avec des coordonnées, nous avons besoin d'un réseau de coordonnées. Il faut une origine (c'est à Berne, l'ancien observatoire, aujourd'hui à l'Institut des sciences exactes de l'université de Berne) et ensuite les deux axes de coordonnées.</a:t>
            </a:r>
          </a:p>
          <a:p>
            <a:r>
              <a:rPr lang="fr-FR" dirty="0"/>
              <a:t>On peut maintenant indiquer la distance à l'origine dans le sens horizontal (x) et dans le sens vertical (y), ce sont les coordonnées du point. Dans ce réseau de coordonnées, les points peuvent également avoir des coordonnées négatives, à savoir s'ils sont situés sous l'axe x ou à gauche de l'axe y.</a:t>
            </a:r>
          </a:p>
          <a:p>
            <a:r>
              <a:rPr lang="fr-FR" dirty="0"/>
              <a:t>On a donc placé l'origine du réseau de coordonnées de telle sorte que le point de référence à Berne ait les coordonnées 600'000 / 200'000. </a:t>
            </a:r>
          </a:p>
          <a:p>
            <a:r>
              <a:rPr lang="fr-FR" dirty="0"/>
              <a:t>Notre point a donc les coordonnées 605'626 / 200'966 (MN03, mensuration nationale 1903) ou nouvellement 2'605'626 / 1'200'966 (MN95).</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27</a:t>
            </a:fld>
            <a:endParaRPr lang="de-CH" dirty="0"/>
          </a:p>
        </p:txBody>
      </p:sp>
    </p:spTree>
    <p:extLst>
      <p:ext uri="{BB962C8B-B14F-4D97-AF65-F5344CB8AC3E}">
        <p14:creationId xmlns:p14="http://schemas.microsoft.com/office/powerpoint/2010/main" val="1860114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28</a:t>
            </a:fld>
            <a:endParaRPr lang="de-CH" dirty="0"/>
          </a:p>
        </p:txBody>
      </p:sp>
    </p:spTree>
    <p:extLst>
      <p:ext uri="{BB962C8B-B14F-4D97-AF65-F5344CB8AC3E}">
        <p14:creationId xmlns:p14="http://schemas.microsoft.com/office/powerpoint/2010/main" val="1796015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noProof="0" dirty="0"/>
              <a:t>Texte </a:t>
            </a:r>
            <a:r>
              <a:rPr lang="de-CH" noProof="0" dirty="0" err="1"/>
              <a:t>sur</a:t>
            </a:r>
            <a:r>
              <a:rPr lang="de-CH" noProof="0" dirty="0"/>
              <a:t> la </a:t>
            </a:r>
            <a:r>
              <a:rPr lang="de-CH" noProof="0" dirty="0" err="1"/>
              <a:t>plaque</a:t>
            </a:r>
            <a:r>
              <a:rPr lang="de-CH" noProof="0" dirty="0"/>
              <a:t> :</a:t>
            </a:r>
          </a:p>
          <a:p>
            <a:r>
              <a:rPr lang="de-CH" noProof="0" dirty="0"/>
              <a:t>«Das Zentrum dieser Platte</a:t>
            </a:r>
          </a:p>
          <a:p>
            <a:r>
              <a:rPr lang="de-CH" noProof="0" dirty="0"/>
              <a:t>liegt</a:t>
            </a:r>
            <a:r>
              <a:rPr lang="de-CH" baseline="0" noProof="0" dirty="0"/>
              <a:t> im Koordinatenursprung</a:t>
            </a:r>
          </a:p>
          <a:p>
            <a:r>
              <a:rPr lang="de-CH" baseline="0" noProof="0" dirty="0"/>
              <a:t>der schweizerischen Landesvermessung»</a:t>
            </a:r>
          </a:p>
          <a:p>
            <a:endParaRPr lang="de-CH" baseline="0" noProof="0" dirty="0"/>
          </a:p>
          <a:p>
            <a:r>
              <a:rPr lang="fr-FR" baseline="0" noProof="0" dirty="0"/>
              <a:t>« Le centre de cette plaque se trouve à l'origine des coordonnées de la mensuration nationale suisse »</a:t>
            </a:r>
            <a:endParaRPr lang="de-CH" baseline="0" noProof="0" dirty="0"/>
          </a:p>
          <a:p>
            <a:endParaRPr lang="fr-CH" baseline="0" noProof="0" dirty="0"/>
          </a:p>
          <a:p>
            <a:r>
              <a:rPr lang="fr-FR" baseline="0" noProof="0" dirty="0"/>
              <a:t>Dans les années 1812-1876, l'observatoire de Berne se trouvait à cet endroit, sur une colline de 11 m de haut.</a:t>
            </a:r>
            <a:endParaRPr lang="fr-CH" baseline="0" noProof="0" dirty="0"/>
          </a:p>
          <a:p>
            <a:r>
              <a:rPr lang="fr-FR" baseline="0" noProof="0" dirty="0"/>
              <a:t>La mensuration nationale MN95 se base sur des mesures GPS et est plus précise que la MN03 (mesures par triangulation). Pour pouvoir les distinguer, les coordonnées selon MN95 sont précédées d'un 2 ou d'un 1. La différence entre les coordonnées selon MN03 ou MN95 est pratiquement nulle dans la région de Berne, alors qu'elle est d'environ 1,5 m dans le sud du Tessin.</a:t>
            </a:r>
          </a:p>
          <a:p>
            <a:r>
              <a:rPr lang="fr-FR" baseline="0" noProof="0" dirty="0"/>
              <a:t>L'imprécision de MN95 est de 1 à 2 cm.</a:t>
            </a:r>
            <a:endParaRPr lang="de-CH" noProof="0" dirty="0"/>
          </a:p>
        </p:txBody>
      </p:sp>
      <p:sp>
        <p:nvSpPr>
          <p:cNvPr id="4" name="Foliennummernplatzhalter 3"/>
          <p:cNvSpPr>
            <a:spLocks noGrp="1"/>
          </p:cNvSpPr>
          <p:nvPr>
            <p:ph type="sldNum" sz="quarter" idx="10"/>
          </p:nvPr>
        </p:nvSpPr>
        <p:spPr/>
        <p:txBody>
          <a:bodyPr/>
          <a:lstStyle/>
          <a:p>
            <a:fld id="{BE0EB5E5-C839-4F25-A672-232FDA80FA77}" type="slidenum">
              <a:rPr lang="de-CH" smtClean="0"/>
              <a:t>29</a:t>
            </a:fld>
            <a:endParaRPr lang="de-CH"/>
          </a:p>
        </p:txBody>
      </p:sp>
    </p:spTree>
    <p:extLst>
      <p:ext uri="{BB962C8B-B14F-4D97-AF65-F5344CB8AC3E}">
        <p14:creationId xmlns:p14="http://schemas.microsoft.com/office/powerpoint/2010/main" val="36260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0EB5E5-C839-4F25-A672-232FDA80FA77}" type="slidenum">
              <a:rPr lang="de-CH" smtClean="0"/>
              <a:t>3</a:t>
            </a:fld>
            <a:endParaRPr lang="de-CH"/>
          </a:p>
        </p:txBody>
      </p:sp>
    </p:spTree>
    <p:extLst>
      <p:ext uri="{BB962C8B-B14F-4D97-AF65-F5344CB8AC3E}">
        <p14:creationId xmlns:p14="http://schemas.microsoft.com/office/powerpoint/2010/main" val="2716331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pPr algn="just">
              <a:lnSpc>
                <a:spcPts val="1733"/>
              </a:lnSpc>
              <a:spcAft>
                <a:spcPts val="650"/>
              </a:spcAft>
            </a:pPr>
            <a:r>
              <a:rPr lang="fr-FR" sz="1900" spc="22" dirty="0">
                <a:latin typeface="Arial" panose="020B0604020202020204" pitchFamily="34" charset="0"/>
                <a:ea typeface="Arial" panose="020B0604020202020204" pitchFamily="34" charset="0"/>
                <a:cs typeface="Times New Roman" panose="02020603050405020304" pitchFamily="18" charset="0"/>
              </a:rPr>
              <a:t>Première étape : sur la carte, on cherche le point d'intersection des lignes de coordonnées en bas à gauche et on lit ses coordonnées.</a:t>
            </a:r>
            <a:r>
              <a:rPr lang="de-CH" sz="1900" spc="22" dirty="0">
                <a:latin typeface="Arial" panose="020B0604020202020204" pitchFamily="34" charset="0"/>
                <a:ea typeface="Arial" panose="020B0604020202020204" pitchFamily="34" charset="0"/>
                <a:cs typeface="Times New Roman" panose="02020603050405020304" pitchFamily="18" charset="0"/>
              </a:rPr>
              <a:t>:</a:t>
            </a:r>
          </a:p>
          <a:p>
            <a:pPr algn="just">
              <a:lnSpc>
                <a:spcPts val="1733"/>
              </a:lnSpc>
              <a:spcAft>
                <a:spcPts val="650"/>
              </a:spcAft>
            </a:pPr>
            <a:r>
              <a:rPr lang="de-CH" sz="1900" b="1" spc="22" dirty="0">
                <a:latin typeface="Arial" panose="020B0604020202020204" pitchFamily="34" charset="0"/>
                <a:ea typeface="Arial" panose="020B0604020202020204" pitchFamily="34" charset="0"/>
                <a:cs typeface="Times New Roman" panose="02020603050405020304" pitchFamily="18" charset="0"/>
              </a:rPr>
              <a:t>2’607</a:t>
            </a:r>
            <a:r>
              <a:rPr lang="de-CH" sz="1900" spc="22" dirty="0">
                <a:latin typeface="Arial" panose="020B0604020202020204" pitchFamily="34" charset="0"/>
                <a:ea typeface="Arial" panose="020B0604020202020204" pitchFamily="34" charset="0"/>
                <a:cs typeface="Times New Roman" panose="02020603050405020304" pitchFamily="18" charset="0"/>
              </a:rPr>
              <a:t>'000 / </a:t>
            </a:r>
            <a:r>
              <a:rPr lang="de-CH" sz="1900" b="1" spc="22" dirty="0">
                <a:latin typeface="Arial" panose="020B0604020202020204" pitchFamily="34" charset="0"/>
                <a:ea typeface="Arial" panose="020B0604020202020204" pitchFamily="34" charset="0"/>
                <a:cs typeface="Times New Roman" panose="02020603050405020304" pitchFamily="18" charset="0"/>
              </a:rPr>
              <a:t>1’207</a:t>
            </a:r>
            <a:r>
              <a:rPr lang="de-CH" sz="1900" spc="22" dirty="0">
                <a:latin typeface="Arial" panose="020B0604020202020204" pitchFamily="34" charset="0"/>
                <a:ea typeface="Arial" panose="020B0604020202020204" pitchFamily="34" charset="0"/>
                <a:cs typeface="Times New Roman" panose="02020603050405020304" pitchFamily="18" charset="0"/>
              </a:rPr>
              <a:t>’000</a:t>
            </a:r>
          </a:p>
          <a:p>
            <a:pPr algn="just">
              <a:lnSpc>
                <a:spcPts val="1733"/>
              </a:lnSpc>
              <a:spcAft>
                <a:spcPts val="650"/>
              </a:spcAft>
            </a:pPr>
            <a:endParaRPr lang="de-CH" sz="1900" spc="22" dirty="0">
              <a:latin typeface="Arial" panose="020B0604020202020204" pitchFamily="34" charset="0"/>
              <a:ea typeface="Arial" panose="020B0604020202020204" pitchFamily="34" charset="0"/>
              <a:cs typeface="Times New Roman" panose="02020603050405020304" pitchFamily="18" charset="0"/>
            </a:endParaRPr>
          </a:p>
          <a:p>
            <a:pPr algn="just">
              <a:lnSpc>
                <a:spcPts val="1733"/>
              </a:lnSpc>
              <a:spcAft>
                <a:spcPts val="650"/>
              </a:spcAft>
            </a:pPr>
            <a:r>
              <a:rPr lang="fr-FR" sz="1900" spc="22" dirty="0">
                <a:latin typeface="Arial" panose="020B0604020202020204" pitchFamily="34" charset="0"/>
                <a:ea typeface="Arial" panose="020B0604020202020204" pitchFamily="34" charset="0"/>
                <a:cs typeface="Times New Roman" panose="02020603050405020304" pitchFamily="18" charset="0"/>
              </a:rPr>
              <a:t>Deuxième étape : avec une échelle de carte appropriée (ici 1:25'000), on mesure la distance du point par rapport à la ligne de coordonnées vers l'est. Cela donne les trois derniers chiffres de la première coordonnée</a:t>
            </a:r>
            <a:r>
              <a:rPr lang="de-CH" sz="1900" spc="22" dirty="0">
                <a:latin typeface="Arial" panose="020B0604020202020204" pitchFamily="34" charset="0"/>
                <a:ea typeface="Arial" panose="020B0604020202020204" pitchFamily="34" charset="0"/>
                <a:cs typeface="Times New Roman" panose="02020603050405020304" pitchFamily="18" charset="0"/>
              </a:rPr>
              <a:t>: 2’607’</a:t>
            </a:r>
            <a:r>
              <a:rPr lang="de-CH" sz="1900" b="1" spc="22" dirty="0">
                <a:latin typeface="Arial" panose="020B0604020202020204" pitchFamily="34" charset="0"/>
                <a:ea typeface="Arial" panose="020B0604020202020204" pitchFamily="34" charset="0"/>
                <a:cs typeface="Times New Roman" panose="02020603050405020304" pitchFamily="18" charset="0"/>
              </a:rPr>
              <a:t>510</a:t>
            </a:r>
          </a:p>
          <a:p>
            <a:pPr algn="just">
              <a:lnSpc>
                <a:spcPts val="1733"/>
              </a:lnSpc>
              <a:spcAft>
                <a:spcPts val="650"/>
              </a:spcAft>
            </a:pPr>
            <a:endParaRPr lang="de-CH" sz="1900" spc="22" dirty="0">
              <a:latin typeface="Arial" panose="020B0604020202020204" pitchFamily="34" charset="0"/>
              <a:ea typeface="Arial" panose="020B0604020202020204" pitchFamily="34" charset="0"/>
              <a:cs typeface="Times New Roman" panose="02020603050405020304" pitchFamily="18" charset="0"/>
            </a:endParaRPr>
          </a:p>
          <a:p>
            <a:pPr algn="just">
              <a:lnSpc>
                <a:spcPts val="1733"/>
              </a:lnSpc>
              <a:spcAft>
                <a:spcPts val="650"/>
              </a:spcAft>
            </a:pPr>
            <a:r>
              <a:rPr lang="fr-FR" sz="1900" spc="22" dirty="0">
                <a:latin typeface="Arial" panose="020B0604020202020204" pitchFamily="34" charset="0"/>
                <a:ea typeface="Arial" panose="020B0604020202020204" pitchFamily="34" charset="0"/>
                <a:cs typeface="Times New Roman" panose="02020603050405020304" pitchFamily="18" charset="0"/>
              </a:rPr>
              <a:t>Troisième étape : avec l'échelle de la carte, on mesure la distance du point par rapport à la ligne de coordonnées vers le nord. Cela donne les trois derniers chiffres de la deuxième coordonnée</a:t>
            </a:r>
            <a:r>
              <a:rPr lang="de-CH" sz="1900" spc="22" dirty="0">
                <a:latin typeface="Arial" panose="020B0604020202020204" pitchFamily="34" charset="0"/>
                <a:ea typeface="Arial" panose="020B0604020202020204" pitchFamily="34" charset="0"/>
                <a:cs typeface="Times New Roman" panose="02020603050405020304" pitchFamily="18" charset="0"/>
              </a:rPr>
              <a:t>: 1 207 </a:t>
            </a:r>
            <a:r>
              <a:rPr lang="de-CH" sz="1900" b="1" spc="22" dirty="0">
                <a:latin typeface="Arial" panose="020B0604020202020204" pitchFamily="34" charset="0"/>
                <a:ea typeface="Arial" panose="020B0604020202020204" pitchFamily="34" charset="0"/>
                <a:cs typeface="Times New Roman" panose="02020603050405020304" pitchFamily="18" charset="0"/>
              </a:rPr>
              <a:t>820</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30</a:t>
            </a:fld>
            <a:endParaRPr lang="de-CH" dirty="0"/>
          </a:p>
        </p:txBody>
      </p:sp>
    </p:spTree>
    <p:extLst>
      <p:ext uri="{BB962C8B-B14F-4D97-AF65-F5344CB8AC3E}">
        <p14:creationId xmlns:p14="http://schemas.microsoft.com/office/powerpoint/2010/main" val="2217231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pPr>
              <a:lnSpc>
                <a:spcPts val="1733"/>
              </a:lnSpc>
              <a:spcAft>
                <a:spcPts val="650"/>
              </a:spcAft>
            </a:pPr>
            <a:r>
              <a:rPr lang="fr-FR" sz="1900" spc="22" dirty="0">
                <a:latin typeface="Arial" panose="020B0604020202020204" pitchFamily="34" charset="0"/>
                <a:ea typeface="Arial" panose="020B0604020202020204" pitchFamily="34" charset="0"/>
                <a:cs typeface="Times New Roman" panose="02020603050405020304" pitchFamily="18" charset="0"/>
              </a:rPr>
              <a:t>Première étape : on cherche sur la carte l'intersection des lignes de coordonnées 2'605'000 / 1'200'000. </a:t>
            </a:r>
          </a:p>
          <a:p>
            <a:pPr>
              <a:lnSpc>
                <a:spcPts val="1733"/>
              </a:lnSpc>
              <a:spcAft>
                <a:spcPts val="650"/>
              </a:spcAft>
            </a:pPr>
            <a:r>
              <a:rPr lang="fr-FR" sz="1900" spc="22" dirty="0">
                <a:latin typeface="Arial" panose="020B0604020202020204" pitchFamily="34" charset="0"/>
                <a:ea typeface="Arial" panose="020B0604020202020204" pitchFamily="34" charset="0"/>
                <a:cs typeface="Times New Roman" panose="02020603050405020304" pitchFamily="18" charset="0"/>
              </a:rPr>
              <a:t>Deuxième étape : à l'aide d'une échelle de carte, les 626 m vers l'est sont encore reportés et marqués par une ligne verticale.</a:t>
            </a:r>
          </a:p>
          <a:p>
            <a:pPr>
              <a:lnSpc>
                <a:spcPts val="1733"/>
              </a:lnSpc>
              <a:spcAft>
                <a:spcPts val="650"/>
              </a:spcAft>
            </a:pPr>
            <a:r>
              <a:rPr lang="fr-FR" sz="1900" spc="22" dirty="0">
                <a:latin typeface="Arial" panose="020B0604020202020204" pitchFamily="34" charset="0"/>
                <a:ea typeface="Arial" panose="020B0604020202020204" pitchFamily="34" charset="0"/>
                <a:cs typeface="Times New Roman" panose="02020603050405020304" pitchFamily="18" charset="0"/>
              </a:rPr>
              <a:t>Troisième étape : sur la ligne tracée, on reporte maintenant les 966m vers le nord et on obtient ainsi le point recherché.</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31</a:t>
            </a:fld>
            <a:endParaRPr lang="de-CH" dirty="0"/>
          </a:p>
        </p:txBody>
      </p:sp>
    </p:spTree>
    <p:extLst>
      <p:ext uri="{BB962C8B-B14F-4D97-AF65-F5344CB8AC3E}">
        <p14:creationId xmlns:p14="http://schemas.microsoft.com/office/powerpoint/2010/main" val="4089037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32</a:t>
            </a:fld>
            <a:endParaRPr lang="de-CH" dirty="0"/>
          </a:p>
        </p:txBody>
      </p:sp>
    </p:spTree>
    <p:extLst>
      <p:ext uri="{BB962C8B-B14F-4D97-AF65-F5344CB8AC3E}">
        <p14:creationId xmlns:p14="http://schemas.microsoft.com/office/powerpoint/2010/main" val="1711367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dirty="0"/>
              <a:t>Fosse aux ours à Berne</a:t>
            </a:r>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33</a:t>
            </a:fld>
            <a:endParaRPr lang="de-CH"/>
          </a:p>
        </p:txBody>
      </p:sp>
    </p:spTree>
    <p:extLst>
      <p:ext uri="{BB962C8B-B14F-4D97-AF65-F5344CB8AC3E}">
        <p14:creationId xmlns:p14="http://schemas.microsoft.com/office/powerpoint/2010/main" val="2221357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sz="1300" dirty="0"/>
              <a:t>Le repère Pierre du Niton, abrégé RPN, est le point de référence ("repère") de l'altimétrie en Suisse et est placé sur un rocher dans la rade de Genève. Les Pierres du Niton sont deux blocs erratiques qui émergent du lac Léman en face du quai Gustave-Ador. Ils ont été amenés par le glacier du Rhône lors de la dernière période glaciaire. Le repère Pierre du Niton se trouve sur le bloc le plus grand et le plus éloigné de la </a:t>
            </a:r>
            <a:r>
              <a:rPr lang="fr-FR" sz="1300" dirty="0" err="1"/>
              <a:t>rive.Le</a:t>
            </a:r>
            <a:r>
              <a:rPr lang="fr-FR" sz="1300" dirty="0"/>
              <a:t> mot Niton est dérivé de l'antique dieu des eaux Neptune[1], qui était également vénéré par les Gaulois au bord du lac Léman, comme le montrent des inscriptions de Genève et de Lausanne. Jusqu'à l'époque moderne, des légendes de l'esprit des eaux Nuiton ou </a:t>
            </a:r>
            <a:r>
              <a:rPr lang="fr-FR" sz="1300" dirty="0" err="1"/>
              <a:t>Neton</a:t>
            </a:r>
            <a:r>
              <a:rPr lang="fr-FR" sz="1300" dirty="0"/>
              <a:t> ont également circulé au bord du lac </a:t>
            </a:r>
            <a:r>
              <a:rPr lang="fr-FR" sz="1300" dirty="0" err="1"/>
              <a:t>Léman.Les</a:t>
            </a:r>
            <a:r>
              <a:rPr lang="fr-FR" sz="1300" dirty="0"/>
              <a:t> données altimétriques en Allemagne, par exemple, se réfèrent à l'échelle d'Amsterdam, qui représente le niveau moyen de la mer du Nord. Le point de référence choisi en 1879 est un point altimétrique normal situé à l'observatoire de Berlin, à 37,000 m au-dessus du niveau de la </a:t>
            </a:r>
            <a:r>
              <a:rPr lang="fr-FR" sz="1300" dirty="0" err="1"/>
              <a:t>mer.Guillaume</a:t>
            </a:r>
            <a:r>
              <a:rPr lang="fr-FR" sz="1300" dirty="0"/>
              <a:t>-Henri Dufour a utilisé ce rocher comme point de départ altimétrique (point fondamental) lors de l'élaboration des cartes Dufour de 1845 et 1864 à l'échelle 1:100'000. A cette époque, son altitude a été fixée à 376,86 m au-dessus de l'échelle de Marseille ("ancien horizon"). Aujourd'hui encore, cette pierre constitue le point de référence de l'altimétrie en Suisse. Toutefois, son altitude a été redéfinie en 1902 à 373,6 m au-dessus du niveau de la mer, en contrôlant le niveau de la mer par le biais de quatre raccordements maritimes (Rhin, Inn/Danube, Tessin/Po, Rhône). </a:t>
            </a:r>
            <a:endParaRPr lang="de-CH" sz="1300" dirty="0"/>
          </a:p>
        </p:txBody>
      </p:sp>
      <p:sp>
        <p:nvSpPr>
          <p:cNvPr id="4" name="Foliennummernplatzhalter 3"/>
          <p:cNvSpPr>
            <a:spLocks noGrp="1"/>
          </p:cNvSpPr>
          <p:nvPr>
            <p:ph type="sldNum" sz="quarter" idx="10"/>
          </p:nvPr>
        </p:nvSpPr>
        <p:spPr/>
        <p:txBody>
          <a:bodyPr/>
          <a:lstStyle/>
          <a:p>
            <a:fld id="{BE0EB5E5-C839-4F25-A672-232FDA80FA77}" type="slidenum">
              <a:rPr lang="de-CH" smtClean="0"/>
              <a:t>34</a:t>
            </a:fld>
            <a:endParaRPr lang="de-CH"/>
          </a:p>
        </p:txBody>
      </p:sp>
    </p:spTree>
    <p:extLst>
      <p:ext uri="{BB962C8B-B14F-4D97-AF65-F5344CB8AC3E}">
        <p14:creationId xmlns:p14="http://schemas.microsoft.com/office/powerpoint/2010/main" val="73633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35</a:t>
            </a:fld>
            <a:endParaRPr lang="de-CH" dirty="0"/>
          </a:p>
        </p:txBody>
      </p:sp>
    </p:spTree>
    <p:extLst>
      <p:ext uri="{BB962C8B-B14F-4D97-AF65-F5344CB8AC3E}">
        <p14:creationId xmlns:p14="http://schemas.microsoft.com/office/powerpoint/2010/main" val="999141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36</a:t>
            </a:fld>
            <a:endParaRPr lang="de-CH" dirty="0"/>
          </a:p>
        </p:txBody>
      </p:sp>
    </p:spTree>
    <p:extLst>
      <p:ext uri="{BB962C8B-B14F-4D97-AF65-F5344CB8AC3E}">
        <p14:creationId xmlns:p14="http://schemas.microsoft.com/office/powerpoint/2010/main" val="89698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dirty="0"/>
              <a:t>Le nombre de courbes de niveau entre deux courbes directrices (ici 800m et 900m) permet de déterminer l'équidistance :</a:t>
            </a:r>
          </a:p>
          <a:p>
            <a:r>
              <a:rPr lang="fr-FR" dirty="0"/>
              <a:t>4 courbes (820m / 840m / 860m / 880m)    l’ équidistance = 20m</a:t>
            </a:r>
          </a:p>
          <a:p>
            <a:r>
              <a:rPr lang="fr-FR" dirty="0"/>
              <a:t>9 courbes (810m / 820m / 830m / 840m / 850m / 860m /870m / 880m / 890m)   l’ équidistance = 10m</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37</a:t>
            </a:fld>
            <a:endParaRPr lang="de-CH" dirty="0"/>
          </a:p>
        </p:txBody>
      </p:sp>
    </p:spTree>
    <p:extLst>
      <p:ext uri="{BB962C8B-B14F-4D97-AF65-F5344CB8AC3E}">
        <p14:creationId xmlns:p14="http://schemas.microsoft.com/office/powerpoint/2010/main" val="3352407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Welches Profil passt zu welchen Höhenkurven?</a:t>
            </a:r>
          </a:p>
        </p:txBody>
      </p:sp>
      <p:sp>
        <p:nvSpPr>
          <p:cNvPr id="4" name="Foliennummernplatzhalter 3"/>
          <p:cNvSpPr>
            <a:spLocks noGrp="1"/>
          </p:cNvSpPr>
          <p:nvPr>
            <p:ph type="sldNum" sz="quarter" idx="5"/>
          </p:nvPr>
        </p:nvSpPr>
        <p:spPr/>
        <p:txBody>
          <a:bodyPr/>
          <a:lstStyle/>
          <a:p>
            <a:fld id="{83C81C81-E364-4366-A610-2DB15FF98538}" type="slidenum">
              <a:rPr lang="de-CH" smtClean="0"/>
              <a:pPr/>
              <a:t>38</a:t>
            </a:fld>
            <a:endParaRPr lang="de-CH" dirty="0"/>
          </a:p>
        </p:txBody>
      </p:sp>
    </p:spTree>
    <p:extLst>
      <p:ext uri="{BB962C8B-B14F-4D97-AF65-F5344CB8AC3E}">
        <p14:creationId xmlns:p14="http://schemas.microsoft.com/office/powerpoint/2010/main" val="846591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39</a:t>
            </a:fld>
            <a:endParaRPr lang="de-CH" dirty="0"/>
          </a:p>
        </p:txBody>
      </p:sp>
    </p:spTree>
    <p:extLst>
      <p:ext uri="{BB962C8B-B14F-4D97-AF65-F5344CB8AC3E}">
        <p14:creationId xmlns:p14="http://schemas.microsoft.com/office/powerpoint/2010/main" val="2931727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4</a:t>
            </a:fld>
            <a:endParaRPr lang="de-CH" dirty="0"/>
          </a:p>
        </p:txBody>
      </p:sp>
    </p:spTree>
    <p:extLst>
      <p:ext uri="{BB962C8B-B14F-4D97-AF65-F5344CB8AC3E}">
        <p14:creationId xmlns:p14="http://schemas.microsoft.com/office/powerpoint/2010/main" val="19551763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sz="1300" b="1" dirty="0"/>
              <a:t>La plus grande carte officielle de Suisse - la carte nationale au 1:25 000 avec 247 feuilles - a été remaniée techniquement et graphiquement au cours des dernières années.</a:t>
            </a:r>
          </a:p>
          <a:p>
            <a:r>
              <a:rPr lang="fr-FR" sz="1300" b="0" dirty="0"/>
              <a:t>Les adaptations dans la représentation de l'ancienne à la nouvelle carte apportent d'autres améliorations, surtout pour une utilisation numérique. Avec la nouvelle carte nationale, </a:t>
            </a:r>
            <a:r>
              <a:rPr lang="fr-FR" sz="1300" b="0" dirty="0" err="1"/>
              <a:t>swisstopo</a:t>
            </a:r>
            <a:r>
              <a:rPr lang="fr-FR" sz="1300" b="0" dirty="0"/>
              <a:t> met à disposition, à l'avenir également, un matériel cartographique moderne - fiable, facile à lire et intelligent.</a:t>
            </a:r>
          </a:p>
          <a:p>
            <a:r>
              <a:rPr lang="fr-FR" sz="1300" b="0" dirty="0"/>
              <a:t>Les nouvelles cartes sont plus colorées !</a:t>
            </a:r>
          </a:p>
          <a:p>
            <a:r>
              <a:rPr lang="fr-FR" sz="1300" b="0" dirty="0"/>
              <a:t>Frontières: La couleur violette ainsi qu'un autre type et une autre largeur de lignes permettent de résoudre les problèmes causés par la superposition avec d'autres éléments cartographiques.</a:t>
            </a:r>
          </a:p>
          <a:p>
            <a:r>
              <a:rPr lang="fr-FR" sz="1300" b="0" dirty="0"/>
              <a:t>Avantages : Le lecteur identifie les limites administratives au premier coup d'œil. La confusion entre les limites communales et les chemins est évitée.</a:t>
            </a:r>
          </a:p>
          <a:p>
            <a:r>
              <a:rPr lang="fr-FR" sz="1300" b="0" dirty="0"/>
              <a:t>La couleur verte du fond met en évidence les jardins ouvriers et les installations de loisirs.</a:t>
            </a:r>
            <a:endParaRPr lang="de-CH" b="0" dirty="0"/>
          </a:p>
        </p:txBody>
      </p:sp>
      <p:sp>
        <p:nvSpPr>
          <p:cNvPr id="4" name="Foliennummernplatzhalter 3"/>
          <p:cNvSpPr>
            <a:spLocks noGrp="1"/>
          </p:cNvSpPr>
          <p:nvPr>
            <p:ph type="sldNum" sz="quarter" idx="10"/>
          </p:nvPr>
        </p:nvSpPr>
        <p:spPr/>
        <p:txBody>
          <a:bodyPr/>
          <a:lstStyle/>
          <a:p>
            <a:fld id="{BE0EB5E5-C839-4F25-A672-232FDA80FA77}" type="slidenum">
              <a:rPr lang="de-CH" smtClean="0"/>
              <a:t>40</a:t>
            </a:fld>
            <a:endParaRPr lang="de-CH"/>
          </a:p>
        </p:txBody>
      </p:sp>
    </p:spTree>
    <p:extLst>
      <p:ext uri="{BB962C8B-B14F-4D97-AF65-F5344CB8AC3E}">
        <p14:creationId xmlns:p14="http://schemas.microsoft.com/office/powerpoint/2010/main" val="2715631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sz="1300" b="1" dirty="0"/>
              <a:t>Quelles sont les différences entre la nouvelle et l'ancienne carte nationale au 1:25 000 ?</a:t>
            </a:r>
          </a:p>
          <a:p>
            <a:r>
              <a:rPr lang="fr-FR" sz="1300" b="1" dirty="0"/>
              <a:t>Les différences portent sur trois points : </a:t>
            </a:r>
          </a:p>
          <a:p>
            <a:pPr marL="285750" indent="-285750">
              <a:buFontTx/>
              <a:buChar char="-"/>
            </a:pPr>
            <a:r>
              <a:rPr lang="fr-FR" sz="1300" b="0" dirty="0"/>
              <a:t>les bases utilisées,</a:t>
            </a:r>
          </a:p>
          <a:p>
            <a:pPr marL="285750" indent="-285750">
              <a:buFontTx/>
              <a:buChar char="-"/>
            </a:pPr>
            <a:r>
              <a:rPr lang="fr-FR" sz="1300" b="0" dirty="0"/>
              <a:t>la représentation et </a:t>
            </a:r>
          </a:p>
          <a:p>
            <a:pPr marL="285750" indent="-285750">
              <a:buFontTx/>
              <a:buChar char="-"/>
            </a:pPr>
            <a:r>
              <a:rPr lang="fr-FR" sz="1300" b="0" dirty="0"/>
              <a:t>les possibilités d'utilisation.</a:t>
            </a:r>
            <a:endParaRPr lang="de-CH" b="0" dirty="0"/>
          </a:p>
        </p:txBody>
      </p:sp>
      <p:sp>
        <p:nvSpPr>
          <p:cNvPr id="4" name="Foliennummernplatzhalter 3"/>
          <p:cNvSpPr>
            <a:spLocks noGrp="1"/>
          </p:cNvSpPr>
          <p:nvPr>
            <p:ph type="sldNum" sz="quarter" idx="10"/>
          </p:nvPr>
        </p:nvSpPr>
        <p:spPr/>
        <p:txBody>
          <a:bodyPr/>
          <a:lstStyle/>
          <a:p>
            <a:fld id="{BE0EB5E5-C839-4F25-A672-232FDA80FA77}" type="slidenum">
              <a:rPr lang="de-CH" smtClean="0"/>
              <a:t>41</a:t>
            </a:fld>
            <a:endParaRPr lang="de-CH"/>
          </a:p>
        </p:txBody>
      </p:sp>
    </p:spTree>
    <p:extLst>
      <p:ext uri="{BB962C8B-B14F-4D97-AF65-F5344CB8AC3E}">
        <p14:creationId xmlns:p14="http://schemas.microsoft.com/office/powerpoint/2010/main" val="26736828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sz="1300" b="1" dirty="0"/>
              <a:t>Routes</a:t>
            </a:r>
            <a:br>
              <a:rPr lang="fr-FR" sz="1300" b="1" dirty="0"/>
            </a:br>
            <a:r>
              <a:rPr lang="fr-FR" sz="1300" b="0" dirty="0"/>
              <a:t>Renoncer aux doubles lignes ombrées ou pointillées d'un seul côté</a:t>
            </a:r>
          </a:p>
          <a:p>
            <a:r>
              <a:rPr lang="fr-FR" sz="1300" b="0" dirty="0"/>
              <a:t>Echelonnement du réseau routier en fonction de la largeur </a:t>
            </a:r>
            <a:endParaRPr lang="de-CH" sz="1300" b="0" dirty="0"/>
          </a:p>
          <a:p>
            <a:endParaRPr lang="de-CH" sz="1300" b="0" dirty="0"/>
          </a:p>
        </p:txBody>
      </p:sp>
      <p:sp>
        <p:nvSpPr>
          <p:cNvPr id="4" name="Foliennummernplatzhalter 3"/>
          <p:cNvSpPr>
            <a:spLocks noGrp="1"/>
          </p:cNvSpPr>
          <p:nvPr>
            <p:ph type="sldNum" sz="quarter" idx="10"/>
          </p:nvPr>
        </p:nvSpPr>
        <p:spPr/>
        <p:txBody>
          <a:bodyPr/>
          <a:lstStyle/>
          <a:p>
            <a:fld id="{BE0EB5E5-C839-4F25-A672-232FDA80FA77}" type="slidenum">
              <a:rPr lang="de-CH" smtClean="0"/>
              <a:t>42</a:t>
            </a:fld>
            <a:endParaRPr lang="de-CH"/>
          </a:p>
        </p:txBody>
      </p:sp>
    </p:spTree>
    <p:extLst>
      <p:ext uri="{BB962C8B-B14F-4D97-AF65-F5344CB8AC3E}">
        <p14:creationId xmlns:p14="http://schemas.microsoft.com/office/powerpoint/2010/main" val="18828908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pPr defTabSz="990478">
              <a:spcAft>
                <a:spcPts val="650"/>
              </a:spcAft>
              <a:defRPr/>
            </a:pPr>
            <a:r>
              <a:rPr lang="de-CH" sz="1200" dirty="0"/>
              <a:t>farblich differenzierte Darstellung des Bahnnetzes </a:t>
            </a:r>
          </a:p>
          <a:p>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43</a:t>
            </a:fld>
            <a:endParaRPr lang="de-CH"/>
          </a:p>
        </p:txBody>
      </p:sp>
    </p:spTree>
    <p:extLst>
      <p:ext uri="{BB962C8B-B14F-4D97-AF65-F5344CB8AC3E}">
        <p14:creationId xmlns:p14="http://schemas.microsoft.com/office/powerpoint/2010/main" val="4150998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44</a:t>
            </a:fld>
            <a:endParaRPr lang="de-CH" dirty="0"/>
          </a:p>
        </p:txBody>
      </p:sp>
    </p:spTree>
    <p:extLst>
      <p:ext uri="{BB962C8B-B14F-4D97-AF65-F5344CB8AC3E}">
        <p14:creationId xmlns:p14="http://schemas.microsoft.com/office/powerpoint/2010/main" val="16961854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Die Präsentation enthält neben den Inhalten, die geprüft werden, auch noch einige Hintergrundinformationen. </a:t>
            </a:r>
          </a:p>
          <a:p>
            <a:r>
              <a:rPr lang="de-CH" dirty="0"/>
              <a:t>Diese sind wichtig für das grundlegende Verständnis von Karten, sie können aber auch weggelassen werden.</a:t>
            </a:r>
          </a:p>
          <a:p>
            <a:r>
              <a:rPr lang="de-CH" dirty="0"/>
              <a:t>Folien 6-14 (Entstehung der Karte)</a:t>
            </a:r>
          </a:p>
          <a:p>
            <a:r>
              <a:rPr lang="de-CH" dirty="0"/>
              <a:t>Folien 18-26 (andere Koordinatennetze)</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45</a:t>
            </a:fld>
            <a:endParaRPr lang="de-CH" dirty="0"/>
          </a:p>
        </p:txBody>
      </p:sp>
    </p:spTree>
    <p:extLst>
      <p:ext uri="{BB962C8B-B14F-4D97-AF65-F5344CB8AC3E}">
        <p14:creationId xmlns:p14="http://schemas.microsoft.com/office/powerpoint/2010/main" val="2180033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0EB5E5-C839-4F25-A672-232FDA80FA77}" type="slidenum">
              <a:rPr lang="de-CH" smtClean="0"/>
              <a:t>46</a:t>
            </a:fld>
            <a:endParaRPr lang="de-CH"/>
          </a:p>
        </p:txBody>
      </p:sp>
    </p:spTree>
    <p:extLst>
      <p:ext uri="{BB962C8B-B14F-4D97-AF65-F5344CB8AC3E}">
        <p14:creationId xmlns:p14="http://schemas.microsoft.com/office/powerpoint/2010/main" val="2716331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47</a:t>
            </a:fld>
            <a:endParaRPr lang="de-CH" dirty="0"/>
          </a:p>
        </p:txBody>
      </p:sp>
    </p:spTree>
    <p:extLst>
      <p:ext uri="{BB962C8B-B14F-4D97-AF65-F5344CB8AC3E}">
        <p14:creationId xmlns:p14="http://schemas.microsoft.com/office/powerpoint/2010/main" val="29427135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48</a:t>
            </a:fld>
            <a:endParaRPr lang="de-CH" dirty="0"/>
          </a:p>
        </p:txBody>
      </p:sp>
    </p:spTree>
    <p:extLst>
      <p:ext uri="{BB962C8B-B14F-4D97-AF65-F5344CB8AC3E}">
        <p14:creationId xmlns:p14="http://schemas.microsoft.com/office/powerpoint/2010/main" val="2443437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dirty="0"/>
              <a:t>Un cercle complet a 360° </a:t>
            </a:r>
          </a:p>
          <a:p>
            <a:r>
              <a:rPr lang="fr-FR" dirty="0"/>
              <a:t>nord -&gt; 0° (ou 360°) </a:t>
            </a:r>
          </a:p>
          <a:p>
            <a:r>
              <a:rPr lang="fr-FR" dirty="0"/>
              <a:t>est -&gt; 90° </a:t>
            </a:r>
          </a:p>
          <a:p>
            <a:r>
              <a:rPr lang="fr-FR" dirty="0"/>
              <a:t>sud -&gt; 180° </a:t>
            </a:r>
          </a:p>
          <a:p>
            <a:r>
              <a:rPr lang="fr-FR" dirty="0"/>
              <a:t>ouest -&gt; 270°.</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49</a:t>
            </a:fld>
            <a:endParaRPr lang="de-CH" dirty="0"/>
          </a:p>
        </p:txBody>
      </p:sp>
    </p:spTree>
    <p:extLst>
      <p:ext uri="{BB962C8B-B14F-4D97-AF65-F5344CB8AC3E}">
        <p14:creationId xmlns:p14="http://schemas.microsoft.com/office/powerpoint/2010/main" val="371398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dirty="0"/>
              <a:t>Avantages de la carte : </a:t>
            </a:r>
          </a:p>
          <a:p>
            <a:r>
              <a:rPr lang="fr-FR" dirty="0"/>
              <a:t>Les rivières sont visibles, même en forêt</a:t>
            </a:r>
          </a:p>
          <a:p>
            <a:r>
              <a:rPr lang="fr-FR" dirty="0"/>
              <a:t>ligne de chemin de fer plus facilement reconnaissable</a:t>
            </a:r>
          </a:p>
          <a:p>
            <a:r>
              <a:rPr lang="fr-FR" dirty="0"/>
              <a:t>Inscriptions</a:t>
            </a:r>
          </a:p>
          <a:p>
            <a:r>
              <a:rPr lang="fr-FR" dirty="0"/>
              <a:t>Les courbes de niveau donnent des informations sur la forme du terrain </a:t>
            </a:r>
          </a:p>
          <a:p>
            <a:r>
              <a:rPr lang="fr-FR" dirty="0"/>
              <a:t>Les objets spéciaux sont visibles (réservoir d'eau, monument, clocher d'église, ...)</a:t>
            </a:r>
          </a:p>
          <a:p>
            <a:r>
              <a:rPr lang="fr-FR" dirty="0"/>
              <a:t>...</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5</a:t>
            </a:fld>
            <a:endParaRPr lang="de-CH" dirty="0"/>
          </a:p>
        </p:txBody>
      </p:sp>
    </p:spTree>
    <p:extLst>
      <p:ext uri="{BB962C8B-B14F-4D97-AF65-F5344CB8AC3E}">
        <p14:creationId xmlns:p14="http://schemas.microsoft.com/office/powerpoint/2010/main" val="3520299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pPr defTabSz="990478">
              <a:spcAft>
                <a:spcPts val="650"/>
              </a:spcAft>
              <a:defRPr/>
            </a:pPr>
            <a:r>
              <a:rPr lang="de-CH" altLang="de-DE" dirty="0">
                <a:latin typeface="Arial" panose="020B0604020202020204" pitchFamily="34" charset="0"/>
                <a:ea typeface="Arial" panose="020B0604020202020204" pitchFamily="34" charset="0"/>
                <a:cs typeface="Times New Roman" panose="02020603050405020304" pitchFamily="18" charset="0"/>
              </a:rPr>
              <a:t>Der Kompass ist ein Instrument zur Anzeige der Richtung des Erdmagnetfelds und dient damit der Bestimmung der Richtung von Nord- und Südpol der Erde und daraus abgeleitet der anderen Himmelsrichtungen. In seiner einfachsten Form besteht ein (Magnet-)Kompass aus einer frei beweglichen magnetischen Nadel. Diese richtet sich nach dem magnetischen Nordpol der Erde aus, der nahe beim geografischen Nordpol liegt. Die Abweichung der magnetischen von der geografischen Nordrichtung wird Deklination genannt, sie verändert sich ständig. Da sie in der Regel nur wenige Grad beträgt, vernachlässigen wir diese Abweichung. </a:t>
            </a:r>
            <a:endParaRPr lang="de-CH" altLang="de-DE" sz="400" dirty="0"/>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50</a:t>
            </a:fld>
            <a:endParaRPr lang="de-CH" dirty="0"/>
          </a:p>
        </p:txBody>
      </p:sp>
    </p:spTree>
    <p:extLst>
      <p:ext uri="{BB962C8B-B14F-4D97-AF65-F5344CB8AC3E}">
        <p14:creationId xmlns:p14="http://schemas.microsoft.com/office/powerpoint/2010/main" val="1105233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51</a:t>
            </a:fld>
            <a:endParaRPr lang="de-CH" dirty="0"/>
          </a:p>
        </p:txBody>
      </p:sp>
    </p:spTree>
    <p:extLst>
      <p:ext uri="{BB962C8B-B14F-4D97-AF65-F5344CB8AC3E}">
        <p14:creationId xmlns:p14="http://schemas.microsoft.com/office/powerpoint/2010/main" val="30121886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52</a:t>
            </a:fld>
            <a:endParaRPr lang="de-CH"/>
          </a:p>
        </p:txBody>
      </p:sp>
    </p:spTree>
    <p:extLst>
      <p:ext uri="{BB962C8B-B14F-4D97-AF65-F5344CB8AC3E}">
        <p14:creationId xmlns:p14="http://schemas.microsoft.com/office/powerpoint/2010/main" val="17861044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53</a:t>
            </a:fld>
            <a:endParaRPr lang="de-CH" dirty="0"/>
          </a:p>
        </p:txBody>
      </p:sp>
    </p:spTree>
    <p:extLst>
      <p:ext uri="{BB962C8B-B14F-4D97-AF65-F5344CB8AC3E}">
        <p14:creationId xmlns:p14="http://schemas.microsoft.com/office/powerpoint/2010/main" val="10805757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sz="1100" dirty="0"/>
              <a:t>La direction mesurée sur le terrain doit ensuite être reportée sur la carte.</a:t>
            </a:r>
          </a:p>
          <a:p>
            <a:r>
              <a:rPr lang="fr-FR" sz="1100" dirty="0"/>
              <a:t>Il ne faut plus toucher la lunette, étant donné qu’elle contient l’azimut mesuré.</a:t>
            </a:r>
          </a:p>
          <a:p>
            <a:r>
              <a:rPr lang="fr-FR" sz="1100" dirty="0"/>
              <a:t>Je pose la boussole sur la carte avec un angle sur le lieu A où je me trouve et je la dirige de telle sorte que la flèche de la direction nord montre vers la direction nord de la carte. Les lignes d’orientation m’aident à y arriver. </a:t>
            </a:r>
          </a:p>
          <a:p>
            <a:r>
              <a:rPr lang="fr-FR" sz="1100" dirty="0"/>
              <a:t>Le bord de la boussole montre alors la direction du point B</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54</a:t>
            </a:fld>
            <a:endParaRPr lang="de-CH" dirty="0"/>
          </a:p>
        </p:txBody>
      </p:sp>
    </p:spTree>
    <p:extLst>
      <p:ext uri="{BB962C8B-B14F-4D97-AF65-F5344CB8AC3E}">
        <p14:creationId xmlns:p14="http://schemas.microsoft.com/office/powerpoint/2010/main" val="5838082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55</a:t>
            </a:fld>
            <a:endParaRPr lang="de-CH" dirty="0"/>
          </a:p>
        </p:txBody>
      </p:sp>
    </p:spTree>
    <p:extLst>
      <p:ext uri="{BB962C8B-B14F-4D97-AF65-F5344CB8AC3E}">
        <p14:creationId xmlns:p14="http://schemas.microsoft.com/office/powerpoint/2010/main" val="9459798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56</a:t>
            </a:fld>
            <a:endParaRPr lang="de-CH"/>
          </a:p>
        </p:txBody>
      </p:sp>
    </p:spTree>
    <p:extLst>
      <p:ext uri="{BB962C8B-B14F-4D97-AF65-F5344CB8AC3E}">
        <p14:creationId xmlns:p14="http://schemas.microsoft.com/office/powerpoint/2010/main" val="17861044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57</a:t>
            </a:fld>
            <a:endParaRPr lang="de-CH" dirty="0"/>
          </a:p>
        </p:txBody>
      </p:sp>
    </p:spTree>
    <p:extLst>
      <p:ext uri="{BB962C8B-B14F-4D97-AF65-F5344CB8AC3E}">
        <p14:creationId xmlns:p14="http://schemas.microsoft.com/office/powerpoint/2010/main" val="30122809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58</a:t>
            </a:fld>
            <a:endParaRPr lang="de-CH" dirty="0"/>
          </a:p>
        </p:txBody>
      </p:sp>
    </p:spTree>
    <p:extLst>
      <p:ext uri="{BB962C8B-B14F-4D97-AF65-F5344CB8AC3E}">
        <p14:creationId xmlns:p14="http://schemas.microsoft.com/office/powerpoint/2010/main" val="26249979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59</a:t>
            </a:fld>
            <a:endParaRPr lang="de-CH" dirty="0"/>
          </a:p>
        </p:txBody>
      </p:sp>
    </p:spTree>
    <p:extLst>
      <p:ext uri="{BB962C8B-B14F-4D97-AF65-F5344CB8AC3E}">
        <p14:creationId xmlns:p14="http://schemas.microsoft.com/office/powerpoint/2010/main" val="4019332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dirty="0"/>
              <a:t>Il n'est pas possible d'envelopper une balle dans une feuille de papier sans la froisser. Inversement, il n'est pas non plus possible de placer la surface d'une balle dans un plan sans la déformer. Autrement dit, il n'est pas possible d'établir une carte plane exacte de la surface de la Terre !</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6</a:t>
            </a:fld>
            <a:endParaRPr lang="de-CH" dirty="0"/>
          </a:p>
        </p:txBody>
      </p:sp>
    </p:spTree>
    <p:extLst>
      <p:ext uri="{BB962C8B-B14F-4D97-AF65-F5344CB8AC3E}">
        <p14:creationId xmlns:p14="http://schemas.microsoft.com/office/powerpoint/2010/main" val="977162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dirty="0"/>
              <a:t>La carte du monde connue de tous est le résultat de la projection de </a:t>
            </a:r>
            <a:r>
              <a:rPr lang="fr-FR" dirty="0" err="1"/>
              <a:t>Mercator.Gerhard</a:t>
            </a:r>
            <a:r>
              <a:rPr lang="fr-FR" dirty="0"/>
              <a:t> Mercator (* 5 mars 1512 à </a:t>
            </a:r>
            <a:r>
              <a:rPr lang="fr-FR" dirty="0" err="1"/>
              <a:t>Rupelmonde</a:t>
            </a:r>
            <a:r>
              <a:rPr lang="fr-FR" dirty="0"/>
              <a:t>, comté de Flandre ; † 2 décembre 1594 à Duisbourg, duchés unis de </a:t>
            </a:r>
            <a:r>
              <a:rPr lang="fr-FR" dirty="0" err="1"/>
              <a:t>Jülich</a:t>
            </a:r>
            <a:r>
              <a:rPr lang="fr-FR" dirty="0"/>
              <a:t>-</a:t>
            </a:r>
            <a:r>
              <a:rPr lang="fr-FR" dirty="0" err="1"/>
              <a:t>Kleve</a:t>
            </a:r>
            <a:r>
              <a:rPr lang="fr-FR" dirty="0"/>
              <a:t>-Berg) est un géographe et cartographe considéré de son vivant comme le Ptolémée de son temps et célèbre jusque dans le monde arabo-islamique. Son vrai nom était Gerard de Kremer (latinisé </a:t>
            </a:r>
            <a:r>
              <a:rPr lang="fr-FR" dirty="0" err="1"/>
              <a:t>Gerardus</a:t>
            </a:r>
            <a:r>
              <a:rPr lang="fr-FR" dirty="0"/>
              <a:t> Mercator, en allemand également Gerhard </a:t>
            </a:r>
            <a:r>
              <a:rPr lang="fr-FR" dirty="0" err="1"/>
              <a:t>Krämer</a:t>
            </a:r>
            <a:r>
              <a:rPr lang="fr-FR" dirty="0"/>
              <a:t>).Aujourd'hui surtout connu comme cartographe et fabricant de globes, Mercator était également très important au XVIe siècle en tant que cosmographe, théologien et philosophe et a posé des jalons en tant qu'artiste de l'écriture. </a:t>
            </a:r>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7</a:t>
            </a:fld>
            <a:endParaRPr lang="de-CH"/>
          </a:p>
        </p:txBody>
      </p:sp>
    </p:spTree>
    <p:extLst>
      <p:ext uri="{BB962C8B-B14F-4D97-AF65-F5344CB8AC3E}">
        <p14:creationId xmlns:p14="http://schemas.microsoft.com/office/powerpoint/2010/main" val="593785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FR" dirty="0"/>
              <a:t>Que se passe-t-il si l'on comble les lacunes pour obtenir une carte cohérente?</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8</a:t>
            </a:fld>
            <a:endParaRPr lang="de-CH" dirty="0"/>
          </a:p>
        </p:txBody>
      </p:sp>
    </p:spTree>
    <p:extLst>
      <p:ext uri="{BB962C8B-B14F-4D97-AF65-F5344CB8AC3E}">
        <p14:creationId xmlns:p14="http://schemas.microsoft.com/office/powerpoint/2010/main" val="2032399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9</a:t>
            </a:fld>
            <a:endParaRPr lang="de-CH" dirty="0"/>
          </a:p>
        </p:txBody>
      </p:sp>
    </p:spTree>
    <p:extLst>
      <p:ext uri="{BB962C8B-B14F-4D97-AF65-F5344CB8AC3E}">
        <p14:creationId xmlns:p14="http://schemas.microsoft.com/office/powerpoint/2010/main" val="2371374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50862" y="2060848"/>
            <a:ext cx="10081641" cy="1470053"/>
          </a:xfrm>
        </p:spPr>
        <p:txBody>
          <a:bodyPr anchor="b"/>
          <a:lstStyle>
            <a:lvl1pPr algn="l">
              <a:defRPr sz="4800">
                <a:solidFill>
                  <a:schemeClr val="accent1"/>
                </a:solidFill>
              </a:defRPr>
            </a:lvl1pPr>
          </a:lstStyle>
          <a:p>
            <a:r>
              <a:rPr lang="de-DE" dirty="0"/>
              <a:t>Titelmasterformat durch Klicken bearbeiten</a:t>
            </a:r>
            <a:endParaRPr lang="de-CH" dirty="0"/>
          </a:p>
        </p:txBody>
      </p:sp>
      <p:sp>
        <p:nvSpPr>
          <p:cNvPr id="3" name="Untertitel 2"/>
          <p:cNvSpPr>
            <a:spLocks noGrp="1"/>
          </p:cNvSpPr>
          <p:nvPr>
            <p:ph type="subTitle" idx="1" hasCustomPrompt="1"/>
          </p:nvPr>
        </p:nvSpPr>
        <p:spPr>
          <a:xfrm>
            <a:off x="556107" y="4010535"/>
            <a:ext cx="10076395" cy="1146653"/>
          </a:xfrm>
        </p:spPr>
        <p:txBody>
          <a:bodyPr/>
          <a:lstStyle>
            <a:lvl1pPr marL="0" indent="0" algn="l">
              <a:buNone/>
              <a:defRPr sz="2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dirty="0"/>
              <a:t>Untertitel hinzufügen</a:t>
            </a:r>
            <a:endParaRPr lang="de-CH" dirty="0"/>
          </a:p>
        </p:txBody>
      </p:sp>
      <p:sp>
        <p:nvSpPr>
          <p:cNvPr id="11" name="Textfeld 10">
            <a:extLst>
              <a:ext uri="{FF2B5EF4-FFF2-40B4-BE49-F238E27FC236}">
                <a16:creationId xmlns:a16="http://schemas.microsoft.com/office/drawing/2014/main" id="{2B830D4A-AA03-45C6-9F63-6206EF7F683C}"/>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dirty="0">
                <a:solidFill>
                  <a:schemeClr val="bg1">
                    <a:lumMod val="75000"/>
                  </a:schemeClr>
                </a:solidFill>
              </a:rPr>
              <a:t>Erstellt durch Vorlagenbauer.ch</a:t>
            </a:r>
          </a:p>
        </p:txBody>
      </p:sp>
      <p:pic>
        <p:nvPicPr>
          <p:cNvPr id="12" name="Grafik 11">
            <a:extLst>
              <a:ext uri="{FF2B5EF4-FFF2-40B4-BE49-F238E27FC236}">
                <a16:creationId xmlns:a16="http://schemas.microsoft.com/office/drawing/2014/main" id="{4FEA4AF1-B5E3-48EB-BFA9-8AFA550AD2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2018" y="523874"/>
            <a:ext cx="2988755" cy="866775"/>
          </a:xfrm>
          <a:prstGeom prst="rect">
            <a:avLst/>
          </a:prstGeom>
        </p:spPr>
      </p:pic>
      <p:cxnSp>
        <p:nvCxnSpPr>
          <p:cNvPr id="13" name="Gerader Verbinder 12">
            <a:extLst>
              <a:ext uri="{FF2B5EF4-FFF2-40B4-BE49-F238E27FC236}">
                <a16:creationId xmlns:a16="http://schemas.microsoft.com/office/drawing/2014/main" id="{A215AE6A-8511-4E6A-8872-EE52DA3A0EB3}"/>
              </a:ext>
            </a:extLst>
          </p:cNvPr>
          <p:cNvCxnSpPr>
            <a:cxnSpLocks/>
          </p:cNvCxnSpPr>
          <p:nvPr userDrawn="1"/>
        </p:nvCxnSpPr>
        <p:spPr>
          <a:xfrm>
            <a:off x="545726" y="3745450"/>
            <a:ext cx="1170000"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5" name="Freihandform: Form 24">
            <a:extLst>
              <a:ext uri="{FF2B5EF4-FFF2-40B4-BE49-F238E27FC236}">
                <a16:creationId xmlns:a16="http://schemas.microsoft.com/office/drawing/2014/main" id="{9D2C1CE9-62AC-408C-85E7-7BF6F4F6FBC7}"/>
              </a:ext>
            </a:extLst>
          </p:cNvPr>
          <p:cNvSpPr/>
          <p:nvPr userDrawn="1"/>
        </p:nvSpPr>
        <p:spPr>
          <a:xfrm>
            <a:off x="6635416" y="2129208"/>
            <a:ext cx="5556584" cy="4728961"/>
          </a:xfrm>
          <a:custGeom>
            <a:avLst/>
            <a:gdLst>
              <a:gd name="connsiteX0" fmla="*/ 5228400 w 5556584"/>
              <a:gd name="connsiteY0" fmla="*/ 0 h 4728961"/>
              <a:gd name="connsiteX1" fmla="*/ 5556584 w 5556584"/>
              <a:gd name="connsiteY1" fmla="*/ 123075 h 4728961"/>
              <a:gd name="connsiteX2" fmla="*/ 5556584 w 5556584"/>
              <a:gd name="connsiteY2" fmla="*/ 4458245 h 4728961"/>
              <a:gd name="connsiteX3" fmla="*/ 5556584 w 5556584"/>
              <a:gd name="connsiteY3" fmla="*/ 4728961 h 4728961"/>
              <a:gd name="connsiteX4" fmla="*/ 0 w 5556584"/>
              <a:gd name="connsiteY4" fmla="*/ 4728961 h 4728961"/>
              <a:gd name="connsiteX5" fmla="*/ 0 w 5556584"/>
              <a:gd name="connsiteY5" fmla="*/ 4728885 h 4728961"/>
              <a:gd name="connsiteX6" fmla="*/ 540019 w 5556584"/>
              <a:gd name="connsiteY6" fmla="*/ 3509072 h 4728961"/>
              <a:gd name="connsiteX7" fmla="*/ 4658668 w 5556584"/>
              <a:gd name="connsiteY7" fmla="*/ 4179735 h 472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6584" h="4728961">
                <a:moveTo>
                  <a:pt x="5228400" y="0"/>
                </a:moveTo>
                <a:lnTo>
                  <a:pt x="5556584" y="123075"/>
                </a:lnTo>
                <a:lnTo>
                  <a:pt x="5556584" y="4458245"/>
                </a:lnTo>
                <a:lnTo>
                  <a:pt x="5556584" y="4728961"/>
                </a:lnTo>
                <a:lnTo>
                  <a:pt x="0" y="4728961"/>
                </a:lnTo>
                <a:lnTo>
                  <a:pt x="0" y="4728885"/>
                </a:lnTo>
                <a:lnTo>
                  <a:pt x="540019" y="3509072"/>
                </a:lnTo>
                <a:lnTo>
                  <a:pt x="4658668" y="417973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026" name="Picture 2">
            <a:extLst>
              <a:ext uri="{FF2B5EF4-FFF2-40B4-BE49-F238E27FC236}">
                <a16:creationId xmlns:a16="http://schemas.microsoft.com/office/drawing/2014/main" id="{101C200C-20EA-1628-60E4-FDE5F63CDE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71229" y="836712"/>
            <a:ext cx="3096000" cy="432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88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dirty="0"/>
          </a:p>
        </p:txBody>
      </p:sp>
      <p:sp>
        <p:nvSpPr>
          <p:cNvPr id="3" name="Inhaltsplatzhalter 2"/>
          <p:cNvSpPr>
            <a:spLocks noGrp="1"/>
          </p:cNvSpPr>
          <p:nvPr>
            <p:ph idx="1" hasCustomPrompt="1"/>
          </p:nvPr>
        </p:nvSpPr>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7" name="Datumsplatzhalter 6"/>
          <p:cNvSpPr>
            <a:spLocks noGrp="1"/>
          </p:cNvSpPr>
          <p:nvPr>
            <p:ph type="dt" sz="half" idx="10"/>
          </p:nvPr>
        </p:nvSpPr>
        <p:spPr/>
        <p:txBody>
          <a:bodyPr/>
          <a:lstStyle/>
          <a:p>
            <a:fld id="{713F877D-6065-4CC0-924F-FA9DB7F2AA57}" type="datetime1">
              <a:rPr lang="de-CH" smtClean="0"/>
              <a:t>09.01.2025</a:t>
            </a:fld>
            <a:endParaRPr lang="de-CH" dirty="0"/>
          </a:p>
        </p:txBody>
      </p:sp>
      <p:sp>
        <p:nvSpPr>
          <p:cNvPr id="8" name="Fußzeilenplatzhalter 7"/>
          <p:cNvSpPr>
            <a:spLocks noGrp="1"/>
          </p:cNvSpPr>
          <p:nvPr>
            <p:ph type="ftr" sz="quarter" idx="11"/>
          </p:nvPr>
        </p:nvSpPr>
        <p:spPr/>
        <p:txBody>
          <a:bodyPr/>
          <a:lstStyle/>
          <a:p>
            <a:r>
              <a:rPr lang="de-CH"/>
              <a:t>Fusszeile (Ändern über «Einfügen &gt; Kopf- und Fusszeile»)</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47957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dirty="0"/>
          </a:p>
        </p:txBody>
      </p:sp>
      <p:sp>
        <p:nvSpPr>
          <p:cNvPr id="3" name="Inhaltsplatzhalter 2"/>
          <p:cNvSpPr>
            <a:spLocks noGrp="1"/>
          </p:cNvSpPr>
          <p:nvPr>
            <p:ph sz="half" idx="1" hasCustomPrompt="1"/>
          </p:nvPr>
        </p:nvSpPr>
        <p:spPr>
          <a:xfrm>
            <a:off x="550863" y="2352675"/>
            <a:ext cx="5400000" cy="3638550"/>
          </a:xfrm>
        </p:spPr>
        <p:txBody>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4" name="Inhaltsplatzhalter 3"/>
          <p:cNvSpPr>
            <a:spLocks noGrp="1"/>
          </p:cNvSpPr>
          <p:nvPr>
            <p:ph sz="half" idx="2" hasCustomPrompt="1"/>
          </p:nvPr>
        </p:nvSpPr>
        <p:spPr>
          <a:xfrm>
            <a:off x="6241137" y="2352675"/>
            <a:ext cx="5400000" cy="3638550"/>
          </a:xfrm>
        </p:spPr>
        <p:txBody>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8" name="Datumsplatzhalter 7"/>
          <p:cNvSpPr>
            <a:spLocks noGrp="1"/>
          </p:cNvSpPr>
          <p:nvPr>
            <p:ph type="dt" sz="half" idx="10"/>
          </p:nvPr>
        </p:nvSpPr>
        <p:spPr/>
        <p:txBody>
          <a:bodyPr/>
          <a:lstStyle/>
          <a:p>
            <a:fld id="{631F652E-5BC8-4834-B9EE-75AE68B637CE}" type="datetime1">
              <a:rPr lang="de-CH" smtClean="0"/>
              <a:t>09.01.2025</a:t>
            </a:fld>
            <a:endParaRPr lang="de-CH" dirty="0"/>
          </a:p>
        </p:txBody>
      </p:sp>
      <p:sp>
        <p:nvSpPr>
          <p:cNvPr id="9" name="Fußzeilenplatzhalter 8"/>
          <p:cNvSpPr>
            <a:spLocks noGrp="1"/>
          </p:cNvSpPr>
          <p:nvPr>
            <p:ph type="ftr" sz="quarter" idx="11"/>
          </p:nvPr>
        </p:nvSpPr>
        <p:spPr/>
        <p:txBody>
          <a:bodyPr/>
          <a:lstStyle/>
          <a:p>
            <a:r>
              <a:rPr lang="de-CH"/>
              <a:t>Fusszeile (Ändern über «Einfügen &gt; Kopf- und Fusszeile»)</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331862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Zitat">
    <p:bg>
      <p:bgPr>
        <a:solidFill>
          <a:schemeClr val="accent2"/>
        </a:solidFill>
        <a:effectLst/>
      </p:bgPr>
    </p:b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50863" y="407142"/>
            <a:ext cx="11087100" cy="5584081"/>
          </a:xfrm>
        </p:spPr>
        <p:txBody>
          <a:bodyPr/>
          <a:lstStyle>
            <a:lvl1pPr>
              <a:lnSpc>
                <a:spcPct val="96000"/>
              </a:lnSpc>
              <a:defRPr sz="5000" b="1" i="1">
                <a:solidFill>
                  <a:schemeClr val="bg1"/>
                </a:solidFill>
              </a:defRPr>
            </a:lvl1pPr>
            <a:lvl2pPr>
              <a:defRPr sz="5000" b="1" i="1">
                <a:solidFill>
                  <a:schemeClr val="bg1"/>
                </a:solidFill>
              </a:defRPr>
            </a:lvl2pPr>
            <a:lvl3pPr>
              <a:defRPr sz="5000" b="1" i="1">
                <a:solidFill>
                  <a:schemeClr val="bg1"/>
                </a:solidFill>
              </a:defRPr>
            </a:lvl3pPr>
            <a:lvl4pPr>
              <a:defRPr sz="5000" b="1" i="1">
                <a:solidFill>
                  <a:schemeClr val="bg1"/>
                </a:solidFill>
              </a:defRPr>
            </a:lvl4pPr>
            <a:lvl5pPr>
              <a:defRPr sz="5000" b="1" i="1">
                <a:solidFill>
                  <a:schemeClr val="bg1"/>
                </a:solidFill>
              </a:defRPr>
            </a:lvl5pPr>
          </a:lstStyle>
          <a:p>
            <a:pPr lvl="0"/>
            <a:r>
              <a:rPr lang="de-CH" dirty="0"/>
              <a:t>«Zitat hinzufügen»</a:t>
            </a:r>
          </a:p>
        </p:txBody>
      </p:sp>
      <p:sp>
        <p:nvSpPr>
          <p:cNvPr id="10" name="Textfeld 9">
            <a:extLst>
              <a:ext uri="{FF2B5EF4-FFF2-40B4-BE49-F238E27FC236}">
                <a16:creationId xmlns:a16="http://schemas.microsoft.com/office/drawing/2014/main" id="{16396DE4-A250-4E84-94E3-AC08DA1EB309}"/>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dirty="0">
                <a:solidFill>
                  <a:schemeClr val="bg1">
                    <a:lumMod val="75000"/>
                  </a:schemeClr>
                </a:solidFill>
              </a:rPr>
              <a:t>Erstellt durch Vorlagenbauer.ch</a:t>
            </a:r>
          </a:p>
        </p:txBody>
      </p:sp>
      <p:pic>
        <p:nvPicPr>
          <p:cNvPr id="12" name="Grafik 11">
            <a:extLst>
              <a:ext uri="{FF2B5EF4-FFF2-40B4-BE49-F238E27FC236}">
                <a16:creationId xmlns:a16="http://schemas.microsoft.com/office/drawing/2014/main" id="{E942B344-64F5-498B-B275-CCB0E650DF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5" y="6131529"/>
            <a:ext cx="613566" cy="422112"/>
          </a:xfrm>
          <a:prstGeom prst="rect">
            <a:avLst/>
          </a:prstGeom>
        </p:spPr>
      </p:pic>
      <p:sp>
        <p:nvSpPr>
          <p:cNvPr id="13" name="Datumsplatzhalter 12">
            <a:extLst>
              <a:ext uri="{FF2B5EF4-FFF2-40B4-BE49-F238E27FC236}">
                <a16:creationId xmlns:a16="http://schemas.microsoft.com/office/drawing/2014/main" id="{F2FA3E75-82FD-4895-8F83-CA7B59537B3B}"/>
              </a:ext>
            </a:extLst>
          </p:cNvPr>
          <p:cNvSpPr>
            <a:spLocks noGrp="1"/>
          </p:cNvSpPr>
          <p:nvPr>
            <p:ph type="dt" sz="half" idx="10"/>
          </p:nvPr>
        </p:nvSpPr>
        <p:spPr>
          <a:xfrm>
            <a:off x="1559496" y="6893463"/>
            <a:ext cx="1038144" cy="144016"/>
          </a:xfrm>
        </p:spPr>
        <p:txBody>
          <a:bodyPr/>
          <a:lstStyle>
            <a:lvl1pPr>
              <a:defRPr>
                <a:solidFill>
                  <a:schemeClr val="tx2">
                    <a:lumMod val="20000"/>
                    <a:lumOff val="80000"/>
                  </a:schemeClr>
                </a:solidFill>
              </a:defRPr>
            </a:lvl1pPr>
          </a:lstStyle>
          <a:p>
            <a:fld id="{2FB4A76B-BC4C-40E5-85E2-2132AE8A7FE2}" type="datetime1">
              <a:rPr lang="de-CH" smtClean="0"/>
              <a:pPr/>
              <a:t>09.01.2025</a:t>
            </a:fld>
            <a:endParaRPr lang="de-CH" dirty="0"/>
          </a:p>
        </p:txBody>
      </p:sp>
      <p:sp>
        <p:nvSpPr>
          <p:cNvPr id="14" name="Fußzeilenplatzhalter 13">
            <a:extLst>
              <a:ext uri="{FF2B5EF4-FFF2-40B4-BE49-F238E27FC236}">
                <a16:creationId xmlns:a16="http://schemas.microsoft.com/office/drawing/2014/main" id="{59768134-E988-46F8-A34D-77429661F21C}"/>
              </a:ext>
            </a:extLst>
          </p:cNvPr>
          <p:cNvSpPr>
            <a:spLocks noGrp="1"/>
          </p:cNvSpPr>
          <p:nvPr>
            <p:ph type="ftr" sz="quarter" idx="11"/>
          </p:nvPr>
        </p:nvSpPr>
        <p:spPr>
          <a:xfrm>
            <a:off x="3143672" y="6893463"/>
            <a:ext cx="7272808" cy="144016"/>
          </a:xfrm>
        </p:spPr>
        <p:txBody>
          <a:bodyPr/>
          <a:lstStyle>
            <a:lvl1pPr>
              <a:defRPr>
                <a:solidFill>
                  <a:schemeClr val="tx2">
                    <a:lumMod val="20000"/>
                    <a:lumOff val="80000"/>
                  </a:schemeClr>
                </a:solidFill>
              </a:defRPr>
            </a:lvl1pPr>
          </a:lstStyle>
          <a:p>
            <a:r>
              <a:rPr lang="de-CH"/>
              <a:t>Fusszeile (Ändern über «Einfügen &gt; Kopf- und Fusszeile»)</a:t>
            </a:r>
            <a:endParaRPr lang="de-CH" dirty="0"/>
          </a:p>
        </p:txBody>
      </p:sp>
      <p:sp>
        <p:nvSpPr>
          <p:cNvPr id="15" name="Foliennummernplatzhalter 14">
            <a:extLst>
              <a:ext uri="{FF2B5EF4-FFF2-40B4-BE49-F238E27FC236}">
                <a16:creationId xmlns:a16="http://schemas.microsoft.com/office/drawing/2014/main" id="{DDCC4F58-559C-4C4A-87BF-D44923FD5B97}"/>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175087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dirty="0"/>
          </a:p>
        </p:txBody>
      </p:sp>
      <p:sp>
        <p:nvSpPr>
          <p:cNvPr id="3" name="Inhaltsplatzhalter 2"/>
          <p:cNvSpPr>
            <a:spLocks noGrp="1"/>
          </p:cNvSpPr>
          <p:nvPr>
            <p:ph sz="half" idx="1" hasCustomPrompt="1"/>
          </p:nvPr>
        </p:nvSpPr>
        <p:spPr>
          <a:xfrm>
            <a:off x="550863" y="2352675"/>
            <a:ext cx="5443538" cy="3638550"/>
          </a:xfrm>
        </p:spPr>
        <p:txBody>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8" name="Datumsplatzhalter 7"/>
          <p:cNvSpPr>
            <a:spLocks noGrp="1"/>
          </p:cNvSpPr>
          <p:nvPr>
            <p:ph type="dt" sz="half" idx="10"/>
          </p:nvPr>
        </p:nvSpPr>
        <p:spPr/>
        <p:txBody>
          <a:bodyPr/>
          <a:lstStyle/>
          <a:p>
            <a:fld id="{631F652E-5BC8-4834-B9EE-75AE68B637CE}" type="datetime1">
              <a:rPr lang="de-CH" smtClean="0"/>
              <a:t>09.01.2025</a:t>
            </a:fld>
            <a:endParaRPr lang="de-CH" dirty="0"/>
          </a:p>
        </p:txBody>
      </p:sp>
      <p:sp>
        <p:nvSpPr>
          <p:cNvPr id="9" name="Fußzeilenplatzhalter 8"/>
          <p:cNvSpPr>
            <a:spLocks noGrp="1"/>
          </p:cNvSpPr>
          <p:nvPr>
            <p:ph type="ftr" sz="quarter" idx="11"/>
          </p:nvPr>
        </p:nvSpPr>
        <p:spPr/>
        <p:txBody>
          <a:bodyPr/>
          <a:lstStyle/>
          <a:p>
            <a:r>
              <a:rPr lang="de-CH"/>
              <a:t>Fusszeile (Ändern über «Einfügen &gt; Kopf- und Fusszeile»)</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
        <p:nvSpPr>
          <p:cNvPr id="11" name="Bildplatzhalter 4">
            <a:extLst>
              <a:ext uri="{FF2B5EF4-FFF2-40B4-BE49-F238E27FC236}">
                <a16:creationId xmlns:a16="http://schemas.microsoft.com/office/drawing/2014/main" id="{1BF39114-4E07-43D2-8FD3-2D71F56CBABE}"/>
              </a:ext>
            </a:extLst>
          </p:cNvPr>
          <p:cNvSpPr>
            <a:spLocks noGrp="1"/>
          </p:cNvSpPr>
          <p:nvPr>
            <p:ph type="pic" sz="quarter" idx="13"/>
          </p:nvPr>
        </p:nvSpPr>
        <p:spPr>
          <a:xfrm>
            <a:off x="6220590" y="2442850"/>
            <a:ext cx="5420548" cy="3534008"/>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Tree>
    <p:extLst>
      <p:ext uri="{BB962C8B-B14F-4D97-AF65-F5344CB8AC3E}">
        <p14:creationId xmlns:p14="http://schemas.microsoft.com/office/powerpoint/2010/main" val="325475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553453" y="2442849"/>
            <a:ext cx="11087685" cy="3548375"/>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2" name="Titel 1"/>
          <p:cNvSpPr>
            <a:spLocks noGrp="1"/>
          </p:cNvSpPr>
          <p:nvPr>
            <p:ph type="title"/>
          </p:nvPr>
        </p:nvSpPr>
        <p:spPr/>
        <p:txBody>
          <a:bodyPr/>
          <a:lstStyle/>
          <a:p>
            <a:r>
              <a:rPr lang="de-DE"/>
              <a:t>Titelmasterformat durch Klicken bearbeiten</a:t>
            </a:r>
            <a:endParaRPr lang="de-CH" dirty="0"/>
          </a:p>
        </p:txBody>
      </p:sp>
      <p:sp>
        <p:nvSpPr>
          <p:cNvPr id="7" name="Datumsplatzhalter 6"/>
          <p:cNvSpPr>
            <a:spLocks noGrp="1"/>
          </p:cNvSpPr>
          <p:nvPr>
            <p:ph type="dt" sz="half" idx="10"/>
          </p:nvPr>
        </p:nvSpPr>
        <p:spPr/>
        <p:txBody>
          <a:bodyPr/>
          <a:lstStyle/>
          <a:p>
            <a:fld id="{B91A528A-8A42-49E0-881E-A0E459E24CA8}" type="datetime1">
              <a:rPr lang="de-CH" smtClean="0"/>
              <a:t>09.01.2025</a:t>
            </a:fld>
            <a:endParaRPr lang="de-CH" dirty="0"/>
          </a:p>
        </p:txBody>
      </p:sp>
      <p:sp>
        <p:nvSpPr>
          <p:cNvPr id="8" name="Fußzeilenplatzhalter 7"/>
          <p:cNvSpPr>
            <a:spLocks noGrp="1"/>
          </p:cNvSpPr>
          <p:nvPr>
            <p:ph type="ftr" sz="quarter" idx="11"/>
          </p:nvPr>
        </p:nvSpPr>
        <p:spPr/>
        <p:txBody>
          <a:bodyPr/>
          <a:lstStyle/>
          <a:p>
            <a:r>
              <a:rPr lang="de-CH"/>
              <a:t>Fusszeile (Ändern über «Einfügen &gt; Kopf- und Fusszeile»)</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2451753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0"/>
            <a:ext cx="12191999" cy="6857999"/>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2" name="Textplatzhalter 11">
            <a:extLst>
              <a:ext uri="{FF2B5EF4-FFF2-40B4-BE49-F238E27FC236}">
                <a16:creationId xmlns:a16="http://schemas.microsoft.com/office/drawing/2014/main" id="{220D7BF3-8204-4F07-9CEA-C6F940924F49}"/>
              </a:ext>
            </a:extLst>
          </p:cNvPr>
          <p:cNvSpPr>
            <a:spLocks noGrp="1"/>
          </p:cNvSpPr>
          <p:nvPr>
            <p:ph type="body" sz="quarter" idx="15" hasCustomPrompt="1"/>
          </p:nvPr>
        </p:nvSpPr>
        <p:spPr>
          <a:xfrm>
            <a:off x="551657" y="6130925"/>
            <a:ext cx="610393" cy="422275"/>
          </a:xfrm>
          <a:blipFill>
            <a:blip r:embed="rId2"/>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2" name="Titel 1"/>
          <p:cNvSpPr>
            <a:spLocks noGrp="1"/>
          </p:cNvSpPr>
          <p:nvPr>
            <p:ph type="title"/>
          </p:nvPr>
        </p:nvSpPr>
        <p:spPr/>
        <p:txBody>
          <a:bodyPr/>
          <a:lstStyle>
            <a:lvl1pPr>
              <a:defRPr>
                <a:solidFill>
                  <a:schemeClr val="bg1"/>
                </a:solidFill>
              </a:defRPr>
            </a:lvl1pPr>
          </a:lstStyle>
          <a:p>
            <a:r>
              <a:rPr lang="de-DE"/>
              <a:t>Titelmasterformat durch Klicken bearbeiten</a:t>
            </a:r>
            <a:endParaRPr lang="de-CH" dirty="0"/>
          </a:p>
        </p:txBody>
      </p:sp>
      <p:sp>
        <p:nvSpPr>
          <p:cNvPr id="7" name="Datumsplatzhalter 6"/>
          <p:cNvSpPr>
            <a:spLocks noGrp="1"/>
          </p:cNvSpPr>
          <p:nvPr>
            <p:ph type="dt" sz="half" idx="10"/>
          </p:nvPr>
        </p:nvSpPr>
        <p:spPr>
          <a:xfrm>
            <a:off x="1559496" y="7029400"/>
            <a:ext cx="1038144" cy="144016"/>
          </a:xfrm>
        </p:spPr>
        <p:txBody>
          <a:bodyPr/>
          <a:lstStyle>
            <a:lvl1pPr>
              <a:defRPr>
                <a:solidFill>
                  <a:schemeClr val="tx2">
                    <a:lumMod val="20000"/>
                    <a:lumOff val="80000"/>
                  </a:schemeClr>
                </a:solidFill>
              </a:defRPr>
            </a:lvl1pPr>
          </a:lstStyle>
          <a:p>
            <a:fld id="{B91A528A-8A42-49E0-881E-A0E459E24CA8}" type="datetime1">
              <a:rPr lang="de-CH" smtClean="0"/>
              <a:pPr/>
              <a:t>09.01.2025</a:t>
            </a:fld>
            <a:endParaRPr lang="de-CH" dirty="0"/>
          </a:p>
        </p:txBody>
      </p:sp>
      <p:sp>
        <p:nvSpPr>
          <p:cNvPr id="8" name="Fußzeilenplatzhalter 7"/>
          <p:cNvSpPr>
            <a:spLocks noGrp="1"/>
          </p:cNvSpPr>
          <p:nvPr>
            <p:ph type="ftr" sz="quarter" idx="11"/>
          </p:nvPr>
        </p:nvSpPr>
        <p:spPr>
          <a:xfrm>
            <a:off x="3143672" y="7029400"/>
            <a:ext cx="7272808" cy="144016"/>
          </a:xfrm>
        </p:spPr>
        <p:txBody>
          <a:bodyPr/>
          <a:lstStyle>
            <a:lvl1pPr>
              <a:defRPr>
                <a:solidFill>
                  <a:schemeClr val="tx2">
                    <a:lumMod val="20000"/>
                    <a:lumOff val="80000"/>
                  </a:schemeClr>
                </a:solidFill>
              </a:defRPr>
            </a:lvl1pPr>
          </a:lstStyle>
          <a:p>
            <a:r>
              <a:rPr lang="de-CH"/>
              <a:t>Fusszeile (Ändern über «Einfügen &gt; Kopf- und Fusszeile»)</a:t>
            </a:r>
            <a:endParaRPr lang="de-CH" dirty="0"/>
          </a:p>
        </p:txBody>
      </p:sp>
      <p:sp>
        <p:nvSpPr>
          <p:cNvPr id="9" name="Foliennummernplatzhalter 8"/>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dirty="0"/>
          </a:p>
        </p:txBody>
      </p:sp>
      <p:sp>
        <p:nvSpPr>
          <p:cNvPr id="4" name="Textplatzhalter 3">
            <a:extLst>
              <a:ext uri="{FF2B5EF4-FFF2-40B4-BE49-F238E27FC236}">
                <a16:creationId xmlns:a16="http://schemas.microsoft.com/office/drawing/2014/main" id="{9FDD869B-3A22-492E-BD3B-5E44C3C654BC}"/>
              </a:ext>
            </a:extLst>
          </p:cNvPr>
          <p:cNvSpPr>
            <a:spLocks noGrp="1"/>
          </p:cNvSpPr>
          <p:nvPr>
            <p:ph type="body" sz="quarter" idx="14" hasCustomPrompt="1"/>
          </p:nvPr>
        </p:nvSpPr>
        <p:spPr>
          <a:xfrm>
            <a:off x="545726" y="2004566"/>
            <a:ext cx="1170000" cy="54000"/>
          </a:xfrm>
          <a:solidFill>
            <a:schemeClr val="bg1"/>
          </a:solid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Tree>
    <p:extLst>
      <p:ext uri="{BB962C8B-B14F-4D97-AF65-F5344CB8AC3E}">
        <p14:creationId xmlns:p14="http://schemas.microsoft.com/office/powerpoint/2010/main" val="379423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dirty="0"/>
          </a:p>
        </p:txBody>
      </p:sp>
      <p:sp>
        <p:nvSpPr>
          <p:cNvPr id="6" name="Datumsplatzhalter 5"/>
          <p:cNvSpPr>
            <a:spLocks noGrp="1"/>
          </p:cNvSpPr>
          <p:nvPr>
            <p:ph type="dt" sz="half" idx="10"/>
          </p:nvPr>
        </p:nvSpPr>
        <p:spPr/>
        <p:txBody>
          <a:bodyPr/>
          <a:lstStyle/>
          <a:p>
            <a:fld id="{8DB8C5C1-751D-40FF-8708-1CF5C670C066}" type="datetime1">
              <a:rPr lang="de-CH" smtClean="0"/>
              <a:t>09.01.2025</a:t>
            </a:fld>
            <a:endParaRPr lang="de-CH" dirty="0"/>
          </a:p>
        </p:txBody>
      </p:sp>
      <p:sp>
        <p:nvSpPr>
          <p:cNvPr id="7" name="Fußzeilenplatzhalter 6"/>
          <p:cNvSpPr>
            <a:spLocks noGrp="1"/>
          </p:cNvSpPr>
          <p:nvPr>
            <p:ph type="ftr" sz="quarter" idx="11"/>
          </p:nvPr>
        </p:nvSpPr>
        <p:spPr/>
        <p:txBody>
          <a:bodyPr/>
          <a:lstStyle/>
          <a:p>
            <a:r>
              <a:rPr lang="de-CH"/>
              <a:t>Fusszeile (Ändern über «Einfügen &gt; Kopf- und Fusszeile»)</a:t>
            </a:r>
            <a:endParaRPr lang="de-CH" dirty="0"/>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3837984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D0E45B6D-3927-4A8F-B518-70759BC91D7A}" type="datetime1">
              <a:rPr lang="de-CH" smtClean="0"/>
              <a:t>09.01.2025</a:t>
            </a:fld>
            <a:endParaRPr lang="de-CH" dirty="0"/>
          </a:p>
        </p:txBody>
      </p:sp>
      <p:sp>
        <p:nvSpPr>
          <p:cNvPr id="6" name="Fußzeilenplatzhalter 5"/>
          <p:cNvSpPr>
            <a:spLocks noGrp="1"/>
          </p:cNvSpPr>
          <p:nvPr>
            <p:ph type="ftr" sz="quarter" idx="11"/>
          </p:nvPr>
        </p:nvSpPr>
        <p:spPr/>
        <p:txBody>
          <a:bodyPr/>
          <a:lstStyle/>
          <a:p>
            <a:r>
              <a:rPr lang="de-CH"/>
              <a:t>Fusszeile (Ändern über «Einfügen &gt; Kopf- und Fusszeile»)</a:t>
            </a:r>
            <a:endParaRPr lang="de-CH" dirty="0"/>
          </a:p>
        </p:txBody>
      </p:sp>
      <p:sp>
        <p:nvSpPr>
          <p:cNvPr id="7" name="Foliennummernplatzhalter 6"/>
          <p:cNvSpPr>
            <a:spLocks noGrp="1"/>
          </p:cNvSpPr>
          <p:nvPr>
            <p:ph type="sldNum" sz="quarter" idx="12"/>
          </p:nvPr>
        </p:nvSpPr>
        <p:spPr/>
        <p:txBody>
          <a:bodyPr/>
          <a:lstStyle/>
          <a:p>
            <a:fld id="{442AD375-037F-43D0-B059-5172DA06796A}" type="slidenum">
              <a:rPr lang="de-CH" smtClean="0"/>
              <a:pPr/>
              <a:t>‹Nr.›</a:t>
            </a:fld>
            <a:endParaRPr lang="de-CH" dirty="0"/>
          </a:p>
        </p:txBody>
      </p:sp>
      <p:sp>
        <p:nvSpPr>
          <p:cNvPr id="2" name="Rechteck 1">
            <a:extLst>
              <a:ext uri="{FF2B5EF4-FFF2-40B4-BE49-F238E27FC236}">
                <a16:creationId xmlns:a16="http://schemas.microsoft.com/office/drawing/2014/main" id="{139991EC-C908-489E-A334-40572C286E67}"/>
              </a:ext>
            </a:extLst>
          </p:cNvPr>
          <p:cNvSpPr/>
          <p:nvPr userDrawn="1"/>
        </p:nvSpPr>
        <p:spPr>
          <a:xfrm>
            <a:off x="479376" y="1953693"/>
            <a:ext cx="144016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00544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AFBEAC28-2D94-4ECD-95EE-8047186BC89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43927" y="6121831"/>
            <a:ext cx="1512044" cy="438511"/>
          </a:xfrm>
          <a:prstGeom prst="rect">
            <a:avLst/>
          </a:prstGeom>
        </p:spPr>
      </p:pic>
      <p:sp>
        <p:nvSpPr>
          <p:cNvPr id="2" name="Titelplatzhalter 1"/>
          <p:cNvSpPr>
            <a:spLocks noGrp="1"/>
          </p:cNvSpPr>
          <p:nvPr>
            <p:ph type="title"/>
          </p:nvPr>
        </p:nvSpPr>
        <p:spPr>
          <a:xfrm>
            <a:off x="553453" y="739941"/>
            <a:ext cx="11087685" cy="1118937"/>
          </a:xfrm>
          <a:prstGeom prst="rect">
            <a:avLst/>
          </a:prstGeom>
        </p:spPr>
        <p:txBody>
          <a:bodyPr vert="horz" lIns="0" tIns="0" rIns="0" bIns="0" rtlCol="0" anchor="t">
            <a:noAutofit/>
          </a:bodyPr>
          <a:lstStyle/>
          <a:p>
            <a:endParaRPr lang="de-CH" dirty="0"/>
          </a:p>
        </p:txBody>
      </p:sp>
      <p:sp>
        <p:nvSpPr>
          <p:cNvPr id="3" name="Textplatzhalter 2"/>
          <p:cNvSpPr>
            <a:spLocks noGrp="1"/>
          </p:cNvSpPr>
          <p:nvPr>
            <p:ph type="body" idx="1"/>
          </p:nvPr>
        </p:nvSpPr>
        <p:spPr>
          <a:xfrm>
            <a:off x="554038" y="2358190"/>
            <a:ext cx="11087100" cy="3633036"/>
          </a:xfrm>
          <a:prstGeom prst="rect">
            <a:avLst/>
          </a:prstGeom>
        </p:spPr>
        <p:txBody>
          <a:bodyPr vert="horz" lIns="0" tIns="0" rIns="0" bIns="0" rtlCol="0">
            <a:noAutofit/>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4" name="Datumsplatzhalter 3"/>
          <p:cNvSpPr>
            <a:spLocks noGrp="1"/>
          </p:cNvSpPr>
          <p:nvPr>
            <p:ph type="dt" sz="half" idx="2"/>
          </p:nvPr>
        </p:nvSpPr>
        <p:spPr>
          <a:xfrm>
            <a:off x="1559496" y="6306111"/>
            <a:ext cx="1038144" cy="144016"/>
          </a:xfrm>
          <a:prstGeom prst="rect">
            <a:avLst/>
          </a:prstGeom>
        </p:spPr>
        <p:txBody>
          <a:bodyPr vert="horz" lIns="0" tIns="0" rIns="0" bIns="0" rtlCol="0" anchor="t" anchorCtr="0"/>
          <a:lstStyle>
            <a:lvl1pPr algn="l">
              <a:defRPr sz="1000" b="1" i="1">
                <a:solidFill>
                  <a:schemeClr val="tx1"/>
                </a:solidFill>
              </a:defRPr>
            </a:lvl1pPr>
          </a:lstStyle>
          <a:p>
            <a:fld id="{2FB4A76B-BC4C-40E5-85E2-2132AE8A7FE2}" type="datetime1">
              <a:rPr lang="de-CH" smtClean="0"/>
              <a:t>09.01.2025</a:t>
            </a:fld>
            <a:endParaRPr lang="de-CH" dirty="0"/>
          </a:p>
        </p:txBody>
      </p:sp>
      <p:sp>
        <p:nvSpPr>
          <p:cNvPr id="5" name="Fußzeilenplatzhalter 4"/>
          <p:cNvSpPr>
            <a:spLocks noGrp="1"/>
          </p:cNvSpPr>
          <p:nvPr>
            <p:ph type="ftr" sz="quarter" idx="3"/>
          </p:nvPr>
        </p:nvSpPr>
        <p:spPr>
          <a:xfrm>
            <a:off x="3143672" y="6306111"/>
            <a:ext cx="7272808" cy="144016"/>
          </a:xfrm>
          <a:prstGeom prst="rect">
            <a:avLst/>
          </a:prstGeom>
        </p:spPr>
        <p:txBody>
          <a:bodyPr vert="horz" lIns="0" tIns="0" rIns="0" bIns="0" rtlCol="0" anchor="t" anchorCtr="0"/>
          <a:lstStyle>
            <a:lvl1pPr algn="l">
              <a:defRPr sz="1000" b="1" i="1">
                <a:solidFill>
                  <a:schemeClr val="tx1"/>
                </a:solidFill>
              </a:defRPr>
            </a:lvl1pPr>
          </a:lstStyle>
          <a:p>
            <a:r>
              <a:rPr lang="de-CH" dirty="0"/>
              <a:t>Fusszeile (Ändern über «Einfügen &gt; Kopf- und Fusszeile»)</a:t>
            </a:r>
          </a:p>
        </p:txBody>
      </p:sp>
      <p:sp>
        <p:nvSpPr>
          <p:cNvPr id="6" name="Foliennummernplatzhalter 5"/>
          <p:cNvSpPr>
            <a:spLocks noGrp="1"/>
          </p:cNvSpPr>
          <p:nvPr>
            <p:ph type="sldNum" sz="quarter" idx="4"/>
          </p:nvPr>
        </p:nvSpPr>
        <p:spPr>
          <a:xfrm>
            <a:off x="10895839" y="6308080"/>
            <a:ext cx="745299" cy="144016"/>
          </a:xfrm>
          <a:prstGeom prst="rect">
            <a:avLst/>
          </a:prstGeom>
        </p:spPr>
        <p:txBody>
          <a:bodyPr vert="horz" lIns="0" tIns="0" rIns="0" bIns="0" rtlCol="0" anchor="t" anchorCtr="0"/>
          <a:lstStyle>
            <a:lvl1pPr algn="r">
              <a:defRPr sz="1000" b="1" i="1">
                <a:solidFill>
                  <a:schemeClr val="tx1"/>
                </a:solidFill>
              </a:defRPr>
            </a:lvl1pPr>
          </a:lstStyle>
          <a:p>
            <a:fld id="{442AD375-037F-43D0-B059-5172DA06796A}" type="slidenum">
              <a:rPr lang="de-CH" smtClean="0"/>
              <a:pPr/>
              <a:t>‹Nr.›</a:t>
            </a:fld>
            <a:endParaRPr lang="de-CH" dirty="0"/>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dirty="0">
                <a:solidFill>
                  <a:schemeClr val="bg1">
                    <a:lumMod val="75000"/>
                  </a:schemeClr>
                </a:solidFill>
              </a:rPr>
              <a:t>Erstellt durch Vorlagenbauer.ch</a:t>
            </a:r>
          </a:p>
        </p:txBody>
      </p:sp>
      <p:cxnSp>
        <p:nvCxnSpPr>
          <p:cNvPr id="11" name="Gerader Verbinder 10">
            <a:extLst>
              <a:ext uri="{FF2B5EF4-FFF2-40B4-BE49-F238E27FC236}">
                <a16:creationId xmlns:a16="http://schemas.microsoft.com/office/drawing/2014/main" id="{3B4D93B9-7D1F-4781-9DD2-20A7A6C9E33B}"/>
              </a:ext>
            </a:extLst>
          </p:cNvPr>
          <p:cNvCxnSpPr>
            <a:cxnSpLocks/>
          </p:cNvCxnSpPr>
          <p:nvPr userDrawn="1"/>
        </p:nvCxnSpPr>
        <p:spPr>
          <a:xfrm>
            <a:off x="545726" y="2036966"/>
            <a:ext cx="1170000"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7" r:id="rId4"/>
    <p:sldLayoutId id="2147483666" r:id="rId5"/>
    <p:sldLayoutId id="2147483665" r:id="rId6"/>
    <p:sldLayoutId id="2147483668" r:id="rId7"/>
    <p:sldLayoutId id="2147483663" r:id="rId8"/>
    <p:sldLayoutId id="2147483664" r:id="rId9"/>
  </p:sldLayoutIdLst>
  <p:hf hdr="0" ftr="0" dt="0"/>
  <p:txStyles>
    <p:titleStyle>
      <a:lvl1pPr algn="l" defTabSz="914400" rtl="0" eaLnBrk="1" latinLnBrk="0" hangingPunct="1">
        <a:lnSpc>
          <a:spcPct val="100000"/>
        </a:lnSpc>
        <a:spcBef>
          <a:spcPct val="0"/>
        </a:spcBef>
        <a:buNone/>
        <a:defRPr sz="3600" b="1" i="1" kern="1200">
          <a:solidFill>
            <a:schemeClr val="accent1"/>
          </a:solidFill>
          <a:latin typeface="+mj-lt"/>
          <a:ea typeface="+mj-ea"/>
          <a:cs typeface="+mj-cs"/>
        </a:defRPr>
      </a:lvl1pPr>
    </p:titleStyle>
    <p:body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74" userDrawn="1">
          <p15:clr>
            <a:srgbClr val="F26B43"/>
          </p15:clr>
        </p15:guide>
        <p15:guide id="2" pos="347" userDrawn="1">
          <p15:clr>
            <a:srgbClr val="F26B43"/>
          </p15:clr>
        </p15:guide>
        <p15:guide id="3" pos="7333" userDrawn="1">
          <p15:clr>
            <a:srgbClr val="F26B43"/>
          </p15:clr>
        </p15:guide>
        <p15:guide id="4" orient="horz" pos="148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44.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3.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0.tmp"/><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4.png"/><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33DCB7-57CA-4866-9849-13C513627419}"/>
              </a:ext>
            </a:extLst>
          </p:cNvPr>
          <p:cNvSpPr>
            <a:spLocks noGrp="1"/>
          </p:cNvSpPr>
          <p:nvPr>
            <p:ph type="ctrTitle"/>
          </p:nvPr>
        </p:nvSpPr>
        <p:spPr/>
        <p:txBody>
          <a:bodyPr/>
          <a:lstStyle/>
          <a:p>
            <a:r>
              <a:rPr lang="de-CH" noProof="0" dirty="0">
                <a:solidFill>
                  <a:schemeClr val="accent1"/>
                </a:solidFill>
              </a:rPr>
              <a:t>La carte </a:t>
            </a:r>
            <a:r>
              <a:rPr lang="de-CH" noProof="0" dirty="0" err="1">
                <a:solidFill>
                  <a:schemeClr val="accent1"/>
                </a:solidFill>
              </a:rPr>
              <a:t>topographique</a:t>
            </a:r>
            <a:endParaRPr lang="de-CH" noProof="0" dirty="0">
              <a:solidFill>
                <a:schemeClr val="accent1"/>
              </a:solidFill>
            </a:endParaRPr>
          </a:p>
        </p:txBody>
      </p:sp>
      <p:sp>
        <p:nvSpPr>
          <p:cNvPr id="3" name="Untertitel 2">
            <a:extLst>
              <a:ext uri="{FF2B5EF4-FFF2-40B4-BE49-F238E27FC236}">
                <a16:creationId xmlns:a16="http://schemas.microsoft.com/office/drawing/2014/main" id="{1800ADBC-6170-4FA2-BA6B-D312502F5E15}"/>
              </a:ext>
            </a:extLst>
          </p:cNvPr>
          <p:cNvSpPr>
            <a:spLocks noGrp="1"/>
          </p:cNvSpPr>
          <p:nvPr>
            <p:ph type="subTitle" idx="1"/>
          </p:nvPr>
        </p:nvSpPr>
        <p:spPr/>
        <p:txBody>
          <a:bodyPr/>
          <a:lstStyle/>
          <a:p>
            <a:r>
              <a:rPr lang="de-CH" noProof="0" dirty="0">
                <a:solidFill>
                  <a:schemeClr val="accent1"/>
                </a:solidFill>
              </a:rPr>
              <a:t>«Orientation» - 1ère </a:t>
            </a:r>
            <a:r>
              <a:rPr lang="de-CH" noProof="0" dirty="0" err="1">
                <a:solidFill>
                  <a:schemeClr val="accent1"/>
                </a:solidFill>
              </a:rPr>
              <a:t>partie</a:t>
            </a:r>
            <a:endParaRPr lang="de-CH" noProof="0" dirty="0">
              <a:solidFill>
                <a:schemeClr val="accent1"/>
              </a:solidFill>
            </a:endParaRPr>
          </a:p>
        </p:txBody>
      </p:sp>
    </p:spTree>
    <p:extLst>
      <p:ext uri="{BB962C8B-B14F-4D97-AF65-F5344CB8AC3E}">
        <p14:creationId xmlns:p14="http://schemas.microsoft.com/office/powerpoint/2010/main" val="1741142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uni-due.de/imperia/md/images/physik/merca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745" y="2060849"/>
            <a:ext cx="4600575" cy="460057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lstStyle/>
          <a:p>
            <a:r>
              <a:rPr lang="de-CH" dirty="0" err="1"/>
              <a:t>Projection</a:t>
            </a:r>
            <a:r>
              <a:rPr lang="de-CH" dirty="0"/>
              <a:t> de Mercator</a:t>
            </a:r>
            <a:endParaRPr lang="de-DE" dirty="0"/>
          </a:p>
        </p:txBody>
      </p:sp>
      <p:pic>
        <p:nvPicPr>
          <p:cNvPr id="5124" name="Picture 4" descr="http://www.uni-due.de/imperia/md/images/physik/mercator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744" y="2079898"/>
            <a:ext cx="4600575" cy="45624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uni-due.de/imperia/md/images/physik/mercator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1742" y="-180517"/>
            <a:ext cx="4608514" cy="6946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79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20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CH" dirty="0"/>
              <a:t>Projection cylindrique</a:t>
            </a:r>
            <a:endParaRPr lang="de-CH" dirty="0"/>
          </a:p>
        </p:txBody>
      </p:sp>
      <p:pic>
        <p:nvPicPr>
          <p:cNvPr id="10242" name="Picture 2" descr="B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2217511"/>
            <a:ext cx="2865816" cy="37398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94D134E9-0E6E-FDF6-ADD7-09C985F8F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112" y="2322760"/>
            <a:ext cx="3312368" cy="3652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579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60921" y="567582"/>
            <a:ext cx="6984776" cy="1296144"/>
          </a:xfrm>
        </p:spPr>
        <p:txBody>
          <a:bodyPr/>
          <a:lstStyle/>
          <a:p>
            <a:r>
              <a:rPr lang="de-CH" dirty="0"/>
              <a:t>La carte Mercator </a:t>
            </a:r>
            <a:endParaRPr lang="de-DE" dirty="0"/>
          </a:p>
        </p:txBody>
      </p:sp>
      <p:sp>
        <p:nvSpPr>
          <p:cNvPr id="2" name="Inhaltsplatzhalter 1">
            <a:extLst>
              <a:ext uri="{FF2B5EF4-FFF2-40B4-BE49-F238E27FC236}">
                <a16:creationId xmlns:a16="http://schemas.microsoft.com/office/drawing/2014/main" id="{E3798A17-A78D-73E3-8D28-B7FD050DB0AB}"/>
              </a:ext>
            </a:extLst>
          </p:cNvPr>
          <p:cNvSpPr>
            <a:spLocks noGrp="1"/>
          </p:cNvSpPr>
          <p:nvPr>
            <p:ph idx="1"/>
          </p:nvPr>
        </p:nvSpPr>
        <p:spPr>
          <a:xfrm>
            <a:off x="554038" y="2358190"/>
            <a:ext cx="3381722" cy="3633036"/>
          </a:xfrm>
        </p:spPr>
        <p:txBody>
          <a:bodyPr/>
          <a:lstStyle/>
          <a:p>
            <a:r>
              <a:rPr lang="de-CH" sz="2400" dirty="0"/>
              <a:t>Le </a:t>
            </a:r>
            <a:r>
              <a:rPr lang="de-CH" sz="2400" dirty="0" err="1"/>
              <a:t>Groenland</a:t>
            </a:r>
            <a:r>
              <a:rPr lang="de-CH" sz="2400" dirty="0"/>
              <a:t> : 	</a:t>
            </a:r>
          </a:p>
          <a:p>
            <a:r>
              <a:rPr lang="de-CH" sz="2400" dirty="0"/>
              <a:t>2,16 </a:t>
            </a:r>
            <a:r>
              <a:rPr lang="de-CH" sz="2400" dirty="0" err="1"/>
              <a:t>millions</a:t>
            </a:r>
            <a:r>
              <a:rPr lang="de-CH" sz="2400" dirty="0"/>
              <a:t> de km</a:t>
            </a:r>
            <a:r>
              <a:rPr lang="de-CH" sz="2400" baseline="30000" dirty="0"/>
              <a:t>2</a:t>
            </a:r>
          </a:p>
          <a:p>
            <a:endParaRPr lang="de-CH" sz="2400" dirty="0"/>
          </a:p>
          <a:p>
            <a:r>
              <a:rPr lang="fr-FR" sz="2400" dirty="0"/>
              <a:t>Amérique du Sud :</a:t>
            </a:r>
          </a:p>
          <a:p>
            <a:r>
              <a:rPr lang="fr-FR" sz="2400" dirty="0"/>
              <a:t>17,84 millions de km</a:t>
            </a:r>
            <a:r>
              <a:rPr lang="fr-FR" sz="2400" baseline="30000" dirty="0"/>
              <a:t>2</a:t>
            </a:r>
            <a:endParaRPr lang="de-CH" sz="2400" baseline="30000" dirty="0"/>
          </a:p>
        </p:txBody>
      </p:sp>
      <p:graphicFrame>
        <p:nvGraphicFramePr>
          <p:cNvPr id="4" name="Objekt 3">
            <a:extLst>
              <a:ext uri="{FF2B5EF4-FFF2-40B4-BE49-F238E27FC236}">
                <a16:creationId xmlns:a16="http://schemas.microsoft.com/office/drawing/2014/main" id="{BB5C0557-CA8C-3F46-9CCB-1512E8B2542C}"/>
              </a:ext>
            </a:extLst>
          </p:cNvPr>
          <p:cNvGraphicFramePr>
            <a:graphicFrameLocks noChangeAspect="1"/>
          </p:cNvGraphicFramePr>
          <p:nvPr>
            <p:extLst>
              <p:ext uri="{D42A27DB-BD31-4B8C-83A1-F6EECF244321}">
                <p14:modId xmlns:p14="http://schemas.microsoft.com/office/powerpoint/2010/main" val="4027418671"/>
              </p:ext>
            </p:extLst>
          </p:nvPr>
        </p:nvGraphicFramePr>
        <p:xfrm>
          <a:off x="4268266" y="1730092"/>
          <a:ext cx="7372350" cy="4889232"/>
        </p:xfrm>
        <a:graphic>
          <a:graphicData uri="http://schemas.openxmlformats.org/presentationml/2006/ole">
            <mc:AlternateContent xmlns:mc="http://schemas.openxmlformats.org/markup-compatibility/2006">
              <mc:Choice xmlns:v="urn:schemas-microsoft-com:vml" Requires="v">
                <p:oleObj r:id="rId3" imgW="9879120" imgH="6552360" progId="">
                  <p:embed/>
                </p:oleObj>
              </mc:Choice>
              <mc:Fallback>
                <p:oleObj r:id="rId3" imgW="9879120" imgH="6552360" progId="">
                  <p:embed/>
                  <p:pic>
                    <p:nvPicPr>
                      <p:cNvPr id="4" name="Objekt 3">
                        <a:extLst>
                          <a:ext uri="{FF2B5EF4-FFF2-40B4-BE49-F238E27FC236}">
                            <a16:creationId xmlns:a16="http://schemas.microsoft.com/office/drawing/2014/main" id="{BB5C0557-CA8C-3F46-9CCB-1512E8B2542C}"/>
                          </a:ext>
                        </a:extLst>
                      </p:cNvPr>
                      <p:cNvPicPr/>
                      <p:nvPr/>
                    </p:nvPicPr>
                    <p:blipFill>
                      <a:blip r:embed="rId4"/>
                      <a:stretch>
                        <a:fillRect/>
                      </a:stretch>
                    </p:blipFill>
                    <p:spPr>
                      <a:xfrm>
                        <a:off x="4268266" y="1730092"/>
                        <a:ext cx="7372350" cy="4889232"/>
                      </a:xfrm>
                      <a:prstGeom prst="rect">
                        <a:avLst/>
                      </a:prstGeom>
                    </p:spPr>
                  </p:pic>
                </p:oleObj>
              </mc:Fallback>
            </mc:AlternateContent>
          </a:graphicData>
        </a:graphic>
      </p:graphicFrame>
      <p:cxnSp>
        <p:nvCxnSpPr>
          <p:cNvPr id="5" name="Gerader Verbinder 4"/>
          <p:cNvCxnSpPr/>
          <p:nvPr/>
        </p:nvCxnSpPr>
        <p:spPr>
          <a:xfrm>
            <a:off x="4268266" y="5142444"/>
            <a:ext cx="7372350" cy="0"/>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77316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94E6F-457A-3E32-3D9B-1E92DE096FD8}"/>
              </a:ext>
            </a:extLst>
          </p:cNvPr>
          <p:cNvSpPr>
            <a:spLocks noGrp="1"/>
          </p:cNvSpPr>
          <p:nvPr>
            <p:ph type="title"/>
          </p:nvPr>
        </p:nvSpPr>
        <p:spPr/>
        <p:txBody>
          <a:bodyPr/>
          <a:lstStyle/>
          <a:p>
            <a:r>
              <a:rPr lang="de-CH" dirty="0"/>
              <a:t>La carte Mercator </a:t>
            </a:r>
          </a:p>
        </p:txBody>
      </p:sp>
      <p:sp>
        <p:nvSpPr>
          <p:cNvPr id="3" name="Inhaltsplatzhalter 2">
            <a:extLst>
              <a:ext uri="{FF2B5EF4-FFF2-40B4-BE49-F238E27FC236}">
                <a16:creationId xmlns:a16="http://schemas.microsoft.com/office/drawing/2014/main" id="{7F8E2A12-AF9F-2CB7-55AA-E014B8E49840}"/>
              </a:ext>
            </a:extLst>
          </p:cNvPr>
          <p:cNvSpPr>
            <a:spLocks noGrp="1"/>
          </p:cNvSpPr>
          <p:nvPr>
            <p:ph idx="1"/>
          </p:nvPr>
        </p:nvSpPr>
        <p:spPr>
          <a:xfrm>
            <a:off x="554038" y="2358190"/>
            <a:ext cx="4893890" cy="3633036"/>
          </a:xfrm>
        </p:spPr>
        <p:txBody>
          <a:bodyPr/>
          <a:lstStyle/>
          <a:p>
            <a:r>
              <a:rPr lang="fr-FR" sz="2400" dirty="0"/>
              <a:t>La liaison la plus courte entre Chicago et Zurich est indiquée en bleu. Elle se situe sur un grand cercle du globe terrestre.</a:t>
            </a:r>
            <a:endParaRPr lang="de-CH" sz="2400" dirty="0"/>
          </a:p>
        </p:txBody>
      </p:sp>
      <p:sp>
        <p:nvSpPr>
          <p:cNvPr id="4" name="Foliennummernplatzhalter 3">
            <a:extLst>
              <a:ext uri="{FF2B5EF4-FFF2-40B4-BE49-F238E27FC236}">
                <a16:creationId xmlns:a16="http://schemas.microsoft.com/office/drawing/2014/main" id="{12DE6BEC-12A1-1243-5795-9173A1056A65}"/>
              </a:ext>
            </a:extLst>
          </p:cNvPr>
          <p:cNvSpPr>
            <a:spLocks noGrp="1"/>
          </p:cNvSpPr>
          <p:nvPr>
            <p:ph type="sldNum" sz="quarter" idx="12"/>
          </p:nvPr>
        </p:nvSpPr>
        <p:spPr/>
        <p:txBody>
          <a:bodyPr/>
          <a:lstStyle/>
          <a:p>
            <a:fld id="{442AD375-037F-43D0-B059-5172DA06796A}" type="slidenum">
              <a:rPr lang="de-CH" smtClean="0"/>
              <a:pPr/>
              <a:t>13</a:t>
            </a:fld>
            <a:endParaRPr lang="de-CH" dirty="0"/>
          </a:p>
        </p:txBody>
      </p:sp>
      <p:pic>
        <p:nvPicPr>
          <p:cNvPr id="7" name="Grafik 6">
            <a:extLst>
              <a:ext uri="{FF2B5EF4-FFF2-40B4-BE49-F238E27FC236}">
                <a16:creationId xmlns:a16="http://schemas.microsoft.com/office/drawing/2014/main" id="{C2EFBC74-EB36-489F-1321-A01A13138E4C}"/>
              </a:ext>
            </a:extLst>
          </p:cNvPr>
          <p:cNvPicPr>
            <a:picLocks noChangeAspect="1"/>
          </p:cNvPicPr>
          <p:nvPr/>
        </p:nvPicPr>
        <p:blipFill>
          <a:blip r:embed="rId3"/>
          <a:stretch>
            <a:fillRect/>
          </a:stretch>
        </p:blipFill>
        <p:spPr>
          <a:xfrm>
            <a:off x="6215328" y="1700808"/>
            <a:ext cx="5406788" cy="4354197"/>
          </a:xfrm>
          <a:prstGeom prst="rect">
            <a:avLst/>
          </a:prstGeom>
        </p:spPr>
      </p:pic>
    </p:spTree>
    <p:extLst>
      <p:ext uri="{BB962C8B-B14F-4D97-AF65-F5344CB8AC3E}">
        <p14:creationId xmlns:p14="http://schemas.microsoft.com/office/powerpoint/2010/main" val="2013526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21060" y="620688"/>
            <a:ext cx="9463371" cy="1296144"/>
          </a:xfrm>
        </p:spPr>
        <p:txBody>
          <a:bodyPr>
            <a:normAutofit/>
          </a:bodyPr>
          <a:lstStyle/>
          <a:p>
            <a:r>
              <a:rPr lang="fr-CH" dirty="0"/>
              <a:t>Projection de cartes suisses</a:t>
            </a:r>
            <a:endParaRPr lang="de-CH" dirty="0"/>
          </a:p>
        </p:txBody>
      </p:sp>
      <p:pic>
        <p:nvPicPr>
          <p:cNvPr id="7170" name="Picture 2" descr="http://www.kern-aarau.ch/fileadmin/user_upload/Aldo/Glossar/Zylinderprojek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3712" y="1684360"/>
            <a:ext cx="5166360" cy="469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527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612A36-89B0-5FD8-60AC-E9ACD6A892A3}"/>
              </a:ext>
            </a:extLst>
          </p:cNvPr>
          <p:cNvSpPr>
            <a:spLocks noGrp="1"/>
          </p:cNvSpPr>
          <p:nvPr>
            <p:ph type="title"/>
          </p:nvPr>
        </p:nvSpPr>
        <p:spPr/>
        <p:txBody>
          <a:bodyPr/>
          <a:lstStyle/>
          <a:p>
            <a:r>
              <a:rPr lang="de-CH" dirty="0" err="1"/>
              <a:t>Échelle</a:t>
            </a:r>
            <a:r>
              <a:rPr lang="de-CH" dirty="0"/>
              <a:t> de la carte</a:t>
            </a:r>
          </a:p>
        </p:txBody>
      </p:sp>
      <p:sp>
        <p:nvSpPr>
          <p:cNvPr id="4" name="Foliennummernplatzhalter 3">
            <a:extLst>
              <a:ext uri="{FF2B5EF4-FFF2-40B4-BE49-F238E27FC236}">
                <a16:creationId xmlns:a16="http://schemas.microsoft.com/office/drawing/2014/main" id="{830419D7-81E1-7916-34F3-306A7EB37FF3}"/>
              </a:ext>
            </a:extLst>
          </p:cNvPr>
          <p:cNvSpPr>
            <a:spLocks noGrp="1"/>
          </p:cNvSpPr>
          <p:nvPr>
            <p:ph type="sldNum" sz="quarter" idx="12"/>
          </p:nvPr>
        </p:nvSpPr>
        <p:spPr/>
        <p:txBody>
          <a:bodyPr/>
          <a:lstStyle/>
          <a:p>
            <a:fld id="{442AD375-037F-43D0-B059-5172DA06796A}" type="slidenum">
              <a:rPr lang="de-CH" smtClean="0"/>
              <a:pPr/>
              <a:t>15</a:t>
            </a:fld>
            <a:endParaRPr lang="de-CH" dirty="0"/>
          </a:p>
        </p:txBody>
      </p:sp>
      <p:sp>
        <p:nvSpPr>
          <p:cNvPr id="6" name="Rectangle 1">
            <a:extLst>
              <a:ext uri="{FF2B5EF4-FFF2-40B4-BE49-F238E27FC236}">
                <a16:creationId xmlns:a16="http://schemas.microsoft.com/office/drawing/2014/main" id="{E98F717C-F3E7-A422-7FA4-42E349A62CC3}"/>
              </a:ext>
            </a:extLst>
          </p:cNvPr>
          <p:cNvSpPr>
            <a:spLocks noChangeArrowheads="1"/>
          </p:cNvSpPr>
          <p:nvPr/>
        </p:nvSpPr>
        <p:spPr bwMode="auto">
          <a:xfrm>
            <a:off x="479376" y="2204865"/>
            <a:ext cx="1101774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de-DE" sz="2800" b="0" i="0" u="none" strike="noStrike" cap="none" normalizeH="0" baseline="0" dirty="0">
                <a:ln>
                  <a:noFill/>
                </a:ln>
                <a:solidFill>
                  <a:schemeClr val="tx1"/>
                </a:solidFill>
                <a:effectLst/>
                <a:ea typeface="Arial" panose="020B0604020202020204" pitchFamily="34" charset="0"/>
                <a:cs typeface="Times New Roman" panose="02020603050405020304" pitchFamily="18" charset="0"/>
              </a:rPr>
              <a:t>L’échelle de la carte indique de combien la carte a été réduite par rapport à la réalité. Sur une carte avec une échelle de 1:25’000, un kilomètre est représenté 25’000 fois plus petit, ce qui signifie qu’il mesure donc 4 cm.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de-CH" altLang="de-DE" sz="2800" b="0" i="0" u="none" strike="noStrike" cap="none" normalizeH="0" baseline="0" dirty="0">
              <a:ln>
                <a:noFill/>
              </a:ln>
              <a:solidFill>
                <a:schemeClr val="tx1"/>
              </a:solidFill>
              <a:effectLst/>
              <a:ea typeface="Arial" panose="020B060402020202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e-CH" altLang="de-DE" sz="2800" b="0" i="0" u="none" strike="noStrike" cap="none" normalizeH="0" baseline="0" dirty="0">
                <a:ln>
                  <a:noFill/>
                </a:ln>
                <a:solidFill>
                  <a:schemeClr val="tx1"/>
                </a:solidFill>
                <a:effectLst/>
                <a:ea typeface="Arial" panose="020B0604020202020204" pitchFamily="34" charset="0"/>
                <a:cs typeface="Times New Roman" panose="02020603050405020304" pitchFamily="18" charset="0"/>
              </a:rPr>
              <a:t>1 km = 100’000 cm		100’000 cm : 25’000  = 4 cm</a:t>
            </a:r>
            <a:endParaRPr kumimoji="0" lang="de-CH" altLang="de-DE" sz="2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202437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514EE5-1217-507C-43A3-929692F51F74}"/>
              </a:ext>
            </a:extLst>
          </p:cNvPr>
          <p:cNvSpPr>
            <a:spLocks noGrp="1"/>
          </p:cNvSpPr>
          <p:nvPr>
            <p:ph type="title"/>
          </p:nvPr>
        </p:nvSpPr>
        <p:spPr/>
        <p:txBody>
          <a:bodyPr/>
          <a:lstStyle/>
          <a:p>
            <a:r>
              <a:rPr lang="de-CH" dirty="0" err="1"/>
              <a:t>Échelle</a:t>
            </a:r>
            <a:r>
              <a:rPr lang="de-CH" dirty="0"/>
              <a:t> de la carte</a:t>
            </a:r>
          </a:p>
        </p:txBody>
      </p:sp>
      <p:sp>
        <p:nvSpPr>
          <p:cNvPr id="4" name="Foliennummernplatzhalter 3">
            <a:extLst>
              <a:ext uri="{FF2B5EF4-FFF2-40B4-BE49-F238E27FC236}">
                <a16:creationId xmlns:a16="http://schemas.microsoft.com/office/drawing/2014/main" id="{3F78F542-3BF9-79EA-99F7-D8F66A2570AA}"/>
              </a:ext>
            </a:extLst>
          </p:cNvPr>
          <p:cNvSpPr>
            <a:spLocks noGrp="1"/>
          </p:cNvSpPr>
          <p:nvPr>
            <p:ph type="sldNum" sz="quarter" idx="12"/>
          </p:nvPr>
        </p:nvSpPr>
        <p:spPr/>
        <p:txBody>
          <a:bodyPr/>
          <a:lstStyle/>
          <a:p>
            <a:fld id="{442AD375-037F-43D0-B059-5172DA06796A}" type="slidenum">
              <a:rPr lang="de-CH" smtClean="0"/>
              <a:pPr/>
              <a:t>16</a:t>
            </a:fld>
            <a:endParaRPr lang="de-CH" dirty="0"/>
          </a:p>
        </p:txBody>
      </p:sp>
      <p:graphicFrame>
        <p:nvGraphicFramePr>
          <p:cNvPr id="5" name="Inhaltsplatzhalter 4">
            <a:extLst>
              <a:ext uri="{FF2B5EF4-FFF2-40B4-BE49-F238E27FC236}">
                <a16:creationId xmlns:a16="http://schemas.microsoft.com/office/drawing/2014/main" id="{91613BEB-7B52-5488-31CE-DD1313E452BE}"/>
              </a:ext>
            </a:extLst>
          </p:cNvPr>
          <p:cNvGraphicFramePr>
            <a:graphicFrameLocks/>
          </p:cNvGraphicFramePr>
          <p:nvPr>
            <p:extLst>
              <p:ext uri="{D42A27DB-BD31-4B8C-83A1-F6EECF244321}">
                <p14:modId xmlns:p14="http://schemas.microsoft.com/office/powerpoint/2010/main" val="582918310"/>
              </p:ext>
            </p:extLst>
          </p:nvPr>
        </p:nvGraphicFramePr>
        <p:xfrm>
          <a:off x="550863" y="2358190"/>
          <a:ext cx="11161761" cy="1646767"/>
        </p:xfrm>
        <a:graphic>
          <a:graphicData uri="http://schemas.openxmlformats.org/drawingml/2006/table">
            <a:tbl>
              <a:tblPr firstRow="1" firstCol="1" bandRow="1">
                <a:tableStyleId>{5C22544A-7EE6-4342-B048-85BDC9FD1C3A}</a:tableStyleId>
              </a:tblPr>
              <a:tblGrid>
                <a:gridCol w="2880841">
                  <a:extLst>
                    <a:ext uri="{9D8B030D-6E8A-4147-A177-3AD203B41FA5}">
                      <a16:colId xmlns:a16="http://schemas.microsoft.com/office/drawing/2014/main" val="3397179644"/>
                    </a:ext>
                  </a:extLst>
                </a:gridCol>
                <a:gridCol w="1656184">
                  <a:extLst>
                    <a:ext uri="{9D8B030D-6E8A-4147-A177-3AD203B41FA5}">
                      <a16:colId xmlns:a16="http://schemas.microsoft.com/office/drawing/2014/main" val="1767662133"/>
                    </a:ext>
                  </a:extLst>
                </a:gridCol>
                <a:gridCol w="1656184">
                  <a:extLst>
                    <a:ext uri="{9D8B030D-6E8A-4147-A177-3AD203B41FA5}">
                      <a16:colId xmlns:a16="http://schemas.microsoft.com/office/drawing/2014/main" val="3118032233"/>
                    </a:ext>
                  </a:extLst>
                </a:gridCol>
                <a:gridCol w="1656184">
                  <a:extLst>
                    <a:ext uri="{9D8B030D-6E8A-4147-A177-3AD203B41FA5}">
                      <a16:colId xmlns:a16="http://schemas.microsoft.com/office/drawing/2014/main" val="3715728742"/>
                    </a:ext>
                  </a:extLst>
                </a:gridCol>
                <a:gridCol w="1656184">
                  <a:extLst>
                    <a:ext uri="{9D8B030D-6E8A-4147-A177-3AD203B41FA5}">
                      <a16:colId xmlns:a16="http://schemas.microsoft.com/office/drawing/2014/main" val="2556547432"/>
                    </a:ext>
                  </a:extLst>
                </a:gridCol>
                <a:gridCol w="1656184">
                  <a:extLst>
                    <a:ext uri="{9D8B030D-6E8A-4147-A177-3AD203B41FA5}">
                      <a16:colId xmlns:a16="http://schemas.microsoft.com/office/drawing/2014/main" val="1292441449"/>
                    </a:ext>
                  </a:extLst>
                </a:gridCol>
              </a:tblGrid>
              <a:tr h="792088">
                <a:tc>
                  <a:txBody>
                    <a:bodyPr/>
                    <a:lstStyle/>
                    <a:p>
                      <a:pPr algn="just">
                        <a:lnSpc>
                          <a:spcPts val="1600"/>
                        </a:lnSpc>
                        <a:spcAft>
                          <a:spcPts val="600"/>
                        </a:spcAft>
                      </a:pPr>
                      <a:r>
                        <a:rPr lang="de-CH" sz="2000" spc="20" dirty="0" err="1">
                          <a:effectLst/>
                        </a:rPr>
                        <a:t>L'échelle</a:t>
                      </a:r>
                      <a:r>
                        <a:rPr lang="de-CH" sz="2000" spc="20" dirty="0">
                          <a:effectLst/>
                        </a:rPr>
                        <a:t> de la carte </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000" spc="20" dirty="0">
                          <a:effectLst/>
                        </a:rPr>
                        <a:t>1:100’000</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000" spc="20">
                          <a:effectLst/>
                        </a:rPr>
                        <a:t>1:50’000</a:t>
                      </a:r>
                      <a:endParaRPr lang="de-CH" sz="2000" spc="2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000" spc="20">
                          <a:effectLst/>
                        </a:rPr>
                        <a:t>1:25’000</a:t>
                      </a:r>
                      <a:endParaRPr lang="de-CH" sz="2000" spc="2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000" spc="20">
                          <a:effectLst/>
                        </a:rPr>
                        <a:t>1:10’000</a:t>
                      </a:r>
                      <a:endParaRPr lang="de-CH" sz="2000" spc="2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000" spc="20" dirty="0">
                          <a:effectLst/>
                        </a:rPr>
                        <a:t>1:5’000</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0737798"/>
                  </a:ext>
                </a:extLst>
              </a:tr>
              <a:tr h="854679">
                <a:tc>
                  <a:txBody>
                    <a:bodyPr/>
                    <a:lstStyle/>
                    <a:p>
                      <a:pPr algn="l">
                        <a:lnSpc>
                          <a:spcPts val="1600"/>
                        </a:lnSpc>
                        <a:spcAft>
                          <a:spcPts val="600"/>
                        </a:spcAft>
                      </a:pPr>
                      <a:r>
                        <a:rPr lang="de-CH" sz="2400" spc="20" dirty="0" err="1">
                          <a:effectLst/>
                        </a:rPr>
                        <a:t>Longueur</a:t>
                      </a:r>
                      <a:r>
                        <a:rPr lang="de-CH" sz="2400" spc="20" dirty="0">
                          <a:effectLst/>
                        </a:rPr>
                        <a:t> de 1km</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400" spc="20" dirty="0">
                          <a:effectLst/>
                        </a:rPr>
                        <a:t>1cm</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400" spc="20" dirty="0">
                          <a:effectLst/>
                        </a:rPr>
                        <a:t>2cm</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400" spc="20" dirty="0">
                          <a:effectLst/>
                        </a:rPr>
                        <a:t>4cm</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400" spc="20" dirty="0">
                          <a:effectLst/>
                        </a:rPr>
                        <a:t>10cm</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400" spc="20" dirty="0">
                          <a:effectLst/>
                        </a:rPr>
                        <a:t>20cm</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797741"/>
                  </a:ext>
                </a:extLst>
              </a:tr>
            </a:tbl>
          </a:graphicData>
        </a:graphic>
      </p:graphicFrame>
      <p:pic>
        <p:nvPicPr>
          <p:cNvPr id="6" name="Inhaltsplatzhalter 5" descr="Ein Bild, das Text, Lineal, Messstab Maßband enthält.&#10;&#10;Automatisch generierte Beschreibung">
            <a:extLst>
              <a:ext uri="{FF2B5EF4-FFF2-40B4-BE49-F238E27FC236}">
                <a16:creationId xmlns:a16="http://schemas.microsoft.com/office/drawing/2014/main" id="{3B5876CE-0417-9272-76AF-BE85B70C62ED}"/>
              </a:ext>
            </a:extLst>
          </p:cNvPr>
          <p:cNvPicPr>
            <a:picLocks noGrp="1" noChangeAspect="1"/>
          </p:cNvPicPr>
          <p:nvPr>
            <p:ph idx="1"/>
          </p:nvPr>
        </p:nvPicPr>
        <p:blipFill rotWithShape="1">
          <a:blip r:embed="rId3"/>
          <a:srcRect b="13438"/>
          <a:stretch/>
        </p:blipFill>
        <p:spPr bwMode="auto">
          <a:xfrm>
            <a:off x="554038" y="4047475"/>
            <a:ext cx="11087100" cy="19702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78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AC143DB-3169-4FC9-8589-BF9D00CA333C}"/>
              </a:ext>
            </a:extLst>
          </p:cNvPr>
          <p:cNvSpPr>
            <a:spLocks noGrp="1"/>
          </p:cNvSpPr>
          <p:nvPr>
            <p:ph type="title"/>
          </p:nvPr>
        </p:nvSpPr>
        <p:spPr>
          <a:xfrm>
            <a:off x="523173" y="657406"/>
            <a:ext cx="6887413" cy="864096"/>
          </a:xfrm>
        </p:spPr>
        <p:txBody>
          <a:bodyPr/>
          <a:lstStyle/>
          <a:p>
            <a:r>
              <a:rPr lang="fr-FR" dirty="0"/>
              <a:t>Où est le lieu de rendez-vous ?</a:t>
            </a:r>
            <a:endParaRPr lang="de-DE" dirty="0"/>
          </a:p>
        </p:txBody>
      </p:sp>
      <p:pic>
        <p:nvPicPr>
          <p:cNvPr id="13" name="Grafik 12">
            <a:extLst>
              <a:ext uri="{FF2B5EF4-FFF2-40B4-BE49-F238E27FC236}">
                <a16:creationId xmlns:a16="http://schemas.microsoft.com/office/drawing/2014/main" id="{5096F3DD-E9DD-3F68-957A-1DE8E2C14678}"/>
              </a:ext>
            </a:extLst>
          </p:cNvPr>
          <p:cNvPicPr>
            <a:picLocks noChangeAspect="1"/>
          </p:cNvPicPr>
          <p:nvPr/>
        </p:nvPicPr>
        <p:blipFill rotWithShape="1">
          <a:blip r:embed="rId3"/>
          <a:srcRect t="4943"/>
          <a:stretch/>
        </p:blipFill>
        <p:spPr>
          <a:xfrm>
            <a:off x="558024" y="2352675"/>
            <a:ext cx="11118383" cy="3638550"/>
          </a:xfrm>
          <a:prstGeom prst="rect">
            <a:avLst/>
          </a:prstGeom>
        </p:spPr>
      </p:pic>
      <p:sp>
        <p:nvSpPr>
          <p:cNvPr id="10" name="Ellipse 9">
            <a:extLst>
              <a:ext uri="{FF2B5EF4-FFF2-40B4-BE49-F238E27FC236}">
                <a16:creationId xmlns:a16="http://schemas.microsoft.com/office/drawing/2014/main" id="{F89A1977-F112-4A2F-BC89-519D425FF537}"/>
              </a:ext>
            </a:extLst>
          </p:cNvPr>
          <p:cNvSpPr/>
          <p:nvPr/>
        </p:nvSpPr>
        <p:spPr>
          <a:xfrm>
            <a:off x="5663952" y="4509120"/>
            <a:ext cx="216024" cy="216024"/>
          </a:xfrm>
          <a:prstGeom prst="ellipse">
            <a:avLst/>
          </a:prstGeom>
          <a:noFill/>
          <a:ln w="38100">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6" name="Grafik 5">
            <a:extLst>
              <a:ext uri="{FF2B5EF4-FFF2-40B4-BE49-F238E27FC236}">
                <a16:creationId xmlns:a16="http://schemas.microsoft.com/office/drawing/2014/main" id="{C6A91733-D2E1-382D-D8ED-80E8C27DA46D}"/>
              </a:ext>
            </a:extLst>
          </p:cNvPr>
          <p:cNvPicPr>
            <a:picLocks noChangeAspect="1"/>
          </p:cNvPicPr>
          <p:nvPr/>
        </p:nvPicPr>
        <p:blipFill>
          <a:blip r:embed="rId4"/>
          <a:stretch>
            <a:fillRect/>
          </a:stretch>
        </p:blipFill>
        <p:spPr>
          <a:xfrm>
            <a:off x="4871864" y="4725144"/>
            <a:ext cx="2998730" cy="1817528"/>
          </a:xfrm>
          <a:prstGeom prst="rect">
            <a:avLst/>
          </a:prstGeom>
        </p:spPr>
      </p:pic>
    </p:spTree>
    <p:extLst>
      <p:ext uri="{BB962C8B-B14F-4D97-AF65-F5344CB8AC3E}">
        <p14:creationId xmlns:p14="http://schemas.microsoft.com/office/powerpoint/2010/main" val="407793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56769A6-6BEE-4969-92C2-6AB741297116}"/>
              </a:ext>
            </a:extLst>
          </p:cNvPr>
          <p:cNvSpPr>
            <a:spLocks noGrp="1"/>
          </p:cNvSpPr>
          <p:nvPr>
            <p:ph idx="1"/>
          </p:nvPr>
        </p:nvSpPr>
        <p:spPr>
          <a:xfrm>
            <a:off x="559645" y="2381076"/>
            <a:ext cx="5552870" cy="3528392"/>
          </a:xfrm>
        </p:spPr>
        <p:txBody>
          <a:bodyPr>
            <a:normAutofit/>
          </a:bodyPr>
          <a:lstStyle/>
          <a:p>
            <a:pPr>
              <a:lnSpc>
                <a:spcPct val="150000"/>
              </a:lnSpc>
            </a:pPr>
            <a:r>
              <a:rPr lang="de-DE" sz="2800" dirty="0" err="1"/>
              <a:t>Bernapark</a:t>
            </a:r>
            <a:r>
              <a:rPr lang="de-DE" sz="2800" dirty="0"/>
              <a:t> 21, 3066 </a:t>
            </a:r>
            <a:r>
              <a:rPr lang="de-DE" sz="2800" dirty="0" err="1"/>
              <a:t>Stettlen</a:t>
            </a:r>
            <a:br>
              <a:rPr lang="de-DE" sz="2800" dirty="0"/>
            </a:br>
            <a:r>
              <a:rPr lang="de-CH" sz="2800" dirty="0"/>
              <a:t>2’605’626, 1’200’966</a:t>
            </a:r>
          </a:p>
          <a:p>
            <a:pPr>
              <a:lnSpc>
                <a:spcPct val="150000"/>
              </a:lnSpc>
            </a:pPr>
            <a:r>
              <a:rPr lang="de-CH" sz="2800" dirty="0"/>
              <a:t>46.95976, 7.51255 </a:t>
            </a:r>
          </a:p>
          <a:p>
            <a:pPr>
              <a:lnSpc>
                <a:spcPct val="150000"/>
              </a:lnSpc>
            </a:pPr>
            <a:r>
              <a:rPr lang="de-CH" sz="2800" b="0" i="0" dirty="0">
                <a:solidFill>
                  <a:srgbClr val="333333"/>
                </a:solidFill>
                <a:effectLst/>
              </a:rPr>
              <a:t>386’832, 5’201’766 (</a:t>
            </a:r>
            <a:r>
              <a:rPr lang="de-CH" sz="2800" b="0" i="0" dirty="0" err="1">
                <a:solidFill>
                  <a:srgbClr val="333333"/>
                </a:solidFill>
                <a:effectLst/>
              </a:rPr>
              <a:t>zone</a:t>
            </a:r>
            <a:r>
              <a:rPr lang="de-CH" sz="2800" b="0" i="0" dirty="0">
                <a:solidFill>
                  <a:srgbClr val="333333"/>
                </a:solidFill>
                <a:effectLst/>
              </a:rPr>
              <a:t> 32T)</a:t>
            </a:r>
            <a:endParaRPr lang="de-CH" sz="2800" dirty="0"/>
          </a:p>
          <a:p>
            <a:pPr>
              <a:lnSpc>
                <a:spcPct val="150000"/>
              </a:lnSpc>
            </a:pPr>
            <a:r>
              <a:rPr lang="de-CH" sz="2800" dirty="0" err="1"/>
              <a:t>quasi.informatif.excusant</a:t>
            </a:r>
            <a:endParaRPr lang="de-CH" dirty="0"/>
          </a:p>
          <a:p>
            <a:endParaRPr lang="de-DE" dirty="0"/>
          </a:p>
        </p:txBody>
      </p:sp>
      <p:sp>
        <p:nvSpPr>
          <p:cNvPr id="3" name="Titel 2">
            <a:extLst>
              <a:ext uri="{FF2B5EF4-FFF2-40B4-BE49-F238E27FC236}">
                <a16:creationId xmlns:a16="http://schemas.microsoft.com/office/drawing/2014/main" id="{80A38707-87AF-4021-BEFF-7C8DA437CFE6}"/>
              </a:ext>
            </a:extLst>
          </p:cNvPr>
          <p:cNvSpPr>
            <a:spLocks noGrp="1"/>
          </p:cNvSpPr>
          <p:nvPr>
            <p:ph type="title"/>
          </p:nvPr>
        </p:nvSpPr>
        <p:spPr/>
        <p:txBody>
          <a:bodyPr/>
          <a:lstStyle/>
          <a:p>
            <a:r>
              <a:rPr lang="de-CH" dirty="0" err="1"/>
              <a:t>Indication</a:t>
            </a:r>
            <a:r>
              <a:rPr lang="de-CH" dirty="0"/>
              <a:t> du </a:t>
            </a:r>
            <a:r>
              <a:rPr lang="de-CH" dirty="0" err="1"/>
              <a:t>lieu</a:t>
            </a:r>
            <a:endParaRPr lang="de-DE" dirty="0"/>
          </a:p>
        </p:txBody>
      </p:sp>
      <p:grpSp>
        <p:nvGrpSpPr>
          <p:cNvPr id="12" name="Gruppieren 11">
            <a:extLst>
              <a:ext uri="{FF2B5EF4-FFF2-40B4-BE49-F238E27FC236}">
                <a16:creationId xmlns:a16="http://schemas.microsoft.com/office/drawing/2014/main" id="{C32BC6F8-5DFE-47D4-B123-4C2B02B92CC5}"/>
              </a:ext>
            </a:extLst>
          </p:cNvPr>
          <p:cNvGrpSpPr/>
          <p:nvPr/>
        </p:nvGrpSpPr>
        <p:grpSpPr>
          <a:xfrm>
            <a:off x="6091429" y="3799181"/>
            <a:ext cx="3070094" cy="903905"/>
            <a:chOff x="5741552" y="4392869"/>
            <a:chExt cx="3070094" cy="1140985"/>
          </a:xfrm>
        </p:grpSpPr>
        <p:sp>
          <p:nvSpPr>
            <p:cNvPr id="7" name="Denkblase: wolkenförmig 6">
              <a:extLst>
                <a:ext uri="{FF2B5EF4-FFF2-40B4-BE49-F238E27FC236}">
                  <a16:creationId xmlns:a16="http://schemas.microsoft.com/office/drawing/2014/main" id="{34EED665-45C0-4919-BDED-3CF33C1EF453}"/>
                </a:ext>
              </a:extLst>
            </p:cNvPr>
            <p:cNvSpPr/>
            <p:nvPr/>
          </p:nvSpPr>
          <p:spPr>
            <a:xfrm>
              <a:off x="5741552" y="4392869"/>
              <a:ext cx="2857467" cy="1140985"/>
            </a:xfrm>
            <a:prstGeom prst="cloudCallout">
              <a:avLst>
                <a:gd name="adj1" fmla="val -85165"/>
                <a:gd name="adj2" fmla="val -29879"/>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574366E7-4E29-4528-B829-8B8A5F451E0A}"/>
                </a:ext>
              </a:extLst>
            </p:cNvPr>
            <p:cNvSpPr txBox="1"/>
            <p:nvPr/>
          </p:nvSpPr>
          <p:spPr>
            <a:xfrm>
              <a:off x="6147350" y="4477205"/>
              <a:ext cx="2664296" cy="893553"/>
            </a:xfrm>
            <a:prstGeom prst="rect">
              <a:avLst/>
            </a:prstGeom>
            <a:noFill/>
          </p:spPr>
          <p:txBody>
            <a:bodyPr wrap="square" rtlCol="0">
              <a:spAutoFit/>
            </a:bodyPr>
            <a:lstStyle/>
            <a:p>
              <a:r>
                <a:rPr lang="de-CH" sz="4000" dirty="0"/>
                <a:t>WGS 84</a:t>
              </a:r>
              <a:endParaRPr lang="de-DE" sz="4000" dirty="0"/>
            </a:p>
          </p:txBody>
        </p:sp>
      </p:grpSp>
      <p:grpSp>
        <p:nvGrpSpPr>
          <p:cNvPr id="18" name="Gruppieren 17">
            <a:extLst>
              <a:ext uri="{FF2B5EF4-FFF2-40B4-BE49-F238E27FC236}">
                <a16:creationId xmlns:a16="http://schemas.microsoft.com/office/drawing/2014/main" id="{FAB44768-C5BE-643B-ED54-E7BCF19609CC}"/>
              </a:ext>
            </a:extLst>
          </p:cNvPr>
          <p:cNvGrpSpPr/>
          <p:nvPr/>
        </p:nvGrpSpPr>
        <p:grpSpPr>
          <a:xfrm>
            <a:off x="6268271" y="5580834"/>
            <a:ext cx="2471041" cy="850832"/>
            <a:chOff x="6277222" y="5729894"/>
            <a:chExt cx="2471041" cy="850832"/>
          </a:xfrm>
        </p:grpSpPr>
        <p:sp>
          <p:nvSpPr>
            <p:cNvPr id="9" name="Denkblase: wolkenförmig 8">
              <a:extLst>
                <a:ext uri="{FF2B5EF4-FFF2-40B4-BE49-F238E27FC236}">
                  <a16:creationId xmlns:a16="http://schemas.microsoft.com/office/drawing/2014/main" id="{1F405707-301E-460F-BFD7-45E4D4A408CC}"/>
                </a:ext>
              </a:extLst>
            </p:cNvPr>
            <p:cNvSpPr/>
            <p:nvPr/>
          </p:nvSpPr>
          <p:spPr>
            <a:xfrm>
              <a:off x="6277222" y="5729894"/>
              <a:ext cx="2417253" cy="850832"/>
            </a:xfrm>
            <a:prstGeom prst="cloudCallout">
              <a:avLst>
                <a:gd name="adj1" fmla="val -92089"/>
                <a:gd name="adj2" fmla="val -61363"/>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5D8191F8-FDDC-4021-823C-57424DA7F210}"/>
                </a:ext>
              </a:extLst>
            </p:cNvPr>
            <p:cNvSpPr txBox="1"/>
            <p:nvPr/>
          </p:nvSpPr>
          <p:spPr>
            <a:xfrm>
              <a:off x="6372200" y="5861031"/>
              <a:ext cx="2376063" cy="584775"/>
            </a:xfrm>
            <a:prstGeom prst="rect">
              <a:avLst/>
            </a:prstGeom>
            <a:noFill/>
          </p:spPr>
          <p:txBody>
            <a:bodyPr wrap="square" rtlCol="0">
              <a:spAutoFit/>
            </a:bodyPr>
            <a:lstStyle/>
            <a:p>
              <a:r>
                <a:rPr lang="de-CH" sz="3200" dirty="0"/>
                <a:t>what3words</a:t>
              </a:r>
              <a:endParaRPr lang="de-DE" sz="3200" dirty="0"/>
            </a:p>
          </p:txBody>
        </p:sp>
      </p:grpSp>
      <p:grpSp>
        <p:nvGrpSpPr>
          <p:cNvPr id="15" name="Gruppieren 14">
            <a:extLst>
              <a:ext uri="{FF2B5EF4-FFF2-40B4-BE49-F238E27FC236}">
                <a16:creationId xmlns:a16="http://schemas.microsoft.com/office/drawing/2014/main" id="{2B5D5F20-1279-00A1-9261-75A8AE0E01FC}"/>
              </a:ext>
            </a:extLst>
          </p:cNvPr>
          <p:cNvGrpSpPr/>
          <p:nvPr/>
        </p:nvGrpSpPr>
        <p:grpSpPr>
          <a:xfrm>
            <a:off x="7959584" y="4799272"/>
            <a:ext cx="2988149" cy="733457"/>
            <a:chOff x="6497429" y="5237567"/>
            <a:chExt cx="2988149" cy="1140985"/>
          </a:xfrm>
        </p:grpSpPr>
        <p:sp>
          <p:nvSpPr>
            <p:cNvPr id="16" name="Denkblase: wolkenförmig 15">
              <a:extLst>
                <a:ext uri="{FF2B5EF4-FFF2-40B4-BE49-F238E27FC236}">
                  <a16:creationId xmlns:a16="http://schemas.microsoft.com/office/drawing/2014/main" id="{66C4AFCA-D3E5-C9E3-3C63-2E317BE3F949}"/>
                </a:ext>
              </a:extLst>
            </p:cNvPr>
            <p:cNvSpPr/>
            <p:nvPr/>
          </p:nvSpPr>
          <p:spPr>
            <a:xfrm>
              <a:off x="6497429" y="5237567"/>
              <a:ext cx="2417253" cy="1140985"/>
            </a:xfrm>
            <a:prstGeom prst="cloudCallout">
              <a:avLst>
                <a:gd name="adj1" fmla="val -131944"/>
                <a:gd name="adj2" fmla="val -58780"/>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feld 16">
              <a:extLst>
                <a:ext uri="{FF2B5EF4-FFF2-40B4-BE49-F238E27FC236}">
                  <a16:creationId xmlns:a16="http://schemas.microsoft.com/office/drawing/2014/main" id="{84F0095E-CE83-41DD-0EE1-2D20313BDDB8}"/>
                </a:ext>
              </a:extLst>
            </p:cNvPr>
            <p:cNvSpPr txBox="1"/>
            <p:nvPr/>
          </p:nvSpPr>
          <p:spPr>
            <a:xfrm>
              <a:off x="7109515" y="5383055"/>
              <a:ext cx="2376063" cy="909691"/>
            </a:xfrm>
            <a:prstGeom prst="rect">
              <a:avLst/>
            </a:prstGeom>
            <a:noFill/>
          </p:spPr>
          <p:txBody>
            <a:bodyPr wrap="square" rtlCol="0">
              <a:spAutoFit/>
            </a:bodyPr>
            <a:lstStyle/>
            <a:p>
              <a:r>
                <a:rPr lang="de-CH" sz="3200" dirty="0"/>
                <a:t>UTM</a:t>
              </a:r>
              <a:endParaRPr lang="de-DE" sz="3200" dirty="0"/>
            </a:p>
          </p:txBody>
        </p:sp>
      </p:grpSp>
      <p:pic>
        <p:nvPicPr>
          <p:cNvPr id="19" name="Grafik 18">
            <a:extLst>
              <a:ext uri="{FF2B5EF4-FFF2-40B4-BE49-F238E27FC236}">
                <a16:creationId xmlns:a16="http://schemas.microsoft.com/office/drawing/2014/main" id="{9D9DC5BB-CD53-F8F4-7F1C-B60A4F0FE498}"/>
              </a:ext>
            </a:extLst>
          </p:cNvPr>
          <p:cNvPicPr>
            <a:picLocks noChangeAspect="1"/>
          </p:cNvPicPr>
          <p:nvPr/>
        </p:nvPicPr>
        <p:blipFill>
          <a:blip r:embed="rId3"/>
          <a:stretch>
            <a:fillRect/>
          </a:stretch>
        </p:blipFill>
        <p:spPr>
          <a:xfrm>
            <a:off x="6107124" y="566797"/>
            <a:ext cx="4340084" cy="2330192"/>
          </a:xfrm>
          <a:prstGeom prst="rect">
            <a:avLst/>
          </a:prstGeom>
        </p:spPr>
      </p:pic>
      <p:grpSp>
        <p:nvGrpSpPr>
          <p:cNvPr id="6" name="Gruppieren 5">
            <a:extLst>
              <a:ext uri="{FF2B5EF4-FFF2-40B4-BE49-F238E27FC236}">
                <a16:creationId xmlns:a16="http://schemas.microsoft.com/office/drawing/2014/main" id="{ED98DD74-E7DA-4505-BF76-9D4D6B2510ED}"/>
              </a:ext>
            </a:extLst>
          </p:cNvPr>
          <p:cNvGrpSpPr/>
          <p:nvPr/>
        </p:nvGrpSpPr>
        <p:grpSpPr>
          <a:xfrm>
            <a:off x="7593127" y="2675148"/>
            <a:ext cx="4039228" cy="1027847"/>
            <a:chOff x="5652120" y="2969568"/>
            <a:chExt cx="3050637" cy="1440160"/>
          </a:xfrm>
        </p:grpSpPr>
        <p:sp>
          <p:nvSpPr>
            <p:cNvPr id="4" name="Denkblase: wolkenförmig 3">
              <a:extLst>
                <a:ext uri="{FF2B5EF4-FFF2-40B4-BE49-F238E27FC236}">
                  <a16:creationId xmlns:a16="http://schemas.microsoft.com/office/drawing/2014/main" id="{CAB31BD5-152D-412C-BB09-9B6ADCC6261A}"/>
                </a:ext>
              </a:extLst>
            </p:cNvPr>
            <p:cNvSpPr/>
            <p:nvPr/>
          </p:nvSpPr>
          <p:spPr>
            <a:xfrm>
              <a:off x="5652120" y="2969568"/>
              <a:ext cx="2857467" cy="1440160"/>
            </a:xfrm>
            <a:prstGeom prst="cloudCallout">
              <a:avLst>
                <a:gd name="adj1" fmla="val -108965"/>
                <a:gd name="adj2" fmla="val 223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84753C85-4DB8-405E-8E57-383DAD78213D}"/>
                </a:ext>
              </a:extLst>
            </p:cNvPr>
            <p:cNvSpPr txBox="1"/>
            <p:nvPr/>
          </p:nvSpPr>
          <p:spPr>
            <a:xfrm>
              <a:off x="5845291" y="3090573"/>
              <a:ext cx="2857466" cy="1099034"/>
            </a:xfrm>
            <a:prstGeom prst="rect">
              <a:avLst/>
            </a:prstGeom>
            <a:noFill/>
          </p:spPr>
          <p:txBody>
            <a:bodyPr wrap="square" rtlCol="0">
              <a:spAutoFit/>
            </a:bodyPr>
            <a:lstStyle/>
            <a:p>
              <a:r>
                <a:rPr lang="de-CH" sz="4000" dirty="0"/>
                <a:t>MN03 / MN95</a:t>
              </a:r>
              <a:endParaRPr lang="de-DE" sz="4000" dirty="0"/>
            </a:p>
          </p:txBody>
        </p:sp>
      </p:grpSp>
    </p:spTree>
    <p:extLst>
      <p:ext uri="{BB962C8B-B14F-4D97-AF65-F5344CB8AC3E}">
        <p14:creationId xmlns:p14="http://schemas.microsoft.com/office/powerpoint/2010/main" val="194359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39787AC-F79B-4AD2-A265-DD630599F99B}"/>
              </a:ext>
            </a:extLst>
          </p:cNvPr>
          <p:cNvSpPr>
            <a:spLocks noGrp="1"/>
          </p:cNvSpPr>
          <p:nvPr>
            <p:ph type="title"/>
          </p:nvPr>
        </p:nvSpPr>
        <p:spPr/>
        <p:txBody>
          <a:bodyPr/>
          <a:lstStyle/>
          <a:p>
            <a:r>
              <a:rPr lang="de-CH" dirty="0"/>
              <a:t>what3words</a:t>
            </a:r>
            <a:endParaRPr lang="de-DE" dirty="0"/>
          </a:p>
        </p:txBody>
      </p:sp>
      <p:pic>
        <p:nvPicPr>
          <p:cNvPr id="6" name="Grafik 5">
            <a:extLst>
              <a:ext uri="{FF2B5EF4-FFF2-40B4-BE49-F238E27FC236}">
                <a16:creationId xmlns:a16="http://schemas.microsoft.com/office/drawing/2014/main" id="{14B3F6DE-F30B-EEF1-033F-C5F4269FE154}"/>
              </a:ext>
            </a:extLst>
          </p:cNvPr>
          <p:cNvPicPr>
            <a:picLocks noChangeAspect="1"/>
          </p:cNvPicPr>
          <p:nvPr/>
        </p:nvPicPr>
        <p:blipFill rotWithShape="1">
          <a:blip r:embed="rId3"/>
          <a:srcRect r="3576"/>
          <a:stretch/>
        </p:blipFill>
        <p:spPr>
          <a:xfrm>
            <a:off x="3435377" y="2352675"/>
            <a:ext cx="8205761" cy="3638550"/>
          </a:xfrm>
          <a:prstGeom prst="rect">
            <a:avLst/>
          </a:prstGeom>
        </p:spPr>
      </p:pic>
      <p:pic>
        <p:nvPicPr>
          <p:cNvPr id="4" name="Grafik 3">
            <a:extLst>
              <a:ext uri="{FF2B5EF4-FFF2-40B4-BE49-F238E27FC236}">
                <a16:creationId xmlns:a16="http://schemas.microsoft.com/office/drawing/2014/main" id="{B05B971E-9C66-ECB6-3C03-26EEA4B238DF}"/>
              </a:ext>
            </a:extLst>
          </p:cNvPr>
          <p:cNvPicPr>
            <a:picLocks noChangeAspect="1"/>
          </p:cNvPicPr>
          <p:nvPr/>
        </p:nvPicPr>
        <p:blipFill>
          <a:blip r:embed="rId4"/>
          <a:stretch>
            <a:fillRect/>
          </a:stretch>
        </p:blipFill>
        <p:spPr>
          <a:xfrm>
            <a:off x="3435377" y="2352675"/>
            <a:ext cx="8183303" cy="3638550"/>
          </a:xfrm>
          <a:prstGeom prst="rect">
            <a:avLst/>
          </a:prstGeom>
        </p:spPr>
      </p:pic>
    </p:spTree>
    <p:extLst>
      <p:ext uri="{BB962C8B-B14F-4D97-AF65-F5344CB8AC3E}">
        <p14:creationId xmlns:p14="http://schemas.microsoft.com/office/powerpoint/2010/main" val="32607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5FA9346-8CED-8E8B-7D5B-73A1C3F0AEEE}"/>
              </a:ext>
            </a:extLst>
          </p:cNvPr>
          <p:cNvSpPr/>
          <p:nvPr/>
        </p:nvSpPr>
        <p:spPr>
          <a:xfrm>
            <a:off x="516274" y="2397982"/>
            <a:ext cx="3382307" cy="7200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CH" dirty="0"/>
          </a:p>
        </p:txBody>
      </p:sp>
      <p:sp>
        <p:nvSpPr>
          <p:cNvPr id="3" name="Titel 2"/>
          <p:cNvSpPr>
            <a:spLocks noGrp="1"/>
          </p:cNvSpPr>
          <p:nvPr>
            <p:ph type="title"/>
          </p:nvPr>
        </p:nvSpPr>
        <p:spPr/>
        <p:txBody>
          <a:bodyPr/>
          <a:lstStyle/>
          <a:p>
            <a:r>
              <a:rPr lang="de-CH" dirty="0"/>
              <a:t>Orientation en 3 </a:t>
            </a:r>
            <a:r>
              <a:rPr lang="de-CH" dirty="0" err="1"/>
              <a:t>parties</a:t>
            </a:r>
            <a:endParaRPr lang="de-CH" dirty="0"/>
          </a:p>
        </p:txBody>
      </p:sp>
      <p:sp>
        <p:nvSpPr>
          <p:cNvPr id="4" name="AutoShape 4" descr="https://mail.gymkirchenfeld.ch/service/home/~/?auth=co&amp;loc=de&amp;id=123984&amp;part=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6" descr="https://mail.gymkirchenfeld.ch/service/home/~/?auth=co&amp;loc=de&amp;id=123984&amp;part=2"/>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 name="Textfeld 1">
            <a:extLst>
              <a:ext uri="{FF2B5EF4-FFF2-40B4-BE49-F238E27FC236}">
                <a16:creationId xmlns:a16="http://schemas.microsoft.com/office/drawing/2014/main" id="{6CD789BE-4553-4FF5-A8EF-6B34754CEE7A}"/>
              </a:ext>
            </a:extLst>
          </p:cNvPr>
          <p:cNvSpPr txBox="1"/>
          <p:nvPr/>
        </p:nvSpPr>
        <p:spPr>
          <a:xfrm rot="21444671">
            <a:off x="7326646" y="3016341"/>
            <a:ext cx="865420" cy="307777"/>
          </a:xfrm>
          <a:prstGeom prst="rect">
            <a:avLst/>
          </a:prstGeom>
          <a:noFill/>
          <a:scene3d>
            <a:camera prst="obliqueBottomLeft"/>
            <a:lightRig rig="threePt" dir="t"/>
          </a:scene3d>
        </p:spPr>
        <p:txBody>
          <a:bodyPr wrap="square" rtlCol="0">
            <a:spAutoFit/>
          </a:bodyPr>
          <a:lstStyle/>
          <a:p>
            <a:r>
              <a:rPr lang="de-CH" sz="1400" dirty="0">
                <a:solidFill>
                  <a:schemeClr val="bg1">
                    <a:lumMod val="65000"/>
                  </a:schemeClr>
                </a:solidFill>
                <a:latin typeface="Arial Rounded MT Bold" panose="020F0704030504030204" pitchFamily="34" charset="0"/>
              </a:rPr>
              <a:t>REDOG</a:t>
            </a:r>
            <a:endParaRPr lang="de-DE" sz="1400" dirty="0">
              <a:solidFill>
                <a:schemeClr val="bg1">
                  <a:lumMod val="65000"/>
                </a:schemeClr>
              </a:solidFill>
              <a:latin typeface="Arial Rounded MT Bold" panose="020F0704030504030204" pitchFamily="34" charset="0"/>
            </a:endParaRPr>
          </a:p>
        </p:txBody>
      </p:sp>
      <p:pic>
        <p:nvPicPr>
          <p:cNvPr id="8" name="Grafik 7">
            <a:extLst>
              <a:ext uri="{FF2B5EF4-FFF2-40B4-BE49-F238E27FC236}">
                <a16:creationId xmlns:a16="http://schemas.microsoft.com/office/drawing/2014/main" id="{7843D933-35BC-9BF1-75EC-F832C15D5A9E}"/>
              </a:ext>
            </a:extLst>
          </p:cNvPr>
          <p:cNvPicPr>
            <a:picLocks noChangeAspect="1"/>
          </p:cNvPicPr>
          <p:nvPr/>
        </p:nvPicPr>
        <p:blipFill rotWithShape="1">
          <a:blip r:embed="rId3"/>
          <a:srcRect l="6175"/>
          <a:stretch/>
        </p:blipFill>
        <p:spPr>
          <a:xfrm>
            <a:off x="6168008" y="2341446"/>
            <a:ext cx="5470538" cy="3640486"/>
          </a:xfrm>
          <a:prstGeom prst="rect">
            <a:avLst/>
          </a:prstGeom>
        </p:spPr>
      </p:pic>
      <p:sp>
        <p:nvSpPr>
          <p:cNvPr id="10" name="Textfeld 9">
            <a:extLst>
              <a:ext uri="{FF2B5EF4-FFF2-40B4-BE49-F238E27FC236}">
                <a16:creationId xmlns:a16="http://schemas.microsoft.com/office/drawing/2014/main" id="{A9F30937-0979-382A-CCA3-9952BDDEA63C}"/>
              </a:ext>
            </a:extLst>
          </p:cNvPr>
          <p:cNvSpPr txBox="1"/>
          <p:nvPr/>
        </p:nvSpPr>
        <p:spPr>
          <a:xfrm>
            <a:off x="553453" y="2341446"/>
            <a:ext cx="5974595" cy="2101344"/>
          </a:xfrm>
          <a:prstGeom prst="rect">
            <a:avLst/>
          </a:prstGeom>
          <a:noFill/>
        </p:spPr>
        <p:txBody>
          <a:bodyPr wrap="square" lIns="0" tIns="0" rIns="0" bIns="0" rtlCol="0">
            <a:spAutoFit/>
          </a:bodyPr>
          <a:lstStyle/>
          <a:p>
            <a:pPr defTabSz="1076325">
              <a:lnSpc>
                <a:spcPct val="200000"/>
              </a:lnSpc>
            </a:pPr>
            <a:r>
              <a:rPr lang="de-CH" sz="2400" dirty="0"/>
              <a:t>1ère </a:t>
            </a:r>
            <a:r>
              <a:rPr lang="de-CH" sz="2400" dirty="0" err="1"/>
              <a:t>partie</a:t>
            </a:r>
            <a:r>
              <a:rPr lang="de-CH" sz="2400" dirty="0"/>
              <a:t> : La carte</a:t>
            </a:r>
          </a:p>
          <a:p>
            <a:pPr defTabSz="1076325">
              <a:lnSpc>
                <a:spcPct val="200000"/>
              </a:lnSpc>
            </a:pPr>
            <a:r>
              <a:rPr lang="de-CH" sz="2400" dirty="0"/>
              <a:t>2ème </a:t>
            </a:r>
            <a:r>
              <a:rPr lang="de-CH" sz="2400" dirty="0" err="1"/>
              <a:t>partie</a:t>
            </a:r>
            <a:r>
              <a:rPr lang="de-CH" sz="2400" dirty="0"/>
              <a:t>: La </a:t>
            </a:r>
            <a:r>
              <a:rPr lang="de-CH" sz="2400" dirty="0" err="1"/>
              <a:t>boussole</a:t>
            </a:r>
            <a:endParaRPr lang="de-CH" sz="2400" dirty="0"/>
          </a:p>
          <a:p>
            <a:pPr defTabSz="1076325">
              <a:lnSpc>
                <a:spcPct val="200000"/>
              </a:lnSpc>
            </a:pPr>
            <a:r>
              <a:rPr lang="de-CH" sz="2400" dirty="0"/>
              <a:t>3ème </a:t>
            </a:r>
            <a:r>
              <a:rPr lang="de-CH" sz="2400" dirty="0" err="1"/>
              <a:t>partie</a:t>
            </a:r>
            <a:r>
              <a:rPr lang="de-CH" sz="2400" dirty="0"/>
              <a:t>: </a:t>
            </a:r>
            <a:r>
              <a:rPr lang="de-CH" sz="2400" dirty="0" err="1"/>
              <a:t>L'application</a:t>
            </a:r>
            <a:r>
              <a:rPr lang="de-CH" sz="2400" dirty="0"/>
              <a:t> </a:t>
            </a:r>
            <a:r>
              <a:rPr lang="de-CH" sz="2400" dirty="0" err="1"/>
              <a:t>d'intervention</a:t>
            </a:r>
            <a:endParaRPr lang="de-CH" sz="2400" dirty="0"/>
          </a:p>
        </p:txBody>
      </p:sp>
    </p:spTree>
    <p:extLst>
      <p:ext uri="{BB962C8B-B14F-4D97-AF65-F5344CB8AC3E}">
        <p14:creationId xmlns:p14="http://schemas.microsoft.com/office/powerpoint/2010/main" val="1688635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BDA1C17-4260-1D09-DD79-2545247FE1E0}"/>
              </a:ext>
            </a:extLst>
          </p:cNvPr>
          <p:cNvPicPr>
            <a:picLocks noChangeAspect="1"/>
          </p:cNvPicPr>
          <p:nvPr/>
        </p:nvPicPr>
        <p:blipFill>
          <a:blip r:embed="rId3"/>
          <a:stretch>
            <a:fillRect/>
          </a:stretch>
        </p:blipFill>
        <p:spPr>
          <a:xfrm>
            <a:off x="1573379" y="2355687"/>
            <a:ext cx="10047543" cy="4417251"/>
          </a:xfrm>
          <a:prstGeom prst="rect">
            <a:avLst/>
          </a:prstGeom>
        </p:spPr>
      </p:pic>
      <p:sp>
        <p:nvSpPr>
          <p:cNvPr id="3" name="Titel 2">
            <a:extLst>
              <a:ext uri="{FF2B5EF4-FFF2-40B4-BE49-F238E27FC236}">
                <a16:creationId xmlns:a16="http://schemas.microsoft.com/office/drawing/2014/main" id="{65A861AA-35E4-454B-88C9-479820ECB342}"/>
              </a:ext>
            </a:extLst>
          </p:cNvPr>
          <p:cNvSpPr>
            <a:spLocks noGrp="1"/>
          </p:cNvSpPr>
          <p:nvPr>
            <p:ph type="title"/>
          </p:nvPr>
        </p:nvSpPr>
        <p:spPr/>
        <p:txBody>
          <a:bodyPr/>
          <a:lstStyle/>
          <a:p>
            <a:r>
              <a:rPr lang="de-CH" dirty="0"/>
              <a:t>w3w </a:t>
            </a:r>
            <a:r>
              <a:rPr lang="de-CH" dirty="0" err="1"/>
              <a:t>avec</a:t>
            </a:r>
            <a:r>
              <a:rPr lang="de-CH" dirty="0"/>
              <a:t> map.geo.admin.ch</a:t>
            </a:r>
            <a:endParaRPr lang="de-DE" dirty="0"/>
          </a:p>
        </p:txBody>
      </p:sp>
      <p:sp>
        <p:nvSpPr>
          <p:cNvPr id="10" name="Rechteck 9">
            <a:extLst>
              <a:ext uri="{FF2B5EF4-FFF2-40B4-BE49-F238E27FC236}">
                <a16:creationId xmlns:a16="http://schemas.microsoft.com/office/drawing/2014/main" id="{87BF7597-1D85-499A-A7F2-3E01B662E45B}"/>
              </a:ext>
            </a:extLst>
          </p:cNvPr>
          <p:cNvSpPr/>
          <p:nvPr/>
        </p:nvSpPr>
        <p:spPr>
          <a:xfrm>
            <a:off x="4200932" y="2299732"/>
            <a:ext cx="1656184" cy="130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2610DEBB-B99F-13AB-3B84-6A8426DE5D5D}"/>
              </a:ext>
            </a:extLst>
          </p:cNvPr>
          <p:cNvPicPr>
            <a:picLocks noChangeAspect="1"/>
          </p:cNvPicPr>
          <p:nvPr/>
        </p:nvPicPr>
        <p:blipFill>
          <a:blip r:embed="rId4"/>
          <a:stretch>
            <a:fillRect/>
          </a:stretch>
        </p:blipFill>
        <p:spPr>
          <a:xfrm>
            <a:off x="1582201" y="2352675"/>
            <a:ext cx="10078168" cy="4417251"/>
          </a:xfrm>
          <a:prstGeom prst="rect">
            <a:avLst/>
          </a:prstGeom>
        </p:spPr>
      </p:pic>
      <p:sp>
        <p:nvSpPr>
          <p:cNvPr id="5" name="Rechteck 4">
            <a:extLst>
              <a:ext uri="{FF2B5EF4-FFF2-40B4-BE49-F238E27FC236}">
                <a16:creationId xmlns:a16="http://schemas.microsoft.com/office/drawing/2014/main" id="{10114AA5-6971-2D26-AD6D-8CDE58A6F80E}"/>
              </a:ext>
            </a:extLst>
          </p:cNvPr>
          <p:cNvSpPr/>
          <p:nvPr/>
        </p:nvSpPr>
        <p:spPr>
          <a:xfrm>
            <a:off x="4056916" y="2620025"/>
            <a:ext cx="1800200" cy="1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a:extLst>
              <a:ext uri="{FF2B5EF4-FFF2-40B4-BE49-F238E27FC236}">
                <a16:creationId xmlns:a16="http://schemas.microsoft.com/office/drawing/2014/main" id="{8E8C9FC4-82BC-4291-9533-2C8D2379142B}"/>
              </a:ext>
            </a:extLst>
          </p:cNvPr>
          <p:cNvSpPr txBox="1"/>
          <p:nvPr/>
        </p:nvSpPr>
        <p:spPr>
          <a:xfrm>
            <a:off x="4056916" y="2508045"/>
            <a:ext cx="3096344" cy="314894"/>
          </a:xfrm>
          <a:prstGeom prst="rect">
            <a:avLst/>
          </a:prstGeom>
          <a:noFill/>
        </p:spPr>
        <p:txBody>
          <a:bodyPr wrap="square" rtlCol="0">
            <a:spAutoFit/>
          </a:bodyPr>
          <a:lstStyle/>
          <a:p>
            <a:pPr>
              <a:lnSpc>
                <a:spcPct val="150000"/>
              </a:lnSpc>
            </a:pPr>
            <a:r>
              <a:rPr lang="de-CH" sz="1100" dirty="0" err="1"/>
              <a:t>quasi.informatif.excusant</a:t>
            </a:r>
            <a:endParaRPr lang="de-CH" sz="1100" dirty="0"/>
          </a:p>
        </p:txBody>
      </p:sp>
    </p:spTree>
    <p:extLst>
      <p:ext uri="{BB962C8B-B14F-4D97-AF65-F5344CB8AC3E}">
        <p14:creationId xmlns:p14="http://schemas.microsoft.com/office/powerpoint/2010/main" val="382608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7BABD1B5-51B4-D762-931E-609604ABEEF4}"/>
              </a:ext>
            </a:extLst>
          </p:cNvPr>
          <p:cNvPicPr>
            <a:picLocks noGrp="1" noChangeAspect="1"/>
          </p:cNvPicPr>
          <p:nvPr>
            <p:ph idx="1"/>
          </p:nvPr>
        </p:nvPicPr>
        <p:blipFill>
          <a:blip r:embed="rId3"/>
          <a:stretch>
            <a:fillRect/>
          </a:stretch>
        </p:blipFill>
        <p:spPr>
          <a:xfrm>
            <a:off x="1883533" y="1916833"/>
            <a:ext cx="8333175" cy="4744191"/>
          </a:xfrm>
          <a:prstGeom prst="rect">
            <a:avLst/>
          </a:prstGeom>
        </p:spPr>
      </p:pic>
      <p:sp>
        <p:nvSpPr>
          <p:cNvPr id="3" name="Titel 2">
            <a:extLst>
              <a:ext uri="{FF2B5EF4-FFF2-40B4-BE49-F238E27FC236}">
                <a16:creationId xmlns:a16="http://schemas.microsoft.com/office/drawing/2014/main" id="{2F939DB9-8764-5D8F-8B2E-9FCB41ADD313}"/>
              </a:ext>
            </a:extLst>
          </p:cNvPr>
          <p:cNvSpPr>
            <a:spLocks noGrp="1"/>
          </p:cNvSpPr>
          <p:nvPr>
            <p:ph type="title"/>
          </p:nvPr>
        </p:nvSpPr>
        <p:spPr/>
        <p:txBody>
          <a:bodyPr/>
          <a:lstStyle/>
          <a:p>
            <a:r>
              <a:rPr lang="de-DE" dirty="0"/>
              <a:t>UTM (Universal Transverse Mercator)</a:t>
            </a:r>
            <a:endParaRPr lang="de-CH" dirty="0"/>
          </a:p>
        </p:txBody>
      </p:sp>
      <p:pic>
        <p:nvPicPr>
          <p:cNvPr id="1026" name="Picture 2">
            <a:extLst>
              <a:ext uri="{FF2B5EF4-FFF2-40B4-BE49-F238E27FC236}">
                <a16:creationId xmlns:a16="http://schemas.microsoft.com/office/drawing/2014/main" id="{9BCDD7EC-D0EB-8965-7850-EAB733DB52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38" y="1916833"/>
            <a:ext cx="4352925"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54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BC46008-DE61-07EF-909F-73384EEE19F3}"/>
              </a:ext>
            </a:extLst>
          </p:cNvPr>
          <p:cNvPicPr>
            <a:picLocks noGrp="1" noChangeAspect="1"/>
          </p:cNvPicPr>
          <p:nvPr>
            <p:ph idx="1"/>
          </p:nvPr>
        </p:nvPicPr>
        <p:blipFill>
          <a:blip r:embed="rId3"/>
          <a:stretch>
            <a:fillRect/>
          </a:stretch>
        </p:blipFill>
        <p:spPr>
          <a:xfrm>
            <a:off x="3990974" y="1928726"/>
            <a:ext cx="1905797" cy="3144564"/>
          </a:xfrm>
        </p:spPr>
      </p:pic>
      <p:sp>
        <p:nvSpPr>
          <p:cNvPr id="3" name="Titel 2">
            <a:extLst>
              <a:ext uri="{FF2B5EF4-FFF2-40B4-BE49-F238E27FC236}">
                <a16:creationId xmlns:a16="http://schemas.microsoft.com/office/drawing/2014/main" id="{453A8D29-5622-E311-1C59-C99639AFD69D}"/>
              </a:ext>
            </a:extLst>
          </p:cNvPr>
          <p:cNvSpPr>
            <a:spLocks noGrp="1"/>
          </p:cNvSpPr>
          <p:nvPr>
            <p:ph type="title"/>
          </p:nvPr>
        </p:nvSpPr>
        <p:spPr/>
        <p:txBody>
          <a:bodyPr/>
          <a:lstStyle/>
          <a:p>
            <a:r>
              <a:rPr lang="de-DE" dirty="0" err="1"/>
              <a:t>Coordonnées</a:t>
            </a:r>
            <a:r>
              <a:rPr lang="de-DE" dirty="0"/>
              <a:t> UTM</a:t>
            </a:r>
            <a:endParaRPr lang="de-CH" dirty="0"/>
          </a:p>
        </p:txBody>
      </p:sp>
      <p:sp>
        <p:nvSpPr>
          <p:cNvPr id="6" name="Textfeld 5">
            <a:extLst>
              <a:ext uri="{FF2B5EF4-FFF2-40B4-BE49-F238E27FC236}">
                <a16:creationId xmlns:a16="http://schemas.microsoft.com/office/drawing/2014/main" id="{ACBBAE97-6169-4AA1-3B1C-821C43873821}"/>
              </a:ext>
            </a:extLst>
          </p:cNvPr>
          <p:cNvSpPr txBox="1"/>
          <p:nvPr/>
        </p:nvSpPr>
        <p:spPr>
          <a:xfrm>
            <a:off x="4051755" y="5028426"/>
            <a:ext cx="2941028" cy="461665"/>
          </a:xfrm>
          <a:prstGeom prst="rect">
            <a:avLst/>
          </a:prstGeom>
          <a:noFill/>
        </p:spPr>
        <p:txBody>
          <a:bodyPr wrap="square" rtlCol="0">
            <a:spAutoFit/>
          </a:bodyPr>
          <a:lstStyle/>
          <a:p>
            <a:r>
              <a:rPr lang="de-DE" sz="2400" dirty="0"/>
              <a:t>6°	       12°</a:t>
            </a:r>
            <a:endParaRPr lang="de-CH" sz="2400" dirty="0"/>
          </a:p>
        </p:txBody>
      </p:sp>
      <p:cxnSp>
        <p:nvCxnSpPr>
          <p:cNvPr id="8" name="Gerader Verbinder 7">
            <a:extLst>
              <a:ext uri="{FF2B5EF4-FFF2-40B4-BE49-F238E27FC236}">
                <a16:creationId xmlns:a16="http://schemas.microsoft.com/office/drawing/2014/main" id="{A562DFAB-5641-F73A-462E-D8695C6F554A}"/>
              </a:ext>
            </a:extLst>
          </p:cNvPr>
          <p:cNvCxnSpPr>
            <a:cxnSpLocks/>
          </p:cNvCxnSpPr>
          <p:nvPr/>
        </p:nvCxnSpPr>
        <p:spPr>
          <a:xfrm>
            <a:off x="4943872" y="1700808"/>
            <a:ext cx="0" cy="3744416"/>
          </a:xfrm>
          <a:prstGeom prst="line">
            <a:avLst/>
          </a:prstGeom>
        </p:spPr>
        <p:style>
          <a:lnRef idx="2">
            <a:schemeClr val="dk1"/>
          </a:lnRef>
          <a:fillRef idx="0">
            <a:schemeClr val="dk1"/>
          </a:fillRef>
          <a:effectRef idx="1">
            <a:schemeClr val="dk1"/>
          </a:effectRef>
          <a:fontRef idx="minor">
            <a:schemeClr val="tx1"/>
          </a:fontRef>
        </p:style>
      </p:cxnSp>
      <p:sp>
        <p:nvSpPr>
          <p:cNvPr id="10" name="Textfeld 9">
            <a:extLst>
              <a:ext uri="{FF2B5EF4-FFF2-40B4-BE49-F238E27FC236}">
                <a16:creationId xmlns:a16="http://schemas.microsoft.com/office/drawing/2014/main" id="{B2D4FC8F-2F4C-1792-E1AC-21B68FA06B10}"/>
              </a:ext>
            </a:extLst>
          </p:cNvPr>
          <p:cNvSpPr txBox="1"/>
          <p:nvPr/>
        </p:nvSpPr>
        <p:spPr>
          <a:xfrm>
            <a:off x="3729712" y="5515072"/>
            <a:ext cx="2520280" cy="369332"/>
          </a:xfrm>
          <a:prstGeom prst="rect">
            <a:avLst/>
          </a:prstGeom>
          <a:noFill/>
        </p:spPr>
        <p:txBody>
          <a:bodyPr wrap="square" rtlCol="0">
            <a:spAutoFit/>
          </a:bodyPr>
          <a:lstStyle/>
          <a:p>
            <a:pPr algn="ctr"/>
            <a:r>
              <a:rPr lang="de-DE" dirty="0"/>
              <a:t>500‘000</a:t>
            </a:r>
            <a:endParaRPr lang="de-CH" dirty="0"/>
          </a:p>
        </p:txBody>
      </p:sp>
      <p:sp>
        <p:nvSpPr>
          <p:cNvPr id="14" name="Textfeld 13">
            <a:extLst>
              <a:ext uri="{FF2B5EF4-FFF2-40B4-BE49-F238E27FC236}">
                <a16:creationId xmlns:a16="http://schemas.microsoft.com/office/drawing/2014/main" id="{00F1617A-0059-D5FC-D607-E7AB61652F01}"/>
              </a:ext>
            </a:extLst>
          </p:cNvPr>
          <p:cNvSpPr txBox="1"/>
          <p:nvPr/>
        </p:nvSpPr>
        <p:spPr>
          <a:xfrm>
            <a:off x="7032104" y="1889913"/>
            <a:ext cx="4065935" cy="19514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nSpc>
                <a:spcPct val="150000"/>
              </a:lnSpc>
            </a:pPr>
            <a:r>
              <a:rPr lang="de-CH" sz="2800" b="1" dirty="0" err="1">
                <a:solidFill>
                  <a:schemeClr val="bg1">
                    <a:lumMod val="85000"/>
                  </a:schemeClr>
                </a:solidFill>
                <a:latin typeface="Helvetica Neue"/>
              </a:rPr>
              <a:t>Où</a:t>
            </a:r>
            <a:r>
              <a:rPr lang="de-CH" sz="2800" b="1" dirty="0">
                <a:solidFill>
                  <a:schemeClr val="bg1">
                    <a:lumMod val="85000"/>
                  </a:schemeClr>
                </a:solidFill>
                <a:latin typeface="Helvetica Neue"/>
              </a:rPr>
              <a:t> </a:t>
            </a:r>
            <a:r>
              <a:rPr lang="de-CH" sz="2800" b="1" dirty="0" err="1">
                <a:solidFill>
                  <a:schemeClr val="bg1">
                    <a:lumMod val="85000"/>
                  </a:schemeClr>
                </a:solidFill>
                <a:latin typeface="Helvetica Neue"/>
              </a:rPr>
              <a:t>sommes-nous</a:t>
            </a:r>
            <a:r>
              <a:rPr lang="de-CH" sz="2800" b="1" dirty="0">
                <a:solidFill>
                  <a:schemeClr val="bg1">
                    <a:lumMod val="85000"/>
                  </a:schemeClr>
                </a:solidFill>
                <a:latin typeface="Helvetica Neue"/>
              </a:rPr>
              <a:t>:</a:t>
            </a:r>
          </a:p>
          <a:p>
            <a:pPr>
              <a:lnSpc>
                <a:spcPct val="150000"/>
              </a:lnSpc>
            </a:pPr>
            <a:r>
              <a:rPr lang="de-CH" sz="2800" b="1" dirty="0">
                <a:solidFill>
                  <a:schemeClr val="bg1">
                    <a:lumMod val="85000"/>
                  </a:schemeClr>
                </a:solidFill>
                <a:latin typeface="Helvetica Neue"/>
              </a:rPr>
              <a:t>(Zone 32T)</a:t>
            </a:r>
          </a:p>
          <a:p>
            <a:pPr>
              <a:lnSpc>
                <a:spcPct val="150000"/>
              </a:lnSpc>
            </a:pPr>
            <a:r>
              <a:rPr lang="de-CH" sz="2800" b="1" dirty="0">
                <a:solidFill>
                  <a:schemeClr val="bg1">
                    <a:lumMod val="85000"/>
                  </a:schemeClr>
                </a:solidFill>
                <a:latin typeface="Helvetica Neue"/>
              </a:rPr>
              <a:t>386’832,  5’201’766</a:t>
            </a:r>
            <a:endParaRPr lang="de-CH" sz="2800" b="1" dirty="0">
              <a:solidFill>
                <a:schemeClr val="bg1">
                  <a:lumMod val="85000"/>
                </a:schemeClr>
              </a:solidFill>
            </a:endParaRPr>
          </a:p>
        </p:txBody>
      </p:sp>
      <p:grpSp>
        <p:nvGrpSpPr>
          <p:cNvPr id="19" name="Gruppieren 18">
            <a:extLst>
              <a:ext uri="{FF2B5EF4-FFF2-40B4-BE49-F238E27FC236}">
                <a16:creationId xmlns:a16="http://schemas.microsoft.com/office/drawing/2014/main" id="{F79D9DC8-476A-22AA-7AF5-75BA6FA5AC91}"/>
              </a:ext>
            </a:extLst>
          </p:cNvPr>
          <p:cNvGrpSpPr/>
          <p:nvPr/>
        </p:nvGrpSpPr>
        <p:grpSpPr>
          <a:xfrm>
            <a:off x="2963652" y="2420888"/>
            <a:ext cx="648072" cy="3384376"/>
            <a:chOff x="1439652" y="2420888"/>
            <a:chExt cx="648072" cy="3384376"/>
          </a:xfrm>
        </p:grpSpPr>
        <p:cxnSp>
          <p:nvCxnSpPr>
            <p:cNvPr id="16" name="Gerade Verbindung mit Pfeil 15">
              <a:extLst>
                <a:ext uri="{FF2B5EF4-FFF2-40B4-BE49-F238E27FC236}">
                  <a16:creationId xmlns:a16="http://schemas.microsoft.com/office/drawing/2014/main" id="{B1082C71-D6E7-FD0E-F025-ECD685BE961F}"/>
                </a:ext>
              </a:extLst>
            </p:cNvPr>
            <p:cNvCxnSpPr/>
            <p:nvPr/>
          </p:nvCxnSpPr>
          <p:spPr>
            <a:xfrm flipV="1">
              <a:off x="1763688" y="2492896"/>
              <a:ext cx="0" cy="33123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Gerader Verbinder 17">
              <a:extLst>
                <a:ext uri="{FF2B5EF4-FFF2-40B4-BE49-F238E27FC236}">
                  <a16:creationId xmlns:a16="http://schemas.microsoft.com/office/drawing/2014/main" id="{57E7AC86-8E2F-CAD9-BB44-87837981200E}"/>
                </a:ext>
              </a:extLst>
            </p:cNvPr>
            <p:cNvCxnSpPr/>
            <p:nvPr/>
          </p:nvCxnSpPr>
          <p:spPr>
            <a:xfrm>
              <a:off x="1439652" y="2420888"/>
              <a:ext cx="648072" cy="0"/>
            </a:xfrm>
            <a:prstGeom prst="line">
              <a:avLst/>
            </a:prstGeom>
          </p:spPr>
          <p:style>
            <a:lnRef idx="2">
              <a:schemeClr val="dk1"/>
            </a:lnRef>
            <a:fillRef idx="0">
              <a:schemeClr val="dk1"/>
            </a:fillRef>
            <a:effectRef idx="1">
              <a:schemeClr val="dk1"/>
            </a:effectRef>
            <a:fontRef idx="minor">
              <a:schemeClr val="tx1"/>
            </a:fontRef>
          </p:style>
        </p:cxnSp>
      </p:grpSp>
      <p:sp>
        <p:nvSpPr>
          <p:cNvPr id="20" name="Textfeld 19">
            <a:extLst>
              <a:ext uri="{FF2B5EF4-FFF2-40B4-BE49-F238E27FC236}">
                <a16:creationId xmlns:a16="http://schemas.microsoft.com/office/drawing/2014/main" id="{F58E138D-8B92-A9F6-D509-74A10B25A0E7}"/>
              </a:ext>
            </a:extLst>
          </p:cNvPr>
          <p:cNvSpPr txBox="1"/>
          <p:nvPr/>
        </p:nvSpPr>
        <p:spPr>
          <a:xfrm>
            <a:off x="2834468" y="2924972"/>
            <a:ext cx="461665" cy="2251578"/>
          </a:xfrm>
          <a:prstGeom prst="rect">
            <a:avLst/>
          </a:prstGeom>
          <a:noFill/>
        </p:spPr>
        <p:txBody>
          <a:bodyPr vert="vert270" wrap="none" rtlCol="0">
            <a:spAutoFit/>
          </a:bodyPr>
          <a:lstStyle/>
          <a:p>
            <a:r>
              <a:rPr lang="de-DE" dirty="0" err="1"/>
              <a:t>Distance</a:t>
            </a:r>
            <a:r>
              <a:rPr lang="de-DE" dirty="0"/>
              <a:t> à </a:t>
            </a:r>
            <a:r>
              <a:rPr lang="de-DE" dirty="0" err="1"/>
              <a:t>l'équateur</a:t>
            </a:r>
            <a:endParaRPr lang="de-CH" dirty="0"/>
          </a:p>
        </p:txBody>
      </p:sp>
      <p:sp>
        <p:nvSpPr>
          <p:cNvPr id="2" name="Textfeld 1">
            <a:extLst>
              <a:ext uri="{FF2B5EF4-FFF2-40B4-BE49-F238E27FC236}">
                <a16:creationId xmlns:a16="http://schemas.microsoft.com/office/drawing/2014/main" id="{4EF9E1EA-687E-1B9F-27BA-70247C9C7A81}"/>
              </a:ext>
            </a:extLst>
          </p:cNvPr>
          <p:cNvSpPr txBox="1"/>
          <p:nvPr/>
        </p:nvSpPr>
        <p:spPr>
          <a:xfrm>
            <a:off x="5930327" y="1883859"/>
            <a:ext cx="650088" cy="3046988"/>
          </a:xfrm>
          <a:prstGeom prst="rect">
            <a:avLst/>
          </a:prstGeom>
          <a:noFill/>
        </p:spPr>
        <p:txBody>
          <a:bodyPr wrap="square" rtlCol="0">
            <a:spAutoFit/>
          </a:bodyPr>
          <a:lstStyle/>
          <a:p>
            <a:r>
              <a:rPr lang="de-DE" sz="2400" dirty="0"/>
              <a:t>48°</a:t>
            </a:r>
          </a:p>
          <a:p>
            <a:endParaRPr lang="de-DE" sz="2400" dirty="0"/>
          </a:p>
          <a:p>
            <a:endParaRPr lang="de-DE" sz="2400" dirty="0"/>
          </a:p>
          <a:p>
            <a:endParaRPr lang="de-DE" sz="2400" dirty="0"/>
          </a:p>
          <a:p>
            <a:endParaRPr lang="de-DE" sz="2400" dirty="0"/>
          </a:p>
          <a:p>
            <a:endParaRPr lang="de-DE" sz="2400" dirty="0"/>
          </a:p>
          <a:p>
            <a:endParaRPr lang="de-DE" sz="2400" dirty="0"/>
          </a:p>
          <a:p>
            <a:r>
              <a:rPr lang="de-DE" sz="2400" dirty="0"/>
              <a:t>40°</a:t>
            </a:r>
            <a:endParaRPr lang="de-CH" sz="2400" dirty="0"/>
          </a:p>
        </p:txBody>
      </p:sp>
    </p:spTree>
    <p:extLst>
      <p:ext uri="{BB962C8B-B14F-4D97-AF65-F5344CB8AC3E}">
        <p14:creationId xmlns:p14="http://schemas.microsoft.com/office/powerpoint/2010/main" val="323598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0"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CH" dirty="0"/>
              <a:t>WGS 84</a:t>
            </a:r>
            <a:endParaRPr lang="de-CH" dirty="0"/>
          </a:p>
        </p:txBody>
      </p:sp>
      <p:pic>
        <p:nvPicPr>
          <p:cNvPr id="1026" name="Picture 2" descr="http://meeresgeo.geoinf.fu-berlin.de/Abbildungen/glob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92666" y="1751199"/>
            <a:ext cx="4248472" cy="424002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479376" y="2286162"/>
            <a:ext cx="6552728" cy="2554545"/>
          </a:xfrm>
          <a:prstGeom prst="rect">
            <a:avLst/>
          </a:prstGeom>
          <a:noFill/>
        </p:spPr>
        <p:txBody>
          <a:bodyPr wrap="square" rtlCol="0">
            <a:spAutoFit/>
          </a:bodyPr>
          <a:lstStyle/>
          <a:p>
            <a:r>
              <a:rPr lang="fr-CH" sz="4000" dirty="0"/>
              <a:t>WGS 84 </a:t>
            </a:r>
          </a:p>
          <a:p>
            <a:r>
              <a:rPr lang="fr-CH" sz="4000" dirty="0"/>
              <a:t>World </a:t>
            </a:r>
            <a:r>
              <a:rPr lang="fr-CH" sz="4000" dirty="0" err="1"/>
              <a:t>Geodetic</a:t>
            </a:r>
            <a:r>
              <a:rPr lang="fr-CH" sz="4000" dirty="0"/>
              <a:t> System</a:t>
            </a:r>
          </a:p>
          <a:p>
            <a:endParaRPr lang="fr-CH" sz="4000" dirty="0"/>
          </a:p>
          <a:p>
            <a:r>
              <a:rPr lang="fr-CH" sz="4000" dirty="0"/>
              <a:t>Longitudes et Latitudes</a:t>
            </a:r>
            <a:endParaRPr lang="de-CH" sz="4000" dirty="0"/>
          </a:p>
        </p:txBody>
      </p:sp>
    </p:spTree>
    <p:extLst>
      <p:ext uri="{BB962C8B-B14F-4D97-AF65-F5344CB8AC3E}">
        <p14:creationId xmlns:p14="http://schemas.microsoft.com/office/powerpoint/2010/main" val="2292624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C9EADC7-009E-4101-8493-8C338EA88AFE}"/>
              </a:ext>
            </a:extLst>
          </p:cNvPr>
          <p:cNvSpPr>
            <a:spLocks noGrp="1"/>
          </p:cNvSpPr>
          <p:nvPr>
            <p:ph type="title"/>
          </p:nvPr>
        </p:nvSpPr>
        <p:spPr/>
        <p:txBody>
          <a:bodyPr/>
          <a:lstStyle/>
          <a:p>
            <a:r>
              <a:rPr lang="de-CH" dirty="0" err="1"/>
              <a:t>Longitudes</a:t>
            </a:r>
            <a:r>
              <a:rPr lang="de-CH" dirty="0"/>
              <a:t> - </a:t>
            </a:r>
            <a:r>
              <a:rPr lang="de-CH" dirty="0" err="1"/>
              <a:t>Latitudes</a:t>
            </a:r>
            <a:endParaRPr lang="de-DE" dirty="0"/>
          </a:p>
        </p:txBody>
      </p:sp>
      <p:pic>
        <p:nvPicPr>
          <p:cNvPr id="1026" name="Picture 2" descr="undefined">
            <a:extLst>
              <a:ext uri="{FF2B5EF4-FFF2-40B4-BE49-F238E27FC236}">
                <a16:creationId xmlns:a16="http://schemas.microsoft.com/office/drawing/2014/main" id="{B8205634-8167-E8BD-2D01-0F2660B817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592" y="2204864"/>
            <a:ext cx="7680176" cy="4004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578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C9EADC7-009E-4101-8493-8C338EA88AFE}"/>
              </a:ext>
            </a:extLst>
          </p:cNvPr>
          <p:cNvSpPr>
            <a:spLocks noGrp="1"/>
          </p:cNvSpPr>
          <p:nvPr>
            <p:ph type="title"/>
          </p:nvPr>
        </p:nvSpPr>
        <p:spPr/>
        <p:txBody>
          <a:bodyPr/>
          <a:lstStyle/>
          <a:p>
            <a:r>
              <a:rPr lang="de-CH" dirty="0" err="1"/>
              <a:t>Longitudes</a:t>
            </a:r>
            <a:r>
              <a:rPr lang="de-CH" dirty="0"/>
              <a:t> - </a:t>
            </a:r>
            <a:r>
              <a:rPr lang="de-CH" dirty="0" err="1"/>
              <a:t>Latitudes</a:t>
            </a:r>
            <a:endParaRPr lang="de-DE" dirty="0"/>
          </a:p>
        </p:txBody>
      </p:sp>
      <p:pic>
        <p:nvPicPr>
          <p:cNvPr id="2050" name="Picture 2">
            <a:extLst>
              <a:ext uri="{FF2B5EF4-FFF2-40B4-BE49-F238E27FC236}">
                <a16:creationId xmlns:a16="http://schemas.microsoft.com/office/drawing/2014/main" id="{0533284C-1225-07B1-4B9B-B3CA242BC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584" y="1772816"/>
            <a:ext cx="7962036" cy="462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905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222E4EB-0E5F-403E-826F-611CED529C2A}"/>
              </a:ext>
            </a:extLst>
          </p:cNvPr>
          <p:cNvSpPr>
            <a:spLocks noGrp="1"/>
          </p:cNvSpPr>
          <p:nvPr>
            <p:ph type="title"/>
          </p:nvPr>
        </p:nvSpPr>
        <p:spPr/>
        <p:txBody>
          <a:bodyPr/>
          <a:lstStyle/>
          <a:p>
            <a:r>
              <a:rPr lang="de-CH" dirty="0" err="1"/>
              <a:t>Où</a:t>
            </a:r>
            <a:r>
              <a:rPr lang="de-CH" dirty="0"/>
              <a:t> </a:t>
            </a:r>
            <a:r>
              <a:rPr lang="de-CH" dirty="0" err="1"/>
              <a:t>sommes-nous</a:t>
            </a:r>
            <a:r>
              <a:rPr lang="de-CH" dirty="0"/>
              <a:t>?</a:t>
            </a:r>
            <a:endParaRPr lang="de-DE" dirty="0"/>
          </a:p>
        </p:txBody>
      </p:sp>
      <p:sp>
        <p:nvSpPr>
          <p:cNvPr id="7" name="Textfeld 6">
            <a:extLst>
              <a:ext uri="{FF2B5EF4-FFF2-40B4-BE49-F238E27FC236}">
                <a16:creationId xmlns:a16="http://schemas.microsoft.com/office/drawing/2014/main" id="{1CD900BF-CC77-4FF2-9DD8-7BF3B958CFA4}"/>
              </a:ext>
            </a:extLst>
          </p:cNvPr>
          <p:cNvSpPr txBox="1"/>
          <p:nvPr/>
        </p:nvSpPr>
        <p:spPr>
          <a:xfrm>
            <a:off x="471096" y="2088567"/>
            <a:ext cx="4472776" cy="2482667"/>
          </a:xfrm>
          <a:prstGeom prst="rect">
            <a:avLst/>
          </a:prstGeom>
          <a:noFill/>
        </p:spPr>
        <p:txBody>
          <a:bodyPr wrap="square" rtlCol="0">
            <a:spAutoFit/>
          </a:bodyPr>
          <a:lstStyle/>
          <a:p>
            <a:pPr>
              <a:lnSpc>
                <a:spcPct val="150000"/>
              </a:lnSpc>
            </a:pPr>
            <a:r>
              <a:rPr lang="de-CH" sz="3600" dirty="0"/>
              <a:t>46.95976,  7.51255 </a:t>
            </a:r>
          </a:p>
          <a:p>
            <a:pPr>
              <a:lnSpc>
                <a:spcPct val="150000"/>
              </a:lnSpc>
            </a:pPr>
            <a:r>
              <a:rPr lang="de-CH" sz="3600" dirty="0">
                <a:solidFill>
                  <a:schemeClr val="bg1">
                    <a:lumMod val="50000"/>
                  </a:schemeClr>
                </a:solidFill>
              </a:rPr>
              <a:t>oder</a:t>
            </a:r>
          </a:p>
          <a:p>
            <a:pPr>
              <a:lnSpc>
                <a:spcPct val="150000"/>
              </a:lnSpc>
            </a:pPr>
            <a:r>
              <a:rPr lang="de-CH" sz="3600" dirty="0"/>
              <a:t>46°57’35’’, 7°30’45’’ </a:t>
            </a:r>
            <a:endParaRPr lang="de-DE" sz="3600" dirty="0"/>
          </a:p>
        </p:txBody>
      </p:sp>
      <p:sp>
        <p:nvSpPr>
          <p:cNvPr id="8" name="Textfeld 7">
            <a:extLst>
              <a:ext uri="{FF2B5EF4-FFF2-40B4-BE49-F238E27FC236}">
                <a16:creationId xmlns:a16="http://schemas.microsoft.com/office/drawing/2014/main" id="{13E932FB-2C68-4C25-AF48-59771B2B962D}"/>
              </a:ext>
            </a:extLst>
          </p:cNvPr>
          <p:cNvSpPr txBox="1"/>
          <p:nvPr/>
        </p:nvSpPr>
        <p:spPr>
          <a:xfrm>
            <a:off x="550863" y="2276872"/>
            <a:ext cx="7371187" cy="286232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e-CH" sz="3600" dirty="0"/>
              <a:t>1° </a:t>
            </a:r>
            <a:r>
              <a:rPr lang="fr-FR" sz="3600" dirty="0"/>
              <a:t>est égal à</a:t>
            </a:r>
            <a:r>
              <a:rPr lang="de-CH" sz="3600" dirty="0"/>
              <a:t> 60 </a:t>
            </a:r>
            <a:r>
              <a:rPr lang="de-CH" sz="3600" dirty="0" err="1"/>
              <a:t>minutes</a:t>
            </a:r>
            <a:endParaRPr lang="de-CH" sz="3600" dirty="0"/>
          </a:p>
          <a:p>
            <a:r>
              <a:rPr lang="fr-FR" sz="3600" dirty="0"/>
              <a:t>1' est égal à 60 secondes</a:t>
            </a:r>
            <a:endParaRPr lang="de-CH" sz="3600" dirty="0"/>
          </a:p>
          <a:p>
            <a:r>
              <a:rPr lang="de-CH" sz="3600" dirty="0"/>
              <a:t>1°  			</a:t>
            </a:r>
            <a:r>
              <a:rPr lang="de-CH" sz="3600" dirty="0">
                <a:sym typeface="Wingdings" panose="05000000000000000000" pitchFamily="2" charset="2"/>
              </a:rPr>
              <a:t></a:t>
            </a:r>
            <a:r>
              <a:rPr lang="de-CH" sz="3600" dirty="0"/>
              <a:t> 111 km</a:t>
            </a:r>
          </a:p>
          <a:p>
            <a:r>
              <a:rPr lang="de-CH" sz="3600" dirty="0"/>
              <a:t>1’’ 			</a:t>
            </a:r>
            <a:r>
              <a:rPr lang="de-CH" sz="3600" dirty="0">
                <a:sym typeface="Wingdings" panose="05000000000000000000" pitchFamily="2" charset="2"/>
              </a:rPr>
              <a:t> </a:t>
            </a:r>
            <a:r>
              <a:rPr lang="de-CH" sz="3600" dirty="0"/>
              <a:t>30 m</a:t>
            </a:r>
          </a:p>
          <a:p>
            <a:r>
              <a:rPr lang="de-CH" sz="3600" dirty="0"/>
              <a:t>0.00001°	</a:t>
            </a:r>
            <a:r>
              <a:rPr lang="de-CH" sz="3600" dirty="0">
                <a:sym typeface="Wingdings" panose="05000000000000000000" pitchFamily="2" charset="2"/>
              </a:rPr>
              <a:t></a:t>
            </a:r>
            <a:r>
              <a:rPr lang="de-CH" sz="3600" dirty="0"/>
              <a:t> 1.1m</a:t>
            </a:r>
            <a:endParaRPr lang="de-DE" sz="3600" dirty="0"/>
          </a:p>
        </p:txBody>
      </p:sp>
      <p:pic>
        <p:nvPicPr>
          <p:cNvPr id="12" name="Grafik 11">
            <a:extLst>
              <a:ext uri="{FF2B5EF4-FFF2-40B4-BE49-F238E27FC236}">
                <a16:creationId xmlns:a16="http://schemas.microsoft.com/office/drawing/2014/main" id="{A1CB6EBB-1946-F8A1-D6FB-3C5738CD2CB4}"/>
              </a:ext>
            </a:extLst>
          </p:cNvPr>
          <p:cNvPicPr>
            <a:picLocks noChangeAspect="1"/>
          </p:cNvPicPr>
          <p:nvPr/>
        </p:nvPicPr>
        <p:blipFill>
          <a:blip r:embed="rId3"/>
          <a:stretch>
            <a:fillRect/>
          </a:stretch>
        </p:blipFill>
        <p:spPr>
          <a:xfrm>
            <a:off x="8761365" y="413198"/>
            <a:ext cx="2975868" cy="6020322"/>
          </a:xfrm>
          <a:prstGeom prst="rect">
            <a:avLst/>
          </a:prstGeom>
        </p:spPr>
      </p:pic>
      <p:pic>
        <p:nvPicPr>
          <p:cNvPr id="6" name="Grafik 5">
            <a:extLst>
              <a:ext uri="{FF2B5EF4-FFF2-40B4-BE49-F238E27FC236}">
                <a16:creationId xmlns:a16="http://schemas.microsoft.com/office/drawing/2014/main" id="{5FEFD4AC-B05B-8DBD-F035-FAC995082540}"/>
              </a:ext>
            </a:extLst>
          </p:cNvPr>
          <p:cNvPicPr>
            <a:picLocks noChangeAspect="1"/>
          </p:cNvPicPr>
          <p:nvPr/>
        </p:nvPicPr>
        <p:blipFill>
          <a:blip r:embed="rId4"/>
          <a:stretch>
            <a:fillRect/>
          </a:stretch>
        </p:blipFill>
        <p:spPr>
          <a:xfrm>
            <a:off x="8949018" y="599856"/>
            <a:ext cx="2592288" cy="5658288"/>
          </a:xfrm>
          <a:prstGeom prst="rect">
            <a:avLst/>
          </a:prstGeom>
        </p:spPr>
      </p:pic>
    </p:spTree>
    <p:extLst>
      <p:ext uri="{BB962C8B-B14F-4D97-AF65-F5344CB8AC3E}">
        <p14:creationId xmlns:p14="http://schemas.microsoft.com/office/powerpoint/2010/main" val="466566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FA6E1692-128D-D7D0-7751-A34B38645F2F}"/>
              </a:ext>
            </a:extLst>
          </p:cNvPr>
          <p:cNvPicPr>
            <a:picLocks noChangeAspect="1"/>
          </p:cNvPicPr>
          <p:nvPr/>
        </p:nvPicPr>
        <p:blipFill rotWithShape="1">
          <a:blip r:embed="rId3"/>
          <a:srcRect t="14682"/>
          <a:stretch/>
        </p:blipFill>
        <p:spPr>
          <a:xfrm>
            <a:off x="555301" y="2352674"/>
            <a:ext cx="11091192" cy="3632321"/>
          </a:xfrm>
          <a:prstGeom prst="rect">
            <a:avLst/>
          </a:prstGeom>
        </p:spPr>
      </p:pic>
      <p:sp>
        <p:nvSpPr>
          <p:cNvPr id="3" name="Titel 2">
            <a:extLst>
              <a:ext uri="{FF2B5EF4-FFF2-40B4-BE49-F238E27FC236}">
                <a16:creationId xmlns:a16="http://schemas.microsoft.com/office/drawing/2014/main" id="{8AC143DB-3169-4FC9-8589-BF9D00CA333C}"/>
              </a:ext>
            </a:extLst>
          </p:cNvPr>
          <p:cNvSpPr>
            <a:spLocks noGrp="1"/>
          </p:cNvSpPr>
          <p:nvPr>
            <p:ph type="title"/>
          </p:nvPr>
        </p:nvSpPr>
        <p:spPr>
          <a:xfrm>
            <a:off x="555301" y="618463"/>
            <a:ext cx="6887413" cy="1296144"/>
          </a:xfrm>
        </p:spPr>
        <p:txBody>
          <a:bodyPr/>
          <a:lstStyle/>
          <a:p>
            <a:r>
              <a:rPr lang="de-CH" dirty="0" err="1"/>
              <a:t>Où</a:t>
            </a:r>
            <a:r>
              <a:rPr lang="de-CH" dirty="0"/>
              <a:t> </a:t>
            </a:r>
            <a:r>
              <a:rPr lang="de-CH" dirty="0" err="1"/>
              <a:t>sommes-nous</a:t>
            </a:r>
            <a:r>
              <a:rPr lang="de-CH" dirty="0"/>
              <a:t>?</a:t>
            </a:r>
            <a:endParaRPr lang="de-DE" dirty="0"/>
          </a:p>
        </p:txBody>
      </p:sp>
      <p:cxnSp>
        <p:nvCxnSpPr>
          <p:cNvPr id="9" name="Gerade Verbindung mit Pfeil 8">
            <a:extLst>
              <a:ext uri="{FF2B5EF4-FFF2-40B4-BE49-F238E27FC236}">
                <a16:creationId xmlns:a16="http://schemas.microsoft.com/office/drawing/2014/main" id="{05AEAD5F-202C-4121-90EF-BFA189117AAB}"/>
              </a:ext>
            </a:extLst>
          </p:cNvPr>
          <p:cNvCxnSpPr>
            <a:cxnSpLocks/>
          </p:cNvCxnSpPr>
          <p:nvPr/>
        </p:nvCxnSpPr>
        <p:spPr>
          <a:xfrm flipV="1">
            <a:off x="3935760" y="1841928"/>
            <a:ext cx="0" cy="432337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58C6ED8B-A695-48C3-ADC6-8EBD9CE6B50A}"/>
              </a:ext>
            </a:extLst>
          </p:cNvPr>
          <p:cNvCxnSpPr>
            <a:cxnSpLocks/>
          </p:cNvCxnSpPr>
          <p:nvPr/>
        </p:nvCxnSpPr>
        <p:spPr>
          <a:xfrm>
            <a:off x="479376" y="4005064"/>
            <a:ext cx="11521280" cy="7200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6320D779-2801-4679-930E-15A1579CB3A6}"/>
              </a:ext>
            </a:extLst>
          </p:cNvPr>
          <p:cNvSpPr/>
          <p:nvPr/>
        </p:nvSpPr>
        <p:spPr>
          <a:xfrm>
            <a:off x="3854228" y="3959536"/>
            <a:ext cx="163064" cy="16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Ellipse 1"/>
          <p:cNvSpPr/>
          <p:nvPr/>
        </p:nvSpPr>
        <p:spPr>
          <a:xfrm>
            <a:off x="8745263" y="3172773"/>
            <a:ext cx="163064" cy="16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a:extLst>
              <a:ext uri="{FF2B5EF4-FFF2-40B4-BE49-F238E27FC236}">
                <a16:creationId xmlns:a16="http://schemas.microsoft.com/office/drawing/2014/main" id="{F89A1977-F112-4A2F-BC89-519D425FF537}"/>
              </a:ext>
            </a:extLst>
          </p:cNvPr>
          <p:cNvSpPr/>
          <p:nvPr/>
        </p:nvSpPr>
        <p:spPr>
          <a:xfrm>
            <a:off x="8718782" y="3142540"/>
            <a:ext cx="216024" cy="216024"/>
          </a:xfrm>
          <a:prstGeom prst="ellipse">
            <a:avLst/>
          </a:prstGeom>
          <a:noFill/>
          <a:ln w="38100">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5" name="Pfeil: nach links und rechts 4">
            <a:extLst>
              <a:ext uri="{FF2B5EF4-FFF2-40B4-BE49-F238E27FC236}">
                <a16:creationId xmlns:a16="http://schemas.microsoft.com/office/drawing/2014/main" id="{EBBC8503-D5A2-4E98-853F-F00E770E50AC}"/>
              </a:ext>
            </a:extLst>
          </p:cNvPr>
          <p:cNvSpPr/>
          <p:nvPr/>
        </p:nvSpPr>
        <p:spPr>
          <a:xfrm>
            <a:off x="4020141" y="3770473"/>
            <a:ext cx="4787129" cy="55907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69E4B49B-549D-4AD2-9377-A217FA179E25}"/>
              </a:ext>
            </a:extLst>
          </p:cNvPr>
          <p:cNvSpPr txBox="1"/>
          <p:nvPr/>
        </p:nvSpPr>
        <p:spPr>
          <a:xfrm>
            <a:off x="5735960" y="3854190"/>
            <a:ext cx="1761656" cy="400110"/>
          </a:xfrm>
          <a:prstGeom prst="rect">
            <a:avLst/>
          </a:prstGeom>
          <a:noFill/>
        </p:spPr>
        <p:txBody>
          <a:bodyPr wrap="square" rtlCol="0">
            <a:spAutoFit/>
          </a:bodyPr>
          <a:lstStyle/>
          <a:p>
            <a:r>
              <a:rPr lang="de-CH" sz="2000" b="1" dirty="0"/>
              <a:t>5’626 m</a:t>
            </a:r>
            <a:endParaRPr lang="de-DE" sz="2000" b="1" dirty="0"/>
          </a:p>
        </p:txBody>
      </p:sp>
      <p:sp>
        <p:nvSpPr>
          <p:cNvPr id="7" name="Pfeil: nach oben und unten 6">
            <a:extLst>
              <a:ext uri="{FF2B5EF4-FFF2-40B4-BE49-F238E27FC236}">
                <a16:creationId xmlns:a16="http://schemas.microsoft.com/office/drawing/2014/main" id="{DD578B4E-C385-486C-BD35-937AEC696120}"/>
              </a:ext>
            </a:extLst>
          </p:cNvPr>
          <p:cNvSpPr/>
          <p:nvPr/>
        </p:nvSpPr>
        <p:spPr>
          <a:xfrm>
            <a:off x="8570445" y="3290600"/>
            <a:ext cx="515731" cy="73805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E5E0FB12-ABE0-4D27-8A9C-D618329895FF}"/>
              </a:ext>
            </a:extLst>
          </p:cNvPr>
          <p:cNvSpPr txBox="1"/>
          <p:nvPr/>
        </p:nvSpPr>
        <p:spPr>
          <a:xfrm rot="5400000">
            <a:off x="8448424" y="3548002"/>
            <a:ext cx="810642" cy="338554"/>
          </a:xfrm>
          <a:prstGeom prst="rect">
            <a:avLst/>
          </a:prstGeom>
          <a:noFill/>
        </p:spPr>
        <p:txBody>
          <a:bodyPr wrap="square" rtlCol="0">
            <a:spAutoFit/>
          </a:bodyPr>
          <a:lstStyle/>
          <a:p>
            <a:r>
              <a:rPr lang="de-CH" sz="1600" b="1" dirty="0"/>
              <a:t>966 m</a:t>
            </a:r>
            <a:endParaRPr lang="de-DE" sz="1600" b="1" dirty="0"/>
          </a:p>
        </p:txBody>
      </p:sp>
      <p:sp>
        <p:nvSpPr>
          <p:cNvPr id="20" name="Textfeld 19">
            <a:extLst>
              <a:ext uri="{FF2B5EF4-FFF2-40B4-BE49-F238E27FC236}">
                <a16:creationId xmlns:a16="http://schemas.microsoft.com/office/drawing/2014/main" id="{6CAFAF69-E74D-47CA-AA4C-174BFF14086B}"/>
              </a:ext>
            </a:extLst>
          </p:cNvPr>
          <p:cNvSpPr txBox="1"/>
          <p:nvPr/>
        </p:nvSpPr>
        <p:spPr>
          <a:xfrm>
            <a:off x="9637757" y="2607974"/>
            <a:ext cx="1570812" cy="369332"/>
          </a:xfrm>
          <a:prstGeom prst="rect">
            <a:avLst/>
          </a:prstGeom>
          <a:solidFill>
            <a:schemeClr val="accent1">
              <a:lumMod val="20000"/>
              <a:lumOff val="80000"/>
            </a:schemeClr>
          </a:solidFill>
          <a:ln>
            <a:solidFill>
              <a:schemeClr val="bg2">
                <a:lumMod val="50000"/>
              </a:schemeClr>
            </a:solidFill>
          </a:ln>
        </p:spPr>
        <p:txBody>
          <a:bodyPr wrap="square" rtlCol="0">
            <a:spAutoFit/>
          </a:bodyPr>
          <a:lstStyle/>
          <a:p>
            <a:r>
              <a:rPr lang="de-CH" dirty="0"/>
              <a:t>5’626 / 966</a:t>
            </a:r>
            <a:endParaRPr lang="de-DE" dirty="0"/>
          </a:p>
        </p:txBody>
      </p:sp>
      <p:sp>
        <p:nvSpPr>
          <p:cNvPr id="24" name="Textfeld 23">
            <a:extLst>
              <a:ext uri="{FF2B5EF4-FFF2-40B4-BE49-F238E27FC236}">
                <a16:creationId xmlns:a16="http://schemas.microsoft.com/office/drawing/2014/main" id="{7EF5773F-F09B-DA77-FE34-9213AB72C294}"/>
              </a:ext>
            </a:extLst>
          </p:cNvPr>
          <p:cNvSpPr txBox="1"/>
          <p:nvPr/>
        </p:nvSpPr>
        <p:spPr>
          <a:xfrm>
            <a:off x="9023023" y="4629696"/>
            <a:ext cx="2329562" cy="369332"/>
          </a:xfrm>
          <a:prstGeom prst="rect">
            <a:avLst/>
          </a:prstGeom>
          <a:solidFill>
            <a:schemeClr val="accent1">
              <a:lumMod val="20000"/>
              <a:lumOff val="80000"/>
            </a:schemeClr>
          </a:solidFill>
          <a:ln>
            <a:solidFill>
              <a:schemeClr val="bg2">
                <a:lumMod val="50000"/>
              </a:schemeClr>
            </a:solidFill>
          </a:ln>
        </p:spPr>
        <p:txBody>
          <a:bodyPr wrap="square" rtlCol="0">
            <a:spAutoFit/>
          </a:bodyPr>
          <a:lstStyle/>
          <a:p>
            <a:r>
              <a:rPr lang="de-CH" b="1" dirty="0"/>
              <a:t>605’626 / 200’966</a:t>
            </a:r>
            <a:endParaRPr lang="de-DE" b="1" dirty="0"/>
          </a:p>
        </p:txBody>
      </p:sp>
      <p:sp>
        <p:nvSpPr>
          <p:cNvPr id="25" name="Textfeld 24">
            <a:extLst>
              <a:ext uri="{FF2B5EF4-FFF2-40B4-BE49-F238E27FC236}">
                <a16:creationId xmlns:a16="http://schemas.microsoft.com/office/drawing/2014/main" id="{4490E0C2-1454-ED0C-ACB6-42BB5DFB4C61}"/>
              </a:ext>
            </a:extLst>
          </p:cNvPr>
          <p:cNvSpPr txBox="1"/>
          <p:nvPr/>
        </p:nvSpPr>
        <p:spPr>
          <a:xfrm>
            <a:off x="3647728" y="6237312"/>
            <a:ext cx="864096" cy="288032"/>
          </a:xfrm>
          <a:prstGeom prst="rect">
            <a:avLst/>
          </a:prstGeom>
          <a:noFill/>
        </p:spPr>
        <p:txBody>
          <a:bodyPr wrap="square" lIns="0" tIns="0" rIns="0" bIns="0" rtlCol="0">
            <a:spAutoFit/>
          </a:bodyPr>
          <a:lstStyle/>
          <a:p>
            <a:r>
              <a:rPr lang="de-DE" dirty="0"/>
              <a:t>600‘000</a:t>
            </a:r>
            <a:endParaRPr lang="de-CH" dirty="0"/>
          </a:p>
        </p:txBody>
      </p:sp>
      <p:sp>
        <p:nvSpPr>
          <p:cNvPr id="26" name="Textfeld 25">
            <a:extLst>
              <a:ext uri="{FF2B5EF4-FFF2-40B4-BE49-F238E27FC236}">
                <a16:creationId xmlns:a16="http://schemas.microsoft.com/office/drawing/2014/main" id="{5740C7BB-D722-83EF-AD8B-7CE0D8A13683}"/>
              </a:ext>
            </a:extLst>
          </p:cNvPr>
          <p:cNvSpPr txBox="1"/>
          <p:nvPr/>
        </p:nvSpPr>
        <p:spPr>
          <a:xfrm>
            <a:off x="85291" y="3859600"/>
            <a:ext cx="864096" cy="288032"/>
          </a:xfrm>
          <a:prstGeom prst="rect">
            <a:avLst/>
          </a:prstGeom>
          <a:solidFill>
            <a:schemeClr val="bg2"/>
          </a:solidFill>
        </p:spPr>
        <p:txBody>
          <a:bodyPr wrap="square" lIns="0" tIns="0" rIns="0" bIns="0" rtlCol="0">
            <a:spAutoFit/>
          </a:bodyPr>
          <a:lstStyle/>
          <a:p>
            <a:r>
              <a:rPr lang="de-DE" dirty="0"/>
              <a:t>200‘000</a:t>
            </a:r>
            <a:endParaRPr lang="de-CH" dirty="0"/>
          </a:p>
        </p:txBody>
      </p:sp>
    </p:spTree>
    <p:extLst>
      <p:ext uri="{BB962C8B-B14F-4D97-AF65-F5344CB8AC3E}">
        <p14:creationId xmlns:p14="http://schemas.microsoft.com/office/powerpoint/2010/main" val="295012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0" fill="hold"/>
                                        <p:tgtEl>
                                          <p:spTgt spid="10"/>
                                        </p:tgtEl>
                                        <p:attrNameLst>
                                          <p:attrName>ppt_x</p:attrName>
                                        </p:attrNameLst>
                                      </p:cBhvr>
                                      <p:tavLst>
                                        <p:tav tm="0">
                                          <p:val>
                                            <p:strVal val="0-#ppt_w/2"/>
                                          </p:val>
                                        </p:tav>
                                        <p:tav tm="100000">
                                          <p:val>
                                            <p:strVal val="#ppt_x"/>
                                          </p:val>
                                        </p:tav>
                                      </p:tavLst>
                                    </p:anim>
                                    <p:anim calcmode="lin" valueType="num">
                                      <p:cBhvr additive="base">
                                        <p:cTn id="8" dur="3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0" grpId="0" animBg="1"/>
      <p:bldP spid="5" grpId="0" animBg="1"/>
      <p:bldP spid="6" grpId="0"/>
      <p:bldP spid="7" grpId="0" animBg="1"/>
      <p:bldP spid="8" grpId="0"/>
      <p:bldP spid="20" grpId="0" animBg="1"/>
      <p:bldP spid="24" grpId="0" animBg="1"/>
      <p:bldP spid="25" grpId="0"/>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FR" dirty="0"/>
              <a:t>Réseau de coordonnées MN03 - MN95</a:t>
            </a:r>
            <a:endParaRPr lang="de-CH" dirty="0"/>
          </a:p>
        </p:txBody>
      </p:sp>
      <p:pic>
        <p:nvPicPr>
          <p:cNvPr id="1026" name="Picture 2" descr="Schweizer Karte Schweiz ÃÂ· Kostenloses Bild auf Pixabay">
            <a:extLst>
              <a:ext uri="{FF2B5EF4-FFF2-40B4-BE49-F238E27FC236}">
                <a16:creationId xmlns:a16="http://schemas.microsoft.com/office/drawing/2014/main" id="{72161BA0-6F42-4063-8D12-1E172F1F58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7990" y="3573016"/>
            <a:ext cx="3291858" cy="185167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070D88A6-4686-4600-8020-807497F5317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567608" y="1950764"/>
            <a:ext cx="6732240" cy="4606821"/>
          </a:xfrm>
          <a:prstGeom prst="rect">
            <a:avLst/>
          </a:prstGeom>
        </p:spPr>
      </p:pic>
    </p:spTree>
    <p:extLst>
      <p:ext uri="{BB962C8B-B14F-4D97-AF65-F5344CB8AC3E}">
        <p14:creationId xmlns:p14="http://schemas.microsoft.com/office/powerpoint/2010/main" val="1111796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FR" dirty="0"/>
              <a:t>Point de référence de la MN03</a:t>
            </a:r>
            <a:endParaRPr lang="de-CH" dirty="0"/>
          </a:p>
        </p:txBody>
      </p:sp>
      <p:pic>
        <p:nvPicPr>
          <p:cNvPr id="5122" name="Picture 2" descr="http://www.swisstopo.admin.ch/internet/swisstopo/de/home/topics/survey/lv95.parsys.56775.Imag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1816512"/>
            <a:ext cx="5616624" cy="390307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1.bp.blogspot.com/-MflNav2opUA/Tjvne6QDsXI/AAAAAAAAHuc/AQCxBCz0g0A/s1600/Nullpunkt_Bern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3952" y="3973679"/>
            <a:ext cx="47625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4EA7F7B-7E07-85A2-7613-1E2B73A0EC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832"/>
          <a:stretch/>
        </p:blipFill>
        <p:spPr bwMode="auto">
          <a:xfrm>
            <a:off x="7558772" y="404664"/>
            <a:ext cx="4464496" cy="347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54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a:bodyPr>
          <a:lstStyle/>
          <a:p>
            <a:pPr>
              <a:tabLst>
                <a:tab pos="1519238" algn="l"/>
              </a:tabLst>
            </a:pPr>
            <a:endParaRPr lang="de-CH" sz="4000" dirty="0"/>
          </a:p>
        </p:txBody>
      </p:sp>
      <p:sp>
        <p:nvSpPr>
          <p:cNvPr id="3" name="Titel 2"/>
          <p:cNvSpPr>
            <a:spLocks noGrp="1"/>
          </p:cNvSpPr>
          <p:nvPr>
            <p:ph type="title"/>
          </p:nvPr>
        </p:nvSpPr>
        <p:spPr/>
        <p:txBody>
          <a:bodyPr/>
          <a:lstStyle/>
          <a:p>
            <a:r>
              <a:rPr lang="de-CH" dirty="0"/>
              <a:t>La carte : </a:t>
            </a:r>
            <a:r>
              <a:rPr lang="de-CH" dirty="0" err="1"/>
              <a:t>les</a:t>
            </a:r>
            <a:r>
              <a:rPr lang="de-CH" dirty="0"/>
              <a:t> </a:t>
            </a:r>
            <a:r>
              <a:rPr lang="de-CH" dirty="0" err="1"/>
              <a:t>objectifs</a:t>
            </a:r>
            <a:endParaRPr lang="de-CH" dirty="0"/>
          </a:p>
        </p:txBody>
      </p:sp>
      <p:sp>
        <p:nvSpPr>
          <p:cNvPr id="4" name="Rechteck: gefaltete Ecke 3">
            <a:extLst>
              <a:ext uri="{FF2B5EF4-FFF2-40B4-BE49-F238E27FC236}">
                <a16:creationId xmlns:a16="http://schemas.microsoft.com/office/drawing/2014/main" id="{DA4DC594-4CD4-44DF-B99A-A701D1FA9F73}"/>
              </a:ext>
            </a:extLst>
          </p:cNvPr>
          <p:cNvSpPr/>
          <p:nvPr/>
        </p:nvSpPr>
        <p:spPr>
          <a:xfrm>
            <a:off x="6094774" y="2358190"/>
            <a:ext cx="4176464" cy="3650672"/>
          </a:xfrm>
          <a:prstGeom prst="foldedCorne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5" name="Textfeld 4">
            <a:extLst>
              <a:ext uri="{FF2B5EF4-FFF2-40B4-BE49-F238E27FC236}">
                <a16:creationId xmlns:a16="http://schemas.microsoft.com/office/drawing/2014/main" id="{FC299435-448E-4E56-9183-6DF8DB7E7BA4}"/>
              </a:ext>
            </a:extLst>
          </p:cNvPr>
          <p:cNvSpPr txBox="1"/>
          <p:nvPr/>
        </p:nvSpPr>
        <p:spPr>
          <a:xfrm>
            <a:off x="6182687" y="2476422"/>
            <a:ext cx="3945761" cy="3262432"/>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fr-FR" sz="2400" dirty="0"/>
              <a:t>Déterminer les coordonnées d'un point.</a:t>
            </a:r>
          </a:p>
          <a:p>
            <a:pPr marL="457200" indent="-457200">
              <a:spcAft>
                <a:spcPts val="1200"/>
              </a:spcAft>
              <a:buFont typeface="Arial" panose="020B0604020202020204" pitchFamily="34" charset="0"/>
              <a:buChar char="•"/>
            </a:pPr>
            <a:r>
              <a:rPr lang="fr-FR" sz="2400" dirty="0"/>
              <a:t>Reporter les coordonnées données sur la carte.</a:t>
            </a:r>
          </a:p>
          <a:p>
            <a:pPr marL="457200" indent="-457200">
              <a:spcAft>
                <a:spcPts val="1200"/>
              </a:spcAft>
              <a:buFont typeface="Arial" panose="020B0604020202020204" pitchFamily="34" charset="0"/>
              <a:buChar char="•"/>
            </a:pPr>
            <a:r>
              <a:rPr lang="fr-FR" sz="2400" dirty="0"/>
              <a:t>Lire des signatures. </a:t>
            </a:r>
            <a:endParaRPr lang="de-CH" sz="3200" dirty="0"/>
          </a:p>
          <a:p>
            <a:endParaRPr lang="de-DE" sz="3200" dirty="0"/>
          </a:p>
        </p:txBody>
      </p:sp>
      <p:pic>
        <p:nvPicPr>
          <p:cNvPr id="12" name="Grafik 11">
            <a:extLst>
              <a:ext uri="{FF2B5EF4-FFF2-40B4-BE49-F238E27FC236}">
                <a16:creationId xmlns:a16="http://schemas.microsoft.com/office/drawing/2014/main" id="{77E05344-422A-43F1-B018-69E139BA9E90}"/>
              </a:ext>
            </a:extLst>
          </p:cNvPr>
          <p:cNvPicPr>
            <a:picLocks noChangeAspect="1"/>
          </p:cNvPicPr>
          <p:nvPr/>
        </p:nvPicPr>
        <p:blipFill rotWithShape="1">
          <a:blip r:embed="rId3"/>
          <a:srcRect r="38975" b="14769"/>
          <a:stretch/>
        </p:blipFill>
        <p:spPr>
          <a:xfrm>
            <a:off x="1919536" y="2358464"/>
            <a:ext cx="4176464" cy="3650672"/>
          </a:xfrm>
          <a:prstGeom prst="rect">
            <a:avLst/>
          </a:prstGeom>
        </p:spPr>
      </p:pic>
    </p:spTree>
    <p:extLst>
      <p:ext uri="{BB962C8B-B14F-4D97-AF65-F5344CB8AC3E}">
        <p14:creationId xmlns:p14="http://schemas.microsoft.com/office/powerpoint/2010/main" val="3167252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93158" y="2357994"/>
            <a:ext cx="4647980" cy="4176000"/>
          </a:xfrm>
        </p:spPr>
      </p:pic>
      <p:sp>
        <p:nvSpPr>
          <p:cNvPr id="3" name="Titel 2"/>
          <p:cNvSpPr>
            <a:spLocks noGrp="1"/>
          </p:cNvSpPr>
          <p:nvPr>
            <p:ph type="title"/>
          </p:nvPr>
        </p:nvSpPr>
        <p:spPr/>
        <p:txBody>
          <a:bodyPr/>
          <a:lstStyle/>
          <a:p>
            <a:r>
              <a:rPr lang="de-CH" dirty="0" err="1"/>
              <a:t>Déterminer</a:t>
            </a:r>
            <a:r>
              <a:rPr lang="de-CH" dirty="0"/>
              <a:t> </a:t>
            </a:r>
            <a:r>
              <a:rPr lang="de-CH" dirty="0" err="1"/>
              <a:t>les</a:t>
            </a:r>
            <a:r>
              <a:rPr lang="de-CH" dirty="0"/>
              <a:t> </a:t>
            </a:r>
            <a:r>
              <a:rPr lang="de-CH" dirty="0" err="1"/>
              <a:t>coordonnées</a:t>
            </a:r>
            <a:r>
              <a:rPr lang="de-CH" dirty="0"/>
              <a:t> :</a:t>
            </a:r>
          </a:p>
        </p:txBody>
      </p:sp>
      <p:sp>
        <p:nvSpPr>
          <p:cNvPr id="2" name="Textfeld 1">
            <a:extLst>
              <a:ext uri="{FF2B5EF4-FFF2-40B4-BE49-F238E27FC236}">
                <a16:creationId xmlns:a16="http://schemas.microsoft.com/office/drawing/2014/main" id="{25B74A66-BC0E-6A58-0617-D1DC27858CC1}"/>
              </a:ext>
            </a:extLst>
          </p:cNvPr>
          <p:cNvSpPr txBox="1"/>
          <p:nvPr/>
        </p:nvSpPr>
        <p:spPr>
          <a:xfrm>
            <a:off x="550863" y="2380330"/>
            <a:ext cx="6046603" cy="1723549"/>
          </a:xfrm>
          <a:prstGeom prst="rect">
            <a:avLst/>
          </a:prstGeom>
          <a:noFill/>
        </p:spPr>
        <p:txBody>
          <a:bodyPr wrap="square" lIns="0" tIns="0" rIns="0" bIns="0" rtlCol="0">
            <a:spAutoFit/>
          </a:bodyPr>
          <a:lstStyle/>
          <a:p>
            <a:r>
              <a:rPr lang="fr-FR" sz="2800" dirty="0"/>
              <a:t>Déterminer le point d'intersection des lignes de coordonnées les plus proches à gauche et en bas</a:t>
            </a:r>
            <a:r>
              <a:rPr lang="de-CH" sz="2800" dirty="0"/>
              <a:t>. </a:t>
            </a:r>
            <a:br>
              <a:rPr lang="de-CH" sz="2800" dirty="0"/>
            </a:br>
            <a:r>
              <a:rPr lang="de-CH" sz="2800" dirty="0"/>
              <a:t>607 / 207</a:t>
            </a:r>
          </a:p>
        </p:txBody>
      </p:sp>
      <p:pic>
        <p:nvPicPr>
          <p:cNvPr id="5" name="Inhaltsplatzhalter 5">
            <a:extLst>
              <a:ext uri="{FF2B5EF4-FFF2-40B4-BE49-F238E27FC236}">
                <a16:creationId xmlns:a16="http://schemas.microsoft.com/office/drawing/2014/main" id="{818994A1-EC7B-7492-CB23-76985D0DD89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600578" y="2351500"/>
            <a:ext cx="5040560" cy="4188987"/>
          </a:xfrm>
          <a:prstGeom prst="rect">
            <a:avLst/>
          </a:prstGeom>
        </p:spPr>
      </p:pic>
      <p:sp>
        <p:nvSpPr>
          <p:cNvPr id="6" name="Textfeld 5">
            <a:extLst>
              <a:ext uri="{FF2B5EF4-FFF2-40B4-BE49-F238E27FC236}">
                <a16:creationId xmlns:a16="http://schemas.microsoft.com/office/drawing/2014/main" id="{00449590-30FE-D080-FBA8-37C4BC75F395}"/>
              </a:ext>
            </a:extLst>
          </p:cNvPr>
          <p:cNvSpPr txBox="1"/>
          <p:nvPr/>
        </p:nvSpPr>
        <p:spPr>
          <a:xfrm>
            <a:off x="550863" y="4169095"/>
            <a:ext cx="5400600" cy="861774"/>
          </a:xfrm>
          <a:prstGeom prst="rect">
            <a:avLst/>
          </a:prstGeom>
          <a:noFill/>
        </p:spPr>
        <p:txBody>
          <a:bodyPr wrap="square" lIns="0" tIns="0" rIns="0" bIns="0" rtlCol="0">
            <a:spAutoFit/>
          </a:bodyPr>
          <a:lstStyle/>
          <a:p>
            <a:r>
              <a:rPr lang="fr-FR" sz="2800" dirty="0"/>
              <a:t>Mesurer la distance du point en direction de l'est</a:t>
            </a:r>
            <a:r>
              <a:rPr lang="de-CH" sz="2800" dirty="0"/>
              <a:t>. 607 510</a:t>
            </a:r>
          </a:p>
        </p:txBody>
      </p:sp>
      <p:pic>
        <p:nvPicPr>
          <p:cNvPr id="7" name="Inhaltsplatzhalter 3">
            <a:extLst>
              <a:ext uri="{FF2B5EF4-FFF2-40B4-BE49-F238E27FC236}">
                <a16:creationId xmlns:a16="http://schemas.microsoft.com/office/drawing/2014/main" id="{31A085BE-EEE5-CA11-F94D-62C9BEC8E1A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609812" y="2352675"/>
            <a:ext cx="5031326" cy="4176000"/>
          </a:xfrm>
          <a:prstGeom prst="rect">
            <a:avLst/>
          </a:prstGeom>
        </p:spPr>
      </p:pic>
      <p:sp>
        <p:nvSpPr>
          <p:cNvPr id="8" name="Textfeld 7">
            <a:extLst>
              <a:ext uri="{FF2B5EF4-FFF2-40B4-BE49-F238E27FC236}">
                <a16:creationId xmlns:a16="http://schemas.microsoft.com/office/drawing/2014/main" id="{E1631DFE-17E6-8930-E81E-EE094CAABA2A}"/>
              </a:ext>
            </a:extLst>
          </p:cNvPr>
          <p:cNvSpPr txBox="1"/>
          <p:nvPr/>
        </p:nvSpPr>
        <p:spPr>
          <a:xfrm>
            <a:off x="645377" y="5146784"/>
            <a:ext cx="5638738" cy="861774"/>
          </a:xfrm>
          <a:prstGeom prst="rect">
            <a:avLst/>
          </a:prstGeom>
          <a:noFill/>
        </p:spPr>
        <p:txBody>
          <a:bodyPr wrap="square" lIns="0" tIns="0" rIns="0" bIns="0" rtlCol="0">
            <a:spAutoFit/>
          </a:bodyPr>
          <a:lstStyle/>
          <a:p>
            <a:r>
              <a:rPr lang="fr-FR" sz="2800" dirty="0"/>
              <a:t>Mesurer la distance du point dans la direction du nord</a:t>
            </a:r>
            <a:r>
              <a:rPr lang="de-CH" sz="2800" dirty="0"/>
              <a:t>. 207 820</a:t>
            </a:r>
          </a:p>
        </p:txBody>
      </p:sp>
      <p:sp>
        <p:nvSpPr>
          <p:cNvPr id="9" name="Textfeld 8">
            <a:extLst>
              <a:ext uri="{FF2B5EF4-FFF2-40B4-BE49-F238E27FC236}">
                <a16:creationId xmlns:a16="http://schemas.microsoft.com/office/drawing/2014/main" id="{C503F24E-AB01-2FE6-D777-99FD46E2F077}"/>
              </a:ext>
            </a:extLst>
          </p:cNvPr>
          <p:cNvSpPr txBox="1"/>
          <p:nvPr/>
        </p:nvSpPr>
        <p:spPr>
          <a:xfrm>
            <a:off x="6384554" y="978608"/>
            <a:ext cx="5472608" cy="936090"/>
          </a:xfrm>
          <a:prstGeom prst="rect">
            <a:avLst/>
          </a:prstGeom>
          <a:noFill/>
        </p:spPr>
        <p:txBody>
          <a:bodyPr wrap="square" lIns="0" tIns="0" rIns="0" bIns="0" rtlCol="0">
            <a:spAutoFit/>
          </a:bodyPr>
          <a:lstStyle/>
          <a:p>
            <a:pPr>
              <a:lnSpc>
                <a:spcPct val="200000"/>
              </a:lnSpc>
            </a:pPr>
            <a:r>
              <a:rPr lang="de-CH" sz="3600" dirty="0"/>
              <a:t>2 607 510 / 1 207 820</a:t>
            </a:r>
          </a:p>
        </p:txBody>
      </p:sp>
    </p:spTree>
    <p:extLst>
      <p:ext uri="{BB962C8B-B14F-4D97-AF65-F5344CB8AC3E}">
        <p14:creationId xmlns:p14="http://schemas.microsoft.com/office/powerpoint/2010/main" val="99526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Déterminer</a:t>
            </a:r>
            <a:r>
              <a:rPr lang="de-CH" dirty="0"/>
              <a:t> </a:t>
            </a:r>
            <a:r>
              <a:rPr lang="de-CH" dirty="0" err="1"/>
              <a:t>un</a:t>
            </a:r>
            <a:r>
              <a:rPr lang="de-CH" dirty="0"/>
              <a:t> </a:t>
            </a:r>
            <a:r>
              <a:rPr lang="de-CH" dirty="0" err="1"/>
              <a:t>point</a:t>
            </a:r>
            <a:r>
              <a:rPr lang="de-CH" dirty="0"/>
              <a:t> : </a:t>
            </a:r>
            <a:r>
              <a:rPr lang="de-CH" sz="3600" spc="20" dirty="0">
                <a:effectLst/>
                <a:latin typeface="Arial" panose="020B0604020202020204" pitchFamily="34" charset="0"/>
                <a:ea typeface="Arial" panose="020B0604020202020204" pitchFamily="34" charset="0"/>
                <a:cs typeface="Times New Roman" panose="02020603050405020304" pitchFamily="18" charset="0"/>
              </a:rPr>
              <a:t>2'605’626 / 1'200’966</a:t>
            </a:r>
            <a:br>
              <a:rPr lang="de-CH" dirty="0"/>
            </a:br>
            <a:endParaRPr lang="de-CH" dirty="0"/>
          </a:p>
        </p:txBody>
      </p:sp>
      <p:pic>
        <p:nvPicPr>
          <p:cNvPr id="9" name="Grafik 8">
            <a:extLst>
              <a:ext uri="{FF2B5EF4-FFF2-40B4-BE49-F238E27FC236}">
                <a16:creationId xmlns:a16="http://schemas.microsoft.com/office/drawing/2014/main" id="{6337EE87-DAD6-3367-8C84-5C588064133B}"/>
              </a:ext>
            </a:extLst>
          </p:cNvPr>
          <p:cNvPicPr>
            <a:picLocks noChangeAspect="1"/>
          </p:cNvPicPr>
          <p:nvPr/>
        </p:nvPicPr>
        <p:blipFill>
          <a:blip r:embed="rId3"/>
          <a:stretch>
            <a:fillRect/>
          </a:stretch>
        </p:blipFill>
        <p:spPr>
          <a:xfrm>
            <a:off x="7536160" y="2352675"/>
            <a:ext cx="4153456" cy="3960000"/>
          </a:xfrm>
          <a:prstGeom prst="rect">
            <a:avLst/>
          </a:prstGeom>
        </p:spPr>
      </p:pic>
      <p:sp>
        <p:nvSpPr>
          <p:cNvPr id="11" name="Textfeld 10">
            <a:extLst>
              <a:ext uri="{FF2B5EF4-FFF2-40B4-BE49-F238E27FC236}">
                <a16:creationId xmlns:a16="http://schemas.microsoft.com/office/drawing/2014/main" id="{30374CE8-F2AA-89B6-85A7-35767B72DD0B}"/>
              </a:ext>
            </a:extLst>
          </p:cNvPr>
          <p:cNvSpPr txBox="1"/>
          <p:nvPr/>
        </p:nvSpPr>
        <p:spPr>
          <a:xfrm>
            <a:off x="479376" y="2323648"/>
            <a:ext cx="5760640" cy="1200329"/>
          </a:xfrm>
          <a:prstGeom prst="rect">
            <a:avLst/>
          </a:prstGeom>
          <a:noFill/>
        </p:spPr>
        <p:txBody>
          <a:bodyPr wrap="square">
            <a:spAutoFit/>
          </a:bodyPr>
          <a:lstStyle/>
          <a:p>
            <a:r>
              <a:rPr lang="fr-FR" sz="2400" spc="20" dirty="0">
                <a:latin typeface="Arial" panose="020B0604020202020204" pitchFamily="34" charset="0"/>
                <a:ea typeface="Arial" panose="020B0604020202020204" pitchFamily="34" charset="0"/>
                <a:cs typeface="Times New Roman" panose="02020603050405020304" pitchFamily="18" charset="0"/>
              </a:rPr>
              <a:t>Sur la carte, on cherche le point d'intersection des lignes de coordonnées </a:t>
            </a:r>
            <a:r>
              <a:rPr lang="fr-FR" sz="2400" b="1" spc="20" dirty="0">
                <a:latin typeface="Arial" panose="020B0604020202020204" pitchFamily="34" charset="0"/>
                <a:ea typeface="Arial" panose="020B0604020202020204" pitchFamily="34" charset="0"/>
                <a:cs typeface="Times New Roman" panose="02020603050405020304" pitchFamily="18" charset="0"/>
              </a:rPr>
              <a:t>2'605</a:t>
            </a:r>
            <a:r>
              <a:rPr lang="fr-FR" sz="2400" spc="20" dirty="0">
                <a:latin typeface="Arial" panose="020B0604020202020204" pitchFamily="34" charset="0"/>
                <a:ea typeface="Arial" panose="020B0604020202020204" pitchFamily="34" charset="0"/>
                <a:cs typeface="Times New Roman" panose="02020603050405020304" pitchFamily="18" charset="0"/>
              </a:rPr>
              <a:t>'000 / </a:t>
            </a:r>
            <a:r>
              <a:rPr lang="fr-FR" sz="2400" b="1" spc="20" dirty="0">
                <a:latin typeface="Arial" panose="020B0604020202020204" pitchFamily="34" charset="0"/>
                <a:ea typeface="Arial" panose="020B0604020202020204" pitchFamily="34" charset="0"/>
                <a:cs typeface="Times New Roman" panose="02020603050405020304" pitchFamily="18" charset="0"/>
              </a:rPr>
              <a:t>1'200</a:t>
            </a:r>
            <a:r>
              <a:rPr lang="fr-FR" sz="2400" spc="20" dirty="0">
                <a:latin typeface="Arial" panose="020B0604020202020204" pitchFamily="34" charset="0"/>
                <a:ea typeface="Arial" panose="020B0604020202020204" pitchFamily="34" charset="0"/>
                <a:cs typeface="Times New Roman" panose="02020603050405020304" pitchFamily="18" charset="0"/>
              </a:rPr>
              <a:t>'000. </a:t>
            </a:r>
            <a:endParaRPr lang="de-CH" sz="2400" dirty="0"/>
          </a:p>
        </p:txBody>
      </p:sp>
      <p:sp>
        <p:nvSpPr>
          <p:cNvPr id="12" name="Pfeil: nach links 11">
            <a:extLst>
              <a:ext uri="{FF2B5EF4-FFF2-40B4-BE49-F238E27FC236}">
                <a16:creationId xmlns:a16="http://schemas.microsoft.com/office/drawing/2014/main" id="{FF2429FA-BE8B-67B4-9B25-187BA466CC78}"/>
              </a:ext>
            </a:extLst>
          </p:cNvPr>
          <p:cNvSpPr/>
          <p:nvPr/>
        </p:nvSpPr>
        <p:spPr>
          <a:xfrm>
            <a:off x="8256240" y="5347702"/>
            <a:ext cx="720080" cy="36004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3" name="Grafik 12">
            <a:extLst>
              <a:ext uri="{FF2B5EF4-FFF2-40B4-BE49-F238E27FC236}">
                <a16:creationId xmlns:a16="http://schemas.microsoft.com/office/drawing/2014/main" id="{C9EAF1A1-6F6D-7B08-7C1B-C902B883EF5F}"/>
              </a:ext>
            </a:extLst>
          </p:cNvPr>
          <p:cNvPicPr>
            <a:picLocks noChangeAspect="1"/>
          </p:cNvPicPr>
          <p:nvPr/>
        </p:nvPicPr>
        <p:blipFill>
          <a:blip r:embed="rId3"/>
          <a:stretch>
            <a:fillRect/>
          </a:stretch>
        </p:blipFill>
        <p:spPr>
          <a:xfrm>
            <a:off x="7536159" y="2352675"/>
            <a:ext cx="4153457" cy="3960000"/>
          </a:xfrm>
          <a:prstGeom prst="rect">
            <a:avLst/>
          </a:prstGeom>
        </p:spPr>
      </p:pic>
      <p:pic>
        <p:nvPicPr>
          <p:cNvPr id="14" name="Grafik 13" descr="Ein Bild, das Text, Lineal, Messstab Maßband enthält.&#10;&#10;Automatisch generierte Beschreibung">
            <a:extLst>
              <a:ext uri="{FF2B5EF4-FFF2-40B4-BE49-F238E27FC236}">
                <a16:creationId xmlns:a16="http://schemas.microsoft.com/office/drawing/2014/main" id="{14F19F15-AD5C-17D9-4168-B7626D14E0FE}"/>
              </a:ext>
            </a:extLst>
          </p:cNvPr>
          <p:cNvPicPr>
            <a:picLocks noChangeAspect="1"/>
          </p:cNvPicPr>
          <p:nvPr/>
        </p:nvPicPr>
        <p:blipFill rotWithShape="1">
          <a:blip r:embed="rId4">
            <a:clrChange>
              <a:clrFrom>
                <a:srgbClr val="FFFFFF"/>
              </a:clrFrom>
              <a:clrTo>
                <a:srgbClr val="FFFFFF">
                  <a:alpha val="0"/>
                </a:srgbClr>
              </a:clrTo>
            </a:clrChange>
          </a:blip>
          <a:srcRect l="2153" t="10154" r="60156" b="49944"/>
          <a:stretch/>
        </p:blipFill>
        <p:spPr bwMode="auto">
          <a:xfrm>
            <a:off x="7824192" y="5601240"/>
            <a:ext cx="4032448" cy="876427"/>
          </a:xfrm>
          <a:prstGeom prst="rect">
            <a:avLst/>
          </a:prstGeom>
          <a:ln>
            <a:noFill/>
          </a:ln>
          <a:extLst>
            <a:ext uri="{53640926-AAD7-44D8-BBD7-CCE9431645EC}">
              <a14:shadowObscured xmlns:a14="http://schemas.microsoft.com/office/drawing/2010/main"/>
            </a:ext>
          </a:extLst>
        </p:spPr>
      </p:pic>
      <p:pic>
        <p:nvPicPr>
          <p:cNvPr id="22" name="Grafik 21">
            <a:extLst>
              <a:ext uri="{FF2B5EF4-FFF2-40B4-BE49-F238E27FC236}">
                <a16:creationId xmlns:a16="http://schemas.microsoft.com/office/drawing/2014/main" id="{73CABF6A-122E-33C3-28FF-6393ACCE0840}"/>
              </a:ext>
            </a:extLst>
          </p:cNvPr>
          <p:cNvPicPr>
            <a:picLocks noChangeAspect="1"/>
          </p:cNvPicPr>
          <p:nvPr/>
        </p:nvPicPr>
        <p:blipFill>
          <a:blip r:embed="rId5"/>
          <a:stretch>
            <a:fillRect/>
          </a:stretch>
        </p:blipFill>
        <p:spPr>
          <a:xfrm>
            <a:off x="7536159" y="2352675"/>
            <a:ext cx="4153457" cy="3960000"/>
          </a:xfrm>
          <a:prstGeom prst="rect">
            <a:avLst/>
          </a:prstGeom>
        </p:spPr>
      </p:pic>
      <p:cxnSp>
        <p:nvCxnSpPr>
          <p:cNvPr id="15" name="Gerader Verbinder 14">
            <a:extLst>
              <a:ext uri="{FF2B5EF4-FFF2-40B4-BE49-F238E27FC236}">
                <a16:creationId xmlns:a16="http://schemas.microsoft.com/office/drawing/2014/main" id="{D04B0982-6312-34BE-2B71-391E4265C83D}"/>
              </a:ext>
            </a:extLst>
          </p:cNvPr>
          <p:cNvCxnSpPr>
            <a:cxnSpLocks/>
          </p:cNvCxnSpPr>
          <p:nvPr/>
        </p:nvCxnSpPr>
        <p:spPr>
          <a:xfrm flipH="1">
            <a:off x="9739229" y="2852936"/>
            <a:ext cx="29179" cy="2748304"/>
          </a:xfrm>
          <a:prstGeom prst="line">
            <a:avLst/>
          </a:prstGeom>
          <a:ln w="38100">
            <a:prstDash val="dash"/>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21" name="Textfeld 20">
            <a:extLst>
              <a:ext uri="{FF2B5EF4-FFF2-40B4-BE49-F238E27FC236}">
                <a16:creationId xmlns:a16="http://schemas.microsoft.com/office/drawing/2014/main" id="{BDDF0624-EAE2-F69D-1846-FA251DDF75EB}"/>
              </a:ext>
            </a:extLst>
          </p:cNvPr>
          <p:cNvSpPr txBox="1"/>
          <p:nvPr/>
        </p:nvSpPr>
        <p:spPr>
          <a:xfrm>
            <a:off x="550863" y="3645024"/>
            <a:ext cx="6409233" cy="738664"/>
          </a:xfrm>
          <a:prstGeom prst="rect">
            <a:avLst/>
          </a:prstGeom>
          <a:noFill/>
        </p:spPr>
        <p:txBody>
          <a:bodyPr wrap="square" lIns="0" tIns="0" rIns="0" bIns="0" rtlCol="0">
            <a:spAutoFit/>
          </a:bodyPr>
          <a:lstStyle/>
          <a:p>
            <a:r>
              <a:rPr lang="fr-FR" sz="2400" spc="20" dirty="0">
                <a:latin typeface="Arial" panose="020B0604020202020204" pitchFamily="34" charset="0"/>
                <a:ea typeface="Arial" panose="020B0604020202020204" pitchFamily="34" charset="0"/>
                <a:cs typeface="Times New Roman" panose="02020603050405020304" pitchFamily="18" charset="0"/>
              </a:rPr>
              <a:t>Avec une échelle de carte, 638 m sont mesurés vers l'est.</a:t>
            </a:r>
            <a:r>
              <a:rPr lang="de-CH" sz="2400" spc="20" dirty="0">
                <a:effectLst/>
                <a:latin typeface="Arial" panose="020B0604020202020204" pitchFamily="34" charset="0"/>
                <a:ea typeface="Arial" panose="020B0604020202020204" pitchFamily="34" charset="0"/>
                <a:cs typeface="Times New Roman" panose="02020603050405020304" pitchFamily="18" charset="0"/>
              </a:rPr>
              <a:t>.</a:t>
            </a:r>
            <a:endParaRPr lang="de-CH" sz="2400" dirty="0"/>
          </a:p>
        </p:txBody>
      </p:sp>
      <p:pic>
        <p:nvPicPr>
          <p:cNvPr id="23" name="Grafik 22" descr="Ein Bild, das Text, Lineal, Messstab Maßband enthält.&#10;&#10;Automatisch generierte Beschreibung">
            <a:extLst>
              <a:ext uri="{FF2B5EF4-FFF2-40B4-BE49-F238E27FC236}">
                <a16:creationId xmlns:a16="http://schemas.microsoft.com/office/drawing/2014/main" id="{CF6EFD21-5411-E761-0868-58086BDD04DE}"/>
              </a:ext>
            </a:extLst>
          </p:cNvPr>
          <p:cNvPicPr>
            <a:picLocks noChangeAspect="1"/>
          </p:cNvPicPr>
          <p:nvPr/>
        </p:nvPicPr>
        <p:blipFill rotWithShape="1">
          <a:blip r:embed="rId4">
            <a:clrChange>
              <a:clrFrom>
                <a:srgbClr val="FFFFFF"/>
              </a:clrFrom>
              <a:clrTo>
                <a:srgbClr val="FFFFFF">
                  <a:alpha val="0"/>
                </a:srgbClr>
              </a:clrTo>
            </a:clrChange>
          </a:blip>
          <a:srcRect l="2153" t="10154" r="60156" b="16494"/>
          <a:stretch/>
        </p:blipFill>
        <p:spPr bwMode="auto">
          <a:xfrm rot="16200000">
            <a:off x="8676441" y="3040719"/>
            <a:ext cx="3988595" cy="1593363"/>
          </a:xfrm>
          <a:prstGeom prst="rect">
            <a:avLst/>
          </a:prstGeom>
          <a:ln>
            <a:noFill/>
          </a:ln>
          <a:extLst>
            <a:ext uri="{53640926-AAD7-44D8-BBD7-CCE9431645EC}">
              <a14:shadowObscured xmlns:a14="http://schemas.microsoft.com/office/drawing/2010/main"/>
            </a:ext>
          </a:extLst>
        </p:spPr>
      </p:pic>
      <p:sp>
        <p:nvSpPr>
          <p:cNvPr id="24" name="Textfeld 23">
            <a:extLst>
              <a:ext uri="{FF2B5EF4-FFF2-40B4-BE49-F238E27FC236}">
                <a16:creationId xmlns:a16="http://schemas.microsoft.com/office/drawing/2014/main" id="{232CC316-6D75-ADE3-E7D0-2C0416CE8413}"/>
              </a:ext>
            </a:extLst>
          </p:cNvPr>
          <p:cNvSpPr txBox="1"/>
          <p:nvPr/>
        </p:nvSpPr>
        <p:spPr>
          <a:xfrm>
            <a:off x="572765" y="4653136"/>
            <a:ext cx="6409233" cy="738664"/>
          </a:xfrm>
          <a:prstGeom prst="rect">
            <a:avLst/>
          </a:prstGeom>
          <a:noFill/>
        </p:spPr>
        <p:txBody>
          <a:bodyPr wrap="square" lIns="0" tIns="0" rIns="0" bIns="0" rtlCol="0">
            <a:spAutoFit/>
          </a:bodyPr>
          <a:lstStyle/>
          <a:p>
            <a:r>
              <a:rPr lang="fr-FR" sz="2400" spc="20" dirty="0">
                <a:latin typeface="Arial" panose="020B0604020202020204" pitchFamily="34" charset="0"/>
                <a:ea typeface="Arial" panose="020B0604020202020204" pitchFamily="34" charset="0"/>
                <a:cs typeface="Times New Roman" panose="02020603050405020304" pitchFamily="18" charset="0"/>
              </a:rPr>
              <a:t>Sur la ligne tracée, on mesure maintenant les 966 m vers le nord.</a:t>
            </a:r>
            <a:endParaRPr lang="de-CH" sz="2400" dirty="0"/>
          </a:p>
        </p:txBody>
      </p:sp>
    </p:spTree>
    <p:extLst>
      <p:ext uri="{BB962C8B-B14F-4D97-AF65-F5344CB8AC3E}">
        <p14:creationId xmlns:p14="http://schemas.microsoft.com/office/powerpoint/2010/main" val="256039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0"/>
                            </p:stCondLst>
                            <p:childTnLst>
                              <p:par>
                                <p:cTn id="31" presetID="2" presetClass="entr" presetSubtype="4"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par>
                          <p:cTn id="42" fill="hold">
                            <p:stCondLst>
                              <p:cond delay="0"/>
                            </p:stCondLst>
                            <p:childTnLst>
                              <p:par>
                                <p:cTn id="43" presetID="2" presetClass="entr" presetSubtype="4"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21"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332D4BE-3AF4-4822-A9F3-D91C3D2A54AB}"/>
              </a:ext>
            </a:extLst>
          </p:cNvPr>
          <p:cNvPicPr>
            <a:picLocks noChangeAspect="1"/>
          </p:cNvPicPr>
          <p:nvPr/>
        </p:nvPicPr>
        <p:blipFill>
          <a:blip r:embed="rId3"/>
          <a:stretch>
            <a:fillRect/>
          </a:stretch>
        </p:blipFill>
        <p:spPr>
          <a:xfrm>
            <a:off x="4079776" y="2240129"/>
            <a:ext cx="5258911" cy="4395410"/>
          </a:xfrm>
          <a:prstGeom prst="rect">
            <a:avLst/>
          </a:prstGeom>
        </p:spPr>
      </p:pic>
      <p:sp>
        <p:nvSpPr>
          <p:cNvPr id="3" name="Titel 2"/>
          <p:cNvSpPr>
            <a:spLocks noGrp="1"/>
          </p:cNvSpPr>
          <p:nvPr>
            <p:ph type="title"/>
          </p:nvPr>
        </p:nvSpPr>
        <p:spPr/>
        <p:txBody>
          <a:bodyPr/>
          <a:lstStyle/>
          <a:p>
            <a:r>
              <a:rPr lang="fr-FR" dirty="0"/>
              <a:t>Exercice 1 : Coordonnées de la tour du </a:t>
            </a:r>
            <a:r>
              <a:rPr lang="fr-FR" dirty="0" err="1"/>
              <a:t>Bantiger</a:t>
            </a:r>
            <a:endParaRPr lang="de-CH" dirty="0"/>
          </a:p>
        </p:txBody>
      </p:sp>
      <p:sp>
        <p:nvSpPr>
          <p:cNvPr id="8" name="Ellipse 7">
            <a:extLst>
              <a:ext uri="{FF2B5EF4-FFF2-40B4-BE49-F238E27FC236}">
                <a16:creationId xmlns:a16="http://schemas.microsoft.com/office/drawing/2014/main" id="{683A0BD6-033B-4B5A-8B51-796D5F606DE0}"/>
              </a:ext>
            </a:extLst>
          </p:cNvPr>
          <p:cNvSpPr/>
          <p:nvPr/>
        </p:nvSpPr>
        <p:spPr>
          <a:xfrm>
            <a:off x="7293848" y="2806328"/>
            <a:ext cx="216024" cy="216024"/>
          </a:xfrm>
          <a:prstGeom prst="ellipse">
            <a:avLst/>
          </a:prstGeom>
          <a:noFill/>
          <a:ln w="38100">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9" name="Textfeld 8">
            <a:extLst>
              <a:ext uri="{FF2B5EF4-FFF2-40B4-BE49-F238E27FC236}">
                <a16:creationId xmlns:a16="http://schemas.microsoft.com/office/drawing/2014/main" id="{3635EA03-8187-47F0-A90F-B6C1901A682A}"/>
              </a:ext>
            </a:extLst>
          </p:cNvPr>
          <p:cNvSpPr txBox="1"/>
          <p:nvPr/>
        </p:nvSpPr>
        <p:spPr>
          <a:xfrm>
            <a:off x="5519936" y="4645180"/>
            <a:ext cx="5688632"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e-CH" sz="4000" dirty="0"/>
              <a:t>2 606 850 / 1 202 975</a:t>
            </a:r>
            <a:endParaRPr lang="de-DE" sz="4000" dirty="0"/>
          </a:p>
        </p:txBody>
      </p:sp>
      <p:sp>
        <p:nvSpPr>
          <p:cNvPr id="13" name="Textfeld 12">
            <a:extLst>
              <a:ext uri="{FF2B5EF4-FFF2-40B4-BE49-F238E27FC236}">
                <a16:creationId xmlns:a16="http://schemas.microsoft.com/office/drawing/2014/main" id="{8A617FB0-6787-44A3-8EE3-3373CA2E0260}"/>
              </a:ext>
            </a:extLst>
          </p:cNvPr>
          <p:cNvSpPr txBox="1"/>
          <p:nvPr/>
        </p:nvSpPr>
        <p:spPr>
          <a:xfrm>
            <a:off x="4367808" y="1674212"/>
            <a:ext cx="576064" cy="369332"/>
          </a:xfrm>
          <a:prstGeom prst="rect">
            <a:avLst/>
          </a:prstGeom>
          <a:solidFill>
            <a:schemeClr val="bg1">
              <a:lumMod val="85000"/>
            </a:schemeClr>
          </a:solidFill>
        </p:spPr>
        <p:txBody>
          <a:bodyPr wrap="square" rtlCol="0">
            <a:spAutoFit/>
          </a:bodyPr>
          <a:lstStyle/>
          <a:p>
            <a:r>
              <a:rPr lang="de-CH" dirty="0"/>
              <a:t>606</a:t>
            </a:r>
            <a:endParaRPr lang="de-DE" dirty="0"/>
          </a:p>
        </p:txBody>
      </p:sp>
      <p:cxnSp>
        <p:nvCxnSpPr>
          <p:cNvPr id="5" name="Gerader Verbinder 4">
            <a:extLst>
              <a:ext uri="{FF2B5EF4-FFF2-40B4-BE49-F238E27FC236}">
                <a16:creationId xmlns:a16="http://schemas.microsoft.com/office/drawing/2014/main" id="{5EF2B8C6-8EBF-4E57-99B3-DB8E0F79A6F1}"/>
              </a:ext>
            </a:extLst>
          </p:cNvPr>
          <p:cNvCxnSpPr>
            <a:cxnSpLocks/>
          </p:cNvCxnSpPr>
          <p:nvPr/>
        </p:nvCxnSpPr>
        <p:spPr>
          <a:xfrm>
            <a:off x="4624667" y="2116170"/>
            <a:ext cx="31173" cy="4519369"/>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sp>
        <p:nvSpPr>
          <p:cNvPr id="11" name="Textfeld 10">
            <a:extLst>
              <a:ext uri="{FF2B5EF4-FFF2-40B4-BE49-F238E27FC236}">
                <a16:creationId xmlns:a16="http://schemas.microsoft.com/office/drawing/2014/main" id="{4EFD977F-6725-493F-9B8B-4A0CD366CCD1}"/>
              </a:ext>
            </a:extLst>
          </p:cNvPr>
          <p:cNvSpPr txBox="1"/>
          <p:nvPr/>
        </p:nvSpPr>
        <p:spPr>
          <a:xfrm>
            <a:off x="3411287" y="5781325"/>
            <a:ext cx="576064" cy="369332"/>
          </a:xfrm>
          <a:prstGeom prst="rect">
            <a:avLst/>
          </a:prstGeom>
          <a:solidFill>
            <a:schemeClr val="bg1">
              <a:lumMod val="85000"/>
            </a:schemeClr>
          </a:solidFill>
        </p:spPr>
        <p:txBody>
          <a:bodyPr wrap="square" rtlCol="0">
            <a:spAutoFit/>
          </a:bodyPr>
          <a:lstStyle/>
          <a:p>
            <a:r>
              <a:rPr lang="de-CH" dirty="0"/>
              <a:t>202</a:t>
            </a:r>
            <a:endParaRPr lang="de-DE" dirty="0"/>
          </a:p>
        </p:txBody>
      </p:sp>
      <p:cxnSp>
        <p:nvCxnSpPr>
          <p:cNvPr id="10" name="Gerader Verbinder 9">
            <a:extLst>
              <a:ext uri="{FF2B5EF4-FFF2-40B4-BE49-F238E27FC236}">
                <a16:creationId xmlns:a16="http://schemas.microsoft.com/office/drawing/2014/main" id="{4301B95F-F4EE-4FF3-A9F9-EC9DA028CCE8}"/>
              </a:ext>
            </a:extLst>
          </p:cNvPr>
          <p:cNvCxnSpPr>
            <a:cxnSpLocks/>
          </p:cNvCxnSpPr>
          <p:nvPr/>
        </p:nvCxnSpPr>
        <p:spPr>
          <a:xfrm>
            <a:off x="4079776" y="6069882"/>
            <a:ext cx="52589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53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0-#ppt_w/2"/>
                                          </p:val>
                                        </p:tav>
                                        <p:tav tm="100000">
                                          <p:val>
                                            <p:strVal val="#ppt_x"/>
                                          </p:val>
                                        </p:tav>
                                      </p:tavLst>
                                    </p:anim>
                                    <p:anim calcmode="lin" valueType="num">
                                      <p:cBhvr additive="base">
                                        <p:cTn id="8" dur="3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B422973-645D-4E2B-BF34-DEBACDA55F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141" b="1"/>
          <a:stretch/>
        </p:blipFill>
        <p:spPr bwMode="auto">
          <a:xfrm>
            <a:off x="3351470" y="2352675"/>
            <a:ext cx="8287077" cy="363855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lstStyle/>
          <a:p>
            <a:r>
              <a:rPr lang="fr-FR" dirty="0"/>
              <a:t>Exercice 2 : Où se trouve le point? </a:t>
            </a:r>
            <a:endParaRPr lang="de-CH" dirty="0"/>
          </a:p>
        </p:txBody>
      </p:sp>
      <p:sp>
        <p:nvSpPr>
          <p:cNvPr id="4" name="AutoShape 2" descr="https://mail.gymkirchenfeld.ch/service/home/~/?auth=co&amp;loc=de&amp;id=124068&amp;part=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Textfeld 4"/>
          <p:cNvSpPr txBox="1"/>
          <p:nvPr/>
        </p:nvSpPr>
        <p:spPr>
          <a:xfrm>
            <a:off x="553453" y="3789040"/>
            <a:ext cx="5256584"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de-CH" sz="4000" dirty="0"/>
              <a:t>2 601 604 / 1 199 665</a:t>
            </a:r>
          </a:p>
        </p:txBody>
      </p:sp>
    </p:spTree>
    <p:extLst>
      <p:ext uri="{BB962C8B-B14F-4D97-AF65-F5344CB8AC3E}">
        <p14:creationId xmlns:p14="http://schemas.microsoft.com/office/powerpoint/2010/main" val="386198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ranspiree.ch/randos/2011-08-22_GeneveJardinAnglaisBarrageDuSeujetJonctionCimetiereDesRois/Pictures/P1060963.JPG"/>
          <p:cNvPicPr>
            <a:picLocks noChangeAspect="1" noChangeArrowheads="1"/>
          </p:cNvPicPr>
          <p:nvPr/>
        </p:nvPicPr>
        <p:blipFill rotWithShape="1">
          <a:blip r:embed="rId3">
            <a:extLst>
              <a:ext uri="{28A0092B-C50C-407E-A947-70E740481C1C}">
                <a14:useLocalDpi xmlns:a14="http://schemas.microsoft.com/office/drawing/2010/main" val="0"/>
              </a:ext>
            </a:extLst>
          </a:blip>
          <a:srcRect l="16622" t="17601" r="13674" b="12943"/>
          <a:stretch/>
        </p:blipFill>
        <p:spPr bwMode="auto">
          <a:xfrm>
            <a:off x="6096000" y="2352675"/>
            <a:ext cx="5470539" cy="3638550"/>
          </a:xfrm>
          <a:prstGeom prst="rect">
            <a:avLst/>
          </a:prstGeom>
          <a:noFill/>
          <a:extLst>
            <a:ext uri="{909E8E84-426E-40DD-AFC4-6F175D3DCCD1}">
              <a14:hiddenFill xmlns:a14="http://schemas.microsoft.com/office/drawing/2010/main">
                <a:solidFill>
                  <a:srgbClr val="FFFFFF"/>
                </a:solidFill>
              </a14:hiddenFill>
            </a:ext>
          </a:extLst>
        </p:spPr>
      </p:pic>
      <p:sp>
        <p:nvSpPr>
          <p:cNvPr id="2" name="Inhaltsplatzhalter 1"/>
          <p:cNvSpPr>
            <a:spLocks noGrp="1"/>
          </p:cNvSpPr>
          <p:nvPr>
            <p:ph idx="1"/>
          </p:nvPr>
        </p:nvSpPr>
        <p:spPr>
          <a:xfrm>
            <a:off x="553453" y="2351251"/>
            <a:ext cx="5542547" cy="3639974"/>
          </a:xfrm>
          <a:solidFill>
            <a:srgbClr val="EAEAEA">
              <a:alpha val="76000"/>
            </a:srgbClr>
          </a:solidFill>
        </p:spPr>
        <p:txBody>
          <a:bodyPr>
            <a:normAutofit/>
          </a:bodyPr>
          <a:lstStyle/>
          <a:p>
            <a:r>
              <a:rPr lang="fr-FR" sz="2400" dirty="0"/>
              <a:t>Point de référence pour l'altimétrie est le Repère Pierre du Niton (RPN) 373,6 m au-dessus du niveau de la mer.</a:t>
            </a:r>
          </a:p>
          <a:p>
            <a:endParaRPr lang="fr-FR" sz="2400" dirty="0"/>
          </a:p>
          <a:p>
            <a:r>
              <a:rPr lang="fr-FR" sz="2400" dirty="0"/>
              <a:t>Il est placé sur un rocher dans la rade de Genève</a:t>
            </a:r>
            <a:endParaRPr lang="de-CH" sz="2400" dirty="0"/>
          </a:p>
        </p:txBody>
      </p:sp>
      <p:sp>
        <p:nvSpPr>
          <p:cNvPr id="3" name="Titel 2"/>
          <p:cNvSpPr>
            <a:spLocks noGrp="1"/>
          </p:cNvSpPr>
          <p:nvPr>
            <p:ph type="title"/>
          </p:nvPr>
        </p:nvSpPr>
        <p:spPr/>
        <p:txBody>
          <a:bodyPr/>
          <a:lstStyle/>
          <a:p>
            <a:r>
              <a:rPr lang="de-CH" dirty="0" err="1"/>
              <a:t>Mesure</a:t>
            </a:r>
            <a:r>
              <a:rPr lang="de-CH" dirty="0"/>
              <a:t> de </a:t>
            </a:r>
            <a:r>
              <a:rPr lang="de-CH" dirty="0" err="1"/>
              <a:t>l'altitude</a:t>
            </a:r>
            <a:endParaRPr lang="de-CH" dirty="0"/>
          </a:p>
        </p:txBody>
      </p:sp>
    </p:spTree>
    <p:extLst>
      <p:ext uri="{BB962C8B-B14F-4D97-AF65-F5344CB8AC3E}">
        <p14:creationId xmlns:p14="http://schemas.microsoft.com/office/powerpoint/2010/main" val="495103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Courbes</a:t>
            </a:r>
            <a:r>
              <a:rPr lang="de-CH" dirty="0"/>
              <a:t> de </a:t>
            </a:r>
            <a:r>
              <a:rPr lang="de-CH" dirty="0" err="1"/>
              <a:t>niveau</a:t>
            </a:r>
            <a:endParaRPr lang="de-CH" dirty="0"/>
          </a:p>
        </p:txBody>
      </p:sp>
      <p:pic>
        <p:nvPicPr>
          <p:cNvPr id="1026" name="Picture 2" descr="https://upload.wikimedia.org/wikipedia/commons/thumb/d/d1/Courbe_niveau.svg/2000px-Courbe_niveau.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1984" y="1640993"/>
            <a:ext cx="4404054" cy="5033834"/>
          </a:xfrm>
          <a:prstGeom prst="rect">
            <a:avLst/>
          </a:prstGeom>
          <a:noFill/>
          <a:extLst>
            <a:ext uri="{909E8E84-426E-40DD-AFC4-6F175D3DCCD1}">
              <a14:hiddenFill xmlns:a14="http://schemas.microsoft.com/office/drawing/2010/main">
                <a:solidFill>
                  <a:srgbClr val="FFFFFF"/>
                </a:solidFill>
              </a14:hiddenFill>
            </a:ext>
          </a:extLst>
        </p:spPr>
      </p:pic>
      <p:sp>
        <p:nvSpPr>
          <p:cNvPr id="5" name="Inhaltsplatzhalter 1"/>
          <p:cNvSpPr>
            <a:spLocks noGrp="1"/>
          </p:cNvSpPr>
          <p:nvPr>
            <p:ph idx="1"/>
          </p:nvPr>
        </p:nvSpPr>
        <p:spPr>
          <a:xfrm>
            <a:off x="583994" y="2352674"/>
            <a:ext cx="4935942" cy="2228453"/>
          </a:xfrm>
        </p:spPr>
        <p:txBody>
          <a:bodyPr>
            <a:noAutofit/>
          </a:bodyPr>
          <a:lstStyle/>
          <a:p>
            <a:r>
              <a:rPr lang="fr-FR" sz="2400" dirty="0"/>
              <a:t>Les courbes de niveau sont des lignes qui relient les points de même altitude. </a:t>
            </a:r>
            <a:endParaRPr lang="de-CH" sz="2400" dirty="0"/>
          </a:p>
        </p:txBody>
      </p:sp>
    </p:spTree>
    <p:extLst>
      <p:ext uri="{BB962C8B-B14F-4D97-AF65-F5344CB8AC3E}">
        <p14:creationId xmlns:p14="http://schemas.microsoft.com/office/powerpoint/2010/main" val="1124361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Autofit/>
          </a:bodyPr>
          <a:lstStyle/>
          <a:p>
            <a:r>
              <a:rPr lang="fr-FR" sz="2400" dirty="0"/>
              <a:t>L'équidistance est la différence d'altitude entre deux courbes de niveau voisines</a:t>
            </a:r>
            <a:r>
              <a:rPr lang="de-CH" sz="2400" dirty="0"/>
              <a:t>. </a:t>
            </a:r>
          </a:p>
          <a:p>
            <a:endParaRPr lang="de-CH" sz="2400" dirty="0"/>
          </a:p>
          <a:p>
            <a:r>
              <a:rPr lang="fr-FR" sz="2400" dirty="0"/>
              <a:t>L'équidistance sur les cartes nationales </a:t>
            </a:r>
            <a:r>
              <a:rPr lang="de-CH" sz="2400" dirty="0"/>
              <a:t>: </a:t>
            </a:r>
          </a:p>
          <a:p>
            <a:r>
              <a:rPr lang="de-CH" sz="2400" dirty="0"/>
              <a:t>CN 1:100'000 	50 m </a:t>
            </a:r>
          </a:p>
          <a:p>
            <a:r>
              <a:rPr lang="de-CH" sz="2400" dirty="0"/>
              <a:t>CN 1: 50'000 	20 m </a:t>
            </a:r>
          </a:p>
          <a:p>
            <a:r>
              <a:rPr lang="de-CH" sz="2400" dirty="0"/>
              <a:t>CN 1: 25'000 	10 m </a:t>
            </a:r>
            <a:r>
              <a:rPr lang="de-CH" sz="2400" dirty="0" err="1"/>
              <a:t>dans</a:t>
            </a:r>
            <a:r>
              <a:rPr lang="de-CH" sz="2400" dirty="0"/>
              <a:t> </a:t>
            </a:r>
            <a:r>
              <a:rPr lang="de-CH" sz="2400" dirty="0" err="1"/>
              <a:t>les</a:t>
            </a:r>
            <a:r>
              <a:rPr lang="de-CH" sz="2400" dirty="0"/>
              <a:t> </a:t>
            </a:r>
            <a:r>
              <a:rPr lang="de-CH" sz="2400" dirty="0" err="1"/>
              <a:t>montagnes</a:t>
            </a:r>
            <a:r>
              <a:rPr lang="de-CH" sz="2400" dirty="0"/>
              <a:t> 20 m </a:t>
            </a:r>
          </a:p>
          <a:p>
            <a:r>
              <a:rPr lang="de-CH" sz="2400" dirty="0"/>
              <a:t>CN 1: 10’000		10 m</a:t>
            </a:r>
          </a:p>
        </p:txBody>
      </p:sp>
      <p:sp>
        <p:nvSpPr>
          <p:cNvPr id="3" name="Titel 2"/>
          <p:cNvSpPr>
            <a:spLocks noGrp="1"/>
          </p:cNvSpPr>
          <p:nvPr>
            <p:ph type="title"/>
          </p:nvPr>
        </p:nvSpPr>
        <p:spPr/>
        <p:txBody>
          <a:bodyPr/>
          <a:lstStyle/>
          <a:p>
            <a:r>
              <a:rPr lang="de-CH" dirty="0" err="1"/>
              <a:t>Courbes</a:t>
            </a:r>
            <a:r>
              <a:rPr lang="de-CH" dirty="0"/>
              <a:t> de </a:t>
            </a:r>
            <a:r>
              <a:rPr lang="de-CH" dirty="0" err="1"/>
              <a:t>niveau</a:t>
            </a:r>
            <a:endParaRPr lang="de-CH" dirty="0"/>
          </a:p>
        </p:txBody>
      </p:sp>
    </p:spTree>
    <p:extLst>
      <p:ext uri="{BB962C8B-B14F-4D97-AF65-F5344CB8AC3E}">
        <p14:creationId xmlns:p14="http://schemas.microsoft.com/office/powerpoint/2010/main" val="2699609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Équidistance</a:t>
            </a:r>
            <a:endParaRPr lang="de-CH" dirty="0"/>
          </a:p>
        </p:txBody>
      </p:sp>
      <p:pic>
        <p:nvPicPr>
          <p:cNvPr id="6" name="Inhaltsplatzhalt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5676" b="10347"/>
          <a:stretch/>
        </p:blipFill>
        <p:spPr>
          <a:xfrm>
            <a:off x="4059838" y="2342471"/>
            <a:ext cx="7560318" cy="3627608"/>
          </a:xfrm>
        </p:spPr>
      </p:pic>
      <p:pic>
        <p:nvPicPr>
          <p:cNvPr id="4" name="Grafik 3">
            <a:extLst>
              <a:ext uri="{FF2B5EF4-FFF2-40B4-BE49-F238E27FC236}">
                <a16:creationId xmlns:a16="http://schemas.microsoft.com/office/drawing/2014/main" id="{4F1E3105-A0FE-8372-9F86-3C15B844C5E6}"/>
              </a:ext>
            </a:extLst>
          </p:cNvPr>
          <p:cNvPicPr>
            <a:picLocks noChangeAspect="1"/>
          </p:cNvPicPr>
          <p:nvPr/>
        </p:nvPicPr>
        <p:blipFill>
          <a:blip r:embed="rId4"/>
          <a:stretch>
            <a:fillRect/>
          </a:stretch>
        </p:blipFill>
        <p:spPr>
          <a:xfrm>
            <a:off x="6528048" y="2357972"/>
            <a:ext cx="5080562" cy="3639634"/>
          </a:xfrm>
          <a:prstGeom prst="rect">
            <a:avLst/>
          </a:prstGeom>
        </p:spPr>
      </p:pic>
      <p:pic>
        <p:nvPicPr>
          <p:cNvPr id="7" name="Grafik 6">
            <a:extLst>
              <a:ext uri="{FF2B5EF4-FFF2-40B4-BE49-F238E27FC236}">
                <a16:creationId xmlns:a16="http://schemas.microsoft.com/office/drawing/2014/main" id="{2F90C53E-CF9E-9BB9-EDC8-0C6B4DE32AC0}"/>
              </a:ext>
            </a:extLst>
          </p:cNvPr>
          <p:cNvPicPr>
            <a:picLocks noChangeAspect="1"/>
          </p:cNvPicPr>
          <p:nvPr/>
        </p:nvPicPr>
        <p:blipFill>
          <a:blip r:embed="rId5"/>
          <a:stretch>
            <a:fillRect/>
          </a:stretch>
        </p:blipFill>
        <p:spPr>
          <a:xfrm>
            <a:off x="1199456" y="2352675"/>
            <a:ext cx="5317046" cy="3682478"/>
          </a:xfrm>
          <a:prstGeom prst="rect">
            <a:avLst/>
          </a:prstGeom>
        </p:spPr>
      </p:pic>
    </p:spTree>
    <p:extLst>
      <p:ext uri="{BB962C8B-B14F-4D97-AF65-F5344CB8AC3E}">
        <p14:creationId xmlns:p14="http://schemas.microsoft.com/office/powerpoint/2010/main" val="48043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DDEEE8-3A5E-4053-98B7-CBFBC235E021}"/>
              </a:ext>
            </a:extLst>
          </p:cNvPr>
          <p:cNvSpPr>
            <a:spLocks noGrp="1"/>
          </p:cNvSpPr>
          <p:nvPr>
            <p:ph type="title"/>
          </p:nvPr>
        </p:nvSpPr>
        <p:spPr/>
        <p:txBody>
          <a:bodyPr/>
          <a:lstStyle/>
          <a:p>
            <a:r>
              <a:rPr lang="fr-FR" dirty="0"/>
              <a:t>Exercice 3 : Courbes de niveau</a:t>
            </a:r>
            <a:endParaRPr lang="de-DE" dirty="0"/>
          </a:p>
        </p:txBody>
      </p:sp>
      <p:pic>
        <p:nvPicPr>
          <p:cNvPr id="1026" name="Picture 2">
            <a:extLst>
              <a:ext uri="{FF2B5EF4-FFF2-40B4-BE49-F238E27FC236}">
                <a16:creationId xmlns:a16="http://schemas.microsoft.com/office/drawing/2014/main" id="{0A958502-417F-47B8-A2FF-38000C35F3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42" r="12682" b="6824"/>
          <a:stretch/>
        </p:blipFill>
        <p:spPr bwMode="auto">
          <a:xfrm>
            <a:off x="1707652" y="2352675"/>
            <a:ext cx="6128959" cy="420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6C0D2539-F089-462F-98E6-974D97FFDDD7}"/>
              </a:ext>
            </a:extLst>
          </p:cNvPr>
          <p:cNvSpPr txBox="1"/>
          <p:nvPr/>
        </p:nvSpPr>
        <p:spPr>
          <a:xfrm>
            <a:off x="8072516" y="2048010"/>
            <a:ext cx="2776012" cy="4455835"/>
          </a:xfrm>
          <a:prstGeom prst="rect">
            <a:avLst/>
          </a:prstGeom>
          <a:noFill/>
        </p:spPr>
        <p:txBody>
          <a:bodyPr wrap="square" rtlCol="0">
            <a:spAutoFit/>
          </a:bodyPr>
          <a:lstStyle/>
          <a:p>
            <a:pPr>
              <a:lnSpc>
                <a:spcPct val="150000"/>
              </a:lnSpc>
            </a:pPr>
            <a:r>
              <a:rPr lang="de-CH" sz="2400" dirty="0"/>
              <a:t>A </a:t>
            </a:r>
            <a:r>
              <a:rPr lang="de-CH" sz="2400" dirty="0" err="1"/>
              <a:t>correspond</a:t>
            </a:r>
            <a:r>
              <a:rPr lang="de-CH" sz="2400" dirty="0"/>
              <a:t> à</a:t>
            </a:r>
          </a:p>
          <a:p>
            <a:pPr>
              <a:lnSpc>
                <a:spcPct val="150000"/>
              </a:lnSpc>
            </a:pPr>
            <a:r>
              <a:rPr lang="de-CH" sz="2400" dirty="0"/>
              <a:t>B </a:t>
            </a:r>
            <a:r>
              <a:rPr lang="de-CH" sz="2400" dirty="0" err="1"/>
              <a:t>correspond</a:t>
            </a:r>
            <a:r>
              <a:rPr lang="de-CH" sz="2400" dirty="0"/>
              <a:t> à</a:t>
            </a:r>
          </a:p>
          <a:p>
            <a:pPr>
              <a:lnSpc>
                <a:spcPct val="150000"/>
              </a:lnSpc>
            </a:pPr>
            <a:r>
              <a:rPr lang="de-CH" sz="2400" dirty="0"/>
              <a:t>C </a:t>
            </a:r>
            <a:r>
              <a:rPr lang="de-CH" sz="2400" dirty="0" err="1"/>
              <a:t>correspond</a:t>
            </a:r>
            <a:r>
              <a:rPr lang="de-CH" sz="2400" dirty="0"/>
              <a:t> à</a:t>
            </a:r>
          </a:p>
          <a:p>
            <a:pPr>
              <a:lnSpc>
                <a:spcPct val="150000"/>
              </a:lnSpc>
            </a:pPr>
            <a:r>
              <a:rPr lang="de-CH" sz="2400" dirty="0"/>
              <a:t>D </a:t>
            </a:r>
            <a:r>
              <a:rPr lang="de-CH" sz="2400" dirty="0" err="1"/>
              <a:t>correspond</a:t>
            </a:r>
            <a:r>
              <a:rPr lang="de-CH" sz="2400" dirty="0"/>
              <a:t> à</a:t>
            </a:r>
          </a:p>
          <a:p>
            <a:pPr>
              <a:lnSpc>
                <a:spcPct val="150000"/>
              </a:lnSpc>
            </a:pPr>
            <a:r>
              <a:rPr lang="de-CH" sz="2400" dirty="0"/>
              <a:t>E </a:t>
            </a:r>
            <a:r>
              <a:rPr lang="de-CH" sz="2400" dirty="0" err="1"/>
              <a:t>correspond</a:t>
            </a:r>
            <a:r>
              <a:rPr lang="de-CH" sz="2400" dirty="0"/>
              <a:t> à</a:t>
            </a:r>
          </a:p>
          <a:p>
            <a:pPr>
              <a:lnSpc>
                <a:spcPct val="150000"/>
              </a:lnSpc>
            </a:pPr>
            <a:r>
              <a:rPr lang="de-CH" sz="2400" dirty="0"/>
              <a:t>F </a:t>
            </a:r>
            <a:r>
              <a:rPr lang="de-CH" sz="2400" dirty="0" err="1"/>
              <a:t>correspond</a:t>
            </a:r>
            <a:r>
              <a:rPr lang="de-CH" sz="2400" dirty="0"/>
              <a:t> à</a:t>
            </a:r>
          </a:p>
          <a:p>
            <a:pPr>
              <a:lnSpc>
                <a:spcPct val="150000"/>
              </a:lnSpc>
            </a:pPr>
            <a:r>
              <a:rPr lang="de-CH" sz="2400" dirty="0"/>
              <a:t>G </a:t>
            </a:r>
            <a:r>
              <a:rPr lang="de-CH" sz="2400" dirty="0" err="1"/>
              <a:t>correspond</a:t>
            </a:r>
            <a:r>
              <a:rPr lang="de-CH" sz="2400" dirty="0"/>
              <a:t> à</a:t>
            </a:r>
          </a:p>
          <a:p>
            <a:pPr>
              <a:lnSpc>
                <a:spcPct val="150000"/>
              </a:lnSpc>
            </a:pPr>
            <a:r>
              <a:rPr lang="de-CH" sz="2400" dirty="0"/>
              <a:t>H </a:t>
            </a:r>
            <a:r>
              <a:rPr lang="de-CH" sz="2400" dirty="0" err="1"/>
              <a:t>correspond</a:t>
            </a:r>
            <a:r>
              <a:rPr lang="de-CH" sz="2400" dirty="0"/>
              <a:t> à</a:t>
            </a:r>
          </a:p>
        </p:txBody>
      </p:sp>
      <p:sp>
        <p:nvSpPr>
          <p:cNvPr id="6" name="Textfeld 5">
            <a:extLst>
              <a:ext uri="{FF2B5EF4-FFF2-40B4-BE49-F238E27FC236}">
                <a16:creationId xmlns:a16="http://schemas.microsoft.com/office/drawing/2014/main" id="{D6A656AB-DFD4-4326-8E68-721DACA3F46E}"/>
              </a:ext>
            </a:extLst>
          </p:cNvPr>
          <p:cNvSpPr txBox="1"/>
          <p:nvPr/>
        </p:nvSpPr>
        <p:spPr>
          <a:xfrm>
            <a:off x="10436361" y="2036788"/>
            <a:ext cx="648072" cy="4467057"/>
          </a:xfrm>
          <a:prstGeom prst="rect">
            <a:avLst/>
          </a:prstGeom>
          <a:noFill/>
        </p:spPr>
        <p:txBody>
          <a:bodyPr wrap="square" rtlCol="0">
            <a:spAutoFit/>
          </a:bodyPr>
          <a:lstStyle/>
          <a:p>
            <a:pPr>
              <a:lnSpc>
                <a:spcPct val="150000"/>
              </a:lnSpc>
            </a:pPr>
            <a:r>
              <a:rPr lang="de-CH" sz="2400" dirty="0"/>
              <a:t>5</a:t>
            </a:r>
          </a:p>
          <a:p>
            <a:pPr>
              <a:lnSpc>
                <a:spcPct val="150000"/>
              </a:lnSpc>
            </a:pPr>
            <a:r>
              <a:rPr lang="de-CH" sz="2400" dirty="0"/>
              <a:t>7</a:t>
            </a:r>
          </a:p>
          <a:p>
            <a:pPr>
              <a:lnSpc>
                <a:spcPct val="150000"/>
              </a:lnSpc>
            </a:pPr>
            <a:r>
              <a:rPr lang="de-CH" sz="2400" dirty="0"/>
              <a:t>1</a:t>
            </a:r>
          </a:p>
          <a:p>
            <a:pPr>
              <a:lnSpc>
                <a:spcPct val="150000"/>
              </a:lnSpc>
            </a:pPr>
            <a:r>
              <a:rPr lang="de-CH" sz="2400" dirty="0"/>
              <a:t>8</a:t>
            </a:r>
          </a:p>
          <a:p>
            <a:pPr>
              <a:lnSpc>
                <a:spcPct val="150000"/>
              </a:lnSpc>
            </a:pPr>
            <a:r>
              <a:rPr lang="de-CH" sz="2400" dirty="0"/>
              <a:t>4</a:t>
            </a:r>
          </a:p>
          <a:p>
            <a:pPr>
              <a:lnSpc>
                <a:spcPct val="150000"/>
              </a:lnSpc>
            </a:pPr>
            <a:r>
              <a:rPr lang="de-CH" sz="2400" dirty="0"/>
              <a:t>3</a:t>
            </a:r>
          </a:p>
          <a:p>
            <a:pPr>
              <a:lnSpc>
                <a:spcPct val="150000"/>
              </a:lnSpc>
            </a:pPr>
            <a:r>
              <a:rPr lang="de-CH" sz="2400" dirty="0"/>
              <a:t>6</a:t>
            </a:r>
          </a:p>
          <a:p>
            <a:pPr>
              <a:lnSpc>
                <a:spcPct val="150000"/>
              </a:lnSpc>
            </a:pPr>
            <a:r>
              <a:rPr lang="de-CH" sz="2400" dirty="0"/>
              <a:t>2</a:t>
            </a:r>
          </a:p>
        </p:txBody>
      </p:sp>
    </p:spTree>
    <p:extLst>
      <p:ext uri="{BB962C8B-B14F-4D97-AF65-F5344CB8AC3E}">
        <p14:creationId xmlns:p14="http://schemas.microsoft.com/office/powerpoint/2010/main" val="193919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Signes </a:t>
            </a:r>
            <a:r>
              <a:rPr lang="de-CH" dirty="0" err="1"/>
              <a:t>conventionnels</a:t>
            </a:r>
            <a:endParaRPr lang="de-CH" dirty="0"/>
          </a:p>
        </p:txBody>
      </p:sp>
      <p:pic>
        <p:nvPicPr>
          <p:cNvPr id="4" name="Grafik 3">
            <a:extLst>
              <a:ext uri="{FF2B5EF4-FFF2-40B4-BE49-F238E27FC236}">
                <a16:creationId xmlns:a16="http://schemas.microsoft.com/office/drawing/2014/main" id="{89D6AFC6-3F1B-6219-0D40-1FC07B609803}"/>
              </a:ext>
            </a:extLst>
          </p:cNvPr>
          <p:cNvPicPr>
            <a:picLocks noChangeAspect="1"/>
          </p:cNvPicPr>
          <p:nvPr/>
        </p:nvPicPr>
        <p:blipFill>
          <a:blip r:embed="rId3"/>
          <a:stretch>
            <a:fillRect/>
          </a:stretch>
        </p:blipFill>
        <p:spPr>
          <a:xfrm>
            <a:off x="4528543" y="1412776"/>
            <a:ext cx="3134913" cy="54452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1082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0862" y="2360056"/>
            <a:ext cx="10801721" cy="3528392"/>
          </a:xfrm>
        </p:spPr>
        <p:txBody>
          <a:bodyPr>
            <a:normAutofit/>
          </a:bodyPr>
          <a:lstStyle/>
          <a:p>
            <a:r>
              <a:rPr lang="fr-FR" sz="3600" dirty="0">
                <a:solidFill>
                  <a:schemeClr val="tx1">
                    <a:lumMod val="65000"/>
                    <a:lumOff val="35000"/>
                  </a:schemeClr>
                </a:solidFill>
              </a:rPr>
              <a:t>Une carte topographique est une représentation réduite et aussi fidèle que possible d'une partie de la surface terrestre. Elle donne, sous une forme claire, des informations sur le relief, les agglomérations, les cours d'eau, les chemins et d'autres choses. </a:t>
            </a:r>
            <a:endParaRPr lang="de-CH" sz="3600" dirty="0"/>
          </a:p>
        </p:txBody>
      </p:sp>
      <p:sp>
        <p:nvSpPr>
          <p:cNvPr id="3" name="Titel 2"/>
          <p:cNvSpPr>
            <a:spLocks noGrp="1"/>
          </p:cNvSpPr>
          <p:nvPr>
            <p:ph type="title"/>
          </p:nvPr>
        </p:nvSpPr>
        <p:spPr/>
        <p:txBody>
          <a:bodyPr/>
          <a:lstStyle/>
          <a:p>
            <a:r>
              <a:rPr lang="fr-CH" dirty="0"/>
              <a:t>1.1 Principes généraux</a:t>
            </a:r>
            <a:endParaRPr lang="de-CH" dirty="0"/>
          </a:p>
        </p:txBody>
      </p:sp>
    </p:spTree>
    <p:extLst>
      <p:ext uri="{BB962C8B-B14F-4D97-AF65-F5344CB8AC3E}">
        <p14:creationId xmlns:p14="http://schemas.microsoft.com/office/powerpoint/2010/main" val="1234749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CH" dirty="0"/>
          </a:p>
        </p:txBody>
      </p:sp>
      <p:sp>
        <p:nvSpPr>
          <p:cNvPr id="3" name="Titel 2"/>
          <p:cNvSpPr>
            <a:spLocks noGrp="1"/>
          </p:cNvSpPr>
          <p:nvPr>
            <p:ph type="title"/>
          </p:nvPr>
        </p:nvSpPr>
        <p:spPr/>
        <p:txBody>
          <a:bodyPr/>
          <a:lstStyle/>
          <a:p>
            <a:r>
              <a:rPr lang="fr-CH" dirty="0"/>
              <a:t>Les nouvelles cartes 1:25’000</a:t>
            </a:r>
            <a:endParaRPr lang="de-CH" dirty="0"/>
          </a:p>
        </p:txBody>
      </p:sp>
      <p:pic>
        <p:nvPicPr>
          <p:cNvPr id="4" name="Grafik 3"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8680" y="1992729"/>
            <a:ext cx="9144000" cy="4849346"/>
          </a:xfrm>
          <a:prstGeom prst="rect">
            <a:avLst/>
          </a:prstGeom>
        </p:spPr>
      </p:pic>
    </p:spTree>
    <p:extLst>
      <p:ext uri="{BB962C8B-B14F-4D97-AF65-F5344CB8AC3E}">
        <p14:creationId xmlns:p14="http://schemas.microsoft.com/office/powerpoint/2010/main" val="1217416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143672" y="2204864"/>
            <a:ext cx="8229600" cy="3739393"/>
          </a:xfrm>
        </p:spPr>
        <p:txBody>
          <a:bodyPr>
            <a:normAutofit lnSpcReduction="10000"/>
          </a:bodyPr>
          <a:lstStyle/>
          <a:p>
            <a:r>
              <a:rPr lang="fr-CH" sz="2400" b="1" dirty="0"/>
              <a:t>Modifications de la présentation</a:t>
            </a:r>
          </a:p>
          <a:p>
            <a:pPr marL="342900" indent="-342900">
              <a:buFont typeface="Arial" panose="020B0604020202020204" pitchFamily="34" charset="0"/>
              <a:buChar char="•"/>
            </a:pPr>
            <a:r>
              <a:rPr lang="fr-FR" sz="2400" dirty="0"/>
              <a:t>des dimensions minimales légèrement plus grandes</a:t>
            </a:r>
          </a:p>
          <a:p>
            <a:pPr marL="342900" indent="-342900">
              <a:buFont typeface="Arial" panose="020B0604020202020204" pitchFamily="34" charset="0"/>
              <a:buChar char="•"/>
            </a:pPr>
            <a:r>
              <a:rPr lang="fr-FR" sz="2400" dirty="0"/>
              <a:t>renoncement aux lignes doubles, ombrées ou pointillées d'un seul côté</a:t>
            </a:r>
          </a:p>
          <a:p>
            <a:pPr marL="342900" indent="-342900">
              <a:buFont typeface="Arial" panose="020B0604020202020204" pitchFamily="34" charset="0"/>
              <a:buChar char="•"/>
            </a:pPr>
            <a:r>
              <a:rPr lang="fr-FR" sz="2400" dirty="0"/>
              <a:t>représentation du réseau ferroviaire en couleurs</a:t>
            </a:r>
          </a:p>
          <a:p>
            <a:pPr marL="342900" indent="-342900">
              <a:buFont typeface="Arial" panose="020B0604020202020204" pitchFamily="34" charset="0"/>
              <a:buChar char="•"/>
            </a:pPr>
            <a:r>
              <a:rPr lang="fr-FR" sz="2400" dirty="0"/>
              <a:t>différenciées échelonnement du réseau routier en fonction de sa largeur </a:t>
            </a:r>
          </a:p>
          <a:p>
            <a:pPr marL="342900" indent="-342900">
              <a:buFont typeface="Arial" panose="020B0604020202020204" pitchFamily="34" charset="0"/>
              <a:buChar char="•"/>
            </a:pPr>
            <a:r>
              <a:rPr lang="fr-FR" sz="2400" dirty="0"/>
              <a:t>utilisation de la police sans empattement </a:t>
            </a:r>
            <a:r>
              <a:rPr lang="fr-FR" sz="2400" dirty="0" err="1"/>
              <a:t>Frutiger</a:t>
            </a:r>
            <a:endParaRPr lang="fr-FR" sz="2400" dirty="0"/>
          </a:p>
          <a:p>
            <a:pPr marL="342900" indent="-342900">
              <a:buFont typeface="Arial" panose="020B0604020202020204" pitchFamily="34" charset="0"/>
              <a:buChar char="•"/>
            </a:pPr>
            <a:r>
              <a:rPr lang="fr-FR" sz="2400" dirty="0"/>
              <a:t>Introduction de bandes frontières colorées</a:t>
            </a:r>
            <a:endParaRPr lang="de-CH" dirty="0"/>
          </a:p>
        </p:txBody>
      </p:sp>
      <p:sp>
        <p:nvSpPr>
          <p:cNvPr id="3" name="Titel 2"/>
          <p:cNvSpPr>
            <a:spLocks noGrp="1"/>
          </p:cNvSpPr>
          <p:nvPr>
            <p:ph type="title"/>
          </p:nvPr>
        </p:nvSpPr>
        <p:spPr/>
        <p:txBody>
          <a:bodyPr/>
          <a:lstStyle/>
          <a:p>
            <a:r>
              <a:rPr lang="fr-CH" dirty="0"/>
              <a:t>Les nouvelles cartes 1:25’000</a:t>
            </a:r>
            <a:endParaRPr lang="de-CH" dirty="0"/>
          </a:p>
        </p:txBody>
      </p:sp>
    </p:spTree>
    <p:extLst>
      <p:ext uri="{BB962C8B-B14F-4D97-AF65-F5344CB8AC3E}">
        <p14:creationId xmlns:p14="http://schemas.microsoft.com/office/powerpoint/2010/main" val="2611856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CH" dirty="0"/>
              <a:t>Routes, chemins</a:t>
            </a:r>
            <a:endParaRPr lang="de-CH" dirty="0"/>
          </a:p>
        </p:txBody>
      </p:sp>
      <p:pic>
        <p:nvPicPr>
          <p:cNvPr id="4" name="Grafik 3">
            <a:extLst>
              <a:ext uri="{FF2B5EF4-FFF2-40B4-BE49-F238E27FC236}">
                <a16:creationId xmlns:a16="http://schemas.microsoft.com/office/drawing/2014/main" id="{4D50F46A-651D-5721-E443-C693CA444128}"/>
              </a:ext>
            </a:extLst>
          </p:cNvPr>
          <p:cNvPicPr>
            <a:picLocks noChangeAspect="1"/>
          </p:cNvPicPr>
          <p:nvPr/>
        </p:nvPicPr>
        <p:blipFill>
          <a:blip r:embed="rId3"/>
          <a:stretch>
            <a:fillRect/>
          </a:stretch>
        </p:blipFill>
        <p:spPr>
          <a:xfrm>
            <a:off x="6096000" y="260648"/>
            <a:ext cx="4428619" cy="6204641"/>
          </a:xfrm>
          <a:prstGeom prst="rect">
            <a:avLst/>
          </a:prstGeom>
        </p:spPr>
      </p:pic>
    </p:spTree>
    <p:extLst>
      <p:ext uri="{BB962C8B-B14F-4D97-AF65-F5344CB8AC3E}">
        <p14:creationId xmlns:p14="http://schemas.microsoft.com/office/powerpoint/2010/main" val="3528106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Chemins</a:t>
            </a:r>
            <a:r>
              <a:rPr lang="de-CH" dirty="0"/>
              <a:t> de </a:t>
            </a:r>
            <a:r>
              <a:rPr lang="de-CH" dirty="0" err="1"/>
              <a:t>fer</a:t>
            </a:r>
            <a:endParaRPr lang="de-CH" dirty="0"/>
          </a:p>
        </p:txBody>
      </p:sp>
      <p:pic>
        <p:nvPicPr>
          <p:cNvPr id="8" name="Grafik 7">
            <a:extLst>
              <a:ext uri="{FF2B5EF4-FFF2-40B4-BE49-F238E27FC236}">
                <a16:creationId xmlns:a16="http://schemas.microsoft.com/office/drawing/2014/main" id="{0C2B254B-CCDA-75D7-4C37-453B2914F868}"/>
              </a:ext>
            </a:extLst>
          </p:cNvPr>
          <p:cNvPicPr>
            <a:picLocks noChangeAspect="1"/>
          </p:cNvPicPr>
          <p:nvPr/>
        </p:nvPicPr>
        <p:blipFill>
          <a:blip r:embed="rId3"/>
          <a:stretch>
            <a:fillRect/>
          </a:stretch>
        </p:blipFill>
        <p:spPr>
          <a:xfrm>
            <a:off x="6096000" y="211819"/>
            <a:ext cx="4470824" cy="6434362"/>
          </a:xfrm>
          <a:prstGeom prst="rect">
            <a:avLst/>
          </a:prstGeom>
        </p:spPr>
      </p:pic>
    </p:spTree>
    <p:extLst>
      <p:ext uri="{BB962C8B-B14F-4D97-AF65-F5344CB8AC3E}">
        <p14:creationId xmlns:p14="http://schemas.microsoft.com/office/powerpoint/2010/main" val="2888628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41580FB-CE47-47C2-922F-A707110ABEBC}"/>
              </a:ext>
            </a:extLst>
          </p:cNvPr>
          <p:cNvPicPr>
            <a:picLocks noChangeAspect="1"/>
          </p:cNvPicPr>
          <p:nvPr/>
        </p:nvPicPr>
        <p:blipFill>
          <a:blip r:embed="rId3"/>
          <a:stretch>
            <a:fillRect/>
          </a:stretch>
        </p:blipFill>
        <p:spPr>
          <a:xfrm>
            <a:off x="7682428" y="556487"/>
            <a:ext cx="1440000" cy="1424544"/>
          </a:xfrm>
          <a:prstGeom prst="rect">
            <a:avLst/>
          </a:prstGeom>
          <a:ln>
            <a:solidFill>
              <a:schemeClr val="tx2">
                <a:lumMod val="60000"/>
                <a:lumOff val="40000"/>
              </a:schemeClr>
            </a:solidFill>
          </a:ln>
        </p:spPr>
      </p:pic>
      <p:sp>
        <p:nvSpPr>
          <p:cNvPr id="3" name="Titel 2">
            <a:extLst>
              <a:ext uri="{FF2B5EF4-FFF2-40B4-BE49-F238E27FC236}">
                <a16:creationId xmlns:a16="http://schemas.microsoft.com/office/drawing/2014/main" id="{FFEEFEB8-7763-4ACF-90DE-15AF38C881DC}"/>
              </a:ext>
            </a:extLst>
          </p:cNvPr>
          <p:cNvSpPr>
            <a:spLocks noGrp="1"/>
          </p:cNvSpPr>
          <p:nvPr>
            <p:ph type="title"/>
          </p:nvPr>
        </p:nvSpPr>
        <p:spPr/>
        <p:txBody>
          <a:bodyPr/>
          <a:lstStyle/>
          <a:p>
            <a:r>
              <a:rPr lang="de-CH" dirty="0"/>
              <a:t>Exercice 4 : Signes </a:t>
            </a:r>
            <a:r>
              <a:rPr lang="de-CH" dirty="0" err="1"/>
              <a:t>conventionnels</a:t>
            </a:r>
            <a:endParaRPr lang="de-DE" dirty="0"/>
          </a:p>
        </p:txBody>
      </p:sp>
      <p:pic>
        <p:nvPicPr>
          <p:cNvPr id="10" name="Grafik 9">
            <a:extLst>
              <a:ext uri="{FF2B5EF4-FFF2-40B4-BE49-F238E27FC236}">
                <a16:creationId xmlns:a16="http://schemas.microsoft.com/office/drawing/2014/main" id="{BB2BA1B8-FA0D-4DC3-BA42-7E65FC046B68}"/>
              </a:ext>
            </a:extLst>
          </p:cNvPr>
          <p:cNvPicPr>
            <a:picLocks noChangeAspect="1"/>
          </p:cNvPicPr>
          <p:nvPr/>
        </p:nvPicPr>
        <p:blipFill>
          <a:blip r:embed="rId4"/>
          <a:stretch>
            <a:fillRect/>
          </a:stretch>
        </p:blipFill>
        <p:spPr>
          <a:xfrm>
            <a:off x="7682428" y="1990500"/>
            <a:ext cx="1440000" cy="1438500"/>
          </a:xfrm>
          <a:prstGeom prst="rect">
            <a:avLst/>
          </a:prstGeom>
          <a:ln>
            <a:solidFill>
              <a:schemeClr val="tx2">
                <a:lumMod val="60000"/>
                <a:lumOff val="40000"/>
              </a:schemeClr>
            </a:solidFill>
          </a:ln>
        </p:spPr>
      </p:pic>
      <p:pic>
        <p:nvPicPr>
          <p:cNvPr id="12" name="Grafik 11">
            <a:extLst>
              <a:ext uri="{FF2B5EF4-FFF2-40B4-BE49-F238E27FC236}">
                <a16:creationId xmlns:a16="http://schemas.microsoft.com/office/drawing/2014/main" id="{55667BCE-B800-417B-B827-46526FE80111}"/>
              </a:ext>
            </a:extLst>
          </p:cNvPr>
          <p:cNvPicPr>
            <a:picLocks noChangeAspect="1"/>
          </p:cNvPicPr>
          <p:nvPr/>
        </p:nvPicPr>
        <p:blipFill>
          <a:blip r:embed="rId5"/>
          <a:stretch>
            <a:fillRect/>
          </a:stretch>
        </p:blipFill>
        <p:spPr>
          <a:xfrm>
            <a:off x="7682428" y="4858526"/>
            <a:ext cx="1440000" cy="1442987"/>
          </a:xfrm>
          <a:prstGeom prst="rect">
            <a:avLst/>
          </a:prstGeom>
          <a:ln>
            <a:solidFill>
              <a:schemeClr val="tx2">
                <a:lumMod val="60000"/>
                <a:lumOff val="40000"/>
              </a:schemeClr>
            </a:solidFill>
          </a:ln>
        </p:spPr>
      </p:pic>
      <p:pic>
        <p:nvPicPr>
          <p:cNvPr id="14" name="Grafik 13">
            <a:extLst>
              <a:ext uri="{FF2B5EF4-FFF2-40B4-BE49-F238E27FC236}">
                <a16:creationId xmlns:a16="http://schemas.microsoft.com/office/drawing/2014/main" id="{A8183374-CA1E-439B-87E2-BD8778849291}"/>
              </a:ext>
            </a:extLst>
          </p:cNvPr>
          <p:cNvPicPr>
            <a:picLocks noChangeAspect="1"/>
          </p:cNvPicPr>
          <p:nvPr/>
        </p:nvPicPr>
        <p:blipFill>
          <a:blip r:embed="rId6"/>
          <a:stretch>
            <a:fillRect/>
          </a:stretch>
        </p:blipFill>
        <p:spPr>
          <a:xfrm>
            <a:off x="9842668" y="556486"/>
            <a:ext cx="1440000" cy="1434014"/>
          </a:xfrm>
          <a:prstGeom prst="rect">
            <a:avLst/>
          </a:prstGeom>
          <a:ln>
            <a:solidFill>
              <a:schemeClr val="tx2">
                <a:lumMod val="60000"/>
                <a:lumOff val="40000"/>
              </a:schemeClr>
            </a:solidFill>
          </a:ln>
        </p:spPr>
      </p:pic>
      <p:pic>
        <p:nvPicPr>
          <p:cNvPr id="16" name="Grafik 15">
            <a:extLst>
              <a:ext uri="{FF2B5EF4-FFF2-40B4-BE49-F238E27FC236}">
                <a16:creationId xmlns:a16="http://schemas.microsoft.com/office/drawing/2014/main" id="{B41F14D3-7790-4B1C-B66B-6926AC61F3B2}"/>
              </a:ext>
            </a:extLst>
          </p:cNvPr>
          <p:cNvPicPr>
            <a:picLocks noChangeAspect="1"/>
          </p:cNvPicPr>
          <p:nvPr/>
        </p:nvPicPr>
        <p:blipFill>
          <a:blip r:embed="rId7"/>
          <a:stretch>
            <a:fillRect/>
          </a:stretch>
        </p:blipFill>
        <p:spPr>
          <a:xfrm>
            <a:off x="9842668" y="1989004"/>
            <a:ext cx="1440000" cy="1439996"/>
          </a:xfrm>
          <a:prstGeom prst="rect">
            <a:avLst/>
          </a:prstGeom>
          <a:ln>
            <a:solidFill>
              <a:schemeClr val="tx2">
                <a:lumMod val="60000"/>
                <a:lumOff val="40000"/>
              </a:schemeClr>
            </a:solidFill>
          </a:ln>
        </p:spPr>
      </p:pic>
      <p:pic>
        <p:nvPicPr>
          <p:cNvPr id="18" name="Grafik 17">
            <a:extLst>
              <a:ext uri="{FF2B5EF4-FFF2-40B4-BE49-F238E27FC236}">
                <a16:creationId xmlns:a16="http://schemas.microsoft.com/office/drawing/2014/main" id="{D766E0DA-92BE-4D9A-A731-D7E1B9EAB7FD}"/>
              </a:ext>
            </a:extLst>
          </p:cNvPr>
          <p:cNvPicPr>
            <a:picLocks noChangeAspect="1"/>
          </p:cNvPicPr>
          <p:nvPr/>
        </p:nvPicPr>
        <p:blipFill>
          <a:blip r:embed="rId8"/>
          <a:stretch>
            <a:fillRect/>
          </a:stretch>
        </p:blipFill>
        <p:spPr>
          <a:xfrm>
            <a:off x="561122" y="2352675"/>
            <a:ext cx="1080000" cy="1080120"/>
          </a:xfrm>
          <a:prstGeom prst="rect">
            <a:avLst/>
          </a:prstGeom>
          <a:ln>
            <a:solidFill>
              <a:schemeClr val="accent6">
                <a:lumMod val="75000"/>
              </a:schemeClr>
            </a:solidFill>
          </a:ln>
        </p:spPr>
      </p:pic>
      <p:pic>
        <p:nvPicPr>
          <p:cNvPr id="20" name="Grafik 19">
            <a:extLst>
              <a:ext uri="{FF2B5EF4-FFF2-40B4-BE49-F238E27FC236}">
                <a16:creationId xmlns:a16="http://schemas.microsoft.com/office/drawing/2014/main" id="{C9DEE6FA-0C8C-4333-A6F1-59E14D01B52D}"/>
              </a:ext>
            </a:extLst>
          </p:cNvPr>
          <p:cNvPicPr>
            <a:picLocks noChangeAspect="1"/>
          </p:cNvPicPr>
          <p:nvPr/>
        </p:nvPicPr>
        <p:blipFill>
          <a:blip r:embed="rId9"/>
          <a:stretch>
            <a:fillRect/>
          </a:stretch>
        </p:blipFill>
        <p:spPr>
          <a:xfrm>
            <a:off x="9842668" y="3429001"/>
            <a:ext cx="1440000" cy="1438501"/>
          </a:xfrm>
          <a:prstGeom prst="rect">
            <a:avLst/>
          </a:prstGeom>
          <a:ln>
            <a:solidFill>
              <a:schemeClr val="tx2">
                <a:lumMod val="60000"/>
                <a:lumOff val="40000"/>
              </a:schemeClr>
            </a:solidFill>
          </a:ln>
        </p:spPr>
      </p:pic>
      <p:pic>
        <p:nvPicPr>
          <p:cNvPr id="22" name="Grafik 21">
            <a:extLst>
              <a:ext uri="{FF2B5EF4-FFF2-40B4-BE49-F238E27FC236}">
                <a16:creationId xmlns:a16="http://schemas.microsoft.com/office/drawing/2014/main" id="{48A54E15-175B-422D-A365-9AEE3221D4AA}"/>
              </a:ext>
            </a:extLst>
          </p:cNvPr>
          <p:cNvPicPr>
            <a:picLocks noChangeAspect="1"/>
          </p:cNvPicPr>
          <p:nvPr/>
        </p:nvPicPr>
        <p:blipFill>
          <a:blip r:embed="rId10"/>
          <a:stretch>
            <a:fillRect/>
          </a:stretch>
        </p:blipFill>
        <p:spPr>
          <a:xfrm>
            <a:off x="1803777" y="2365237"/>
            <a:ext cx="1080000" cy="1063763"/>
          </a:xfrm>
          <a:prstGeom prst="rect">
            <a:avLst/>
          </a:prstGeom>
          <a:ln>
            <a:solidFill>
              <a:schemeClr val="accent6">
                <a:lumMod val="75000"/>
              </a:schemeClr>
            </a:solidFill>
          </a:ln>
        </p:spPr>
      </p:pic>
      <p:pic>
        <p:nvPicPr>
          <p:cNvPr id="24" name="Grafik 23">
            <a:extLst>
              <a:ext uri="{FF2B5EF4-FFF2-40B4-BE49-F238E27FC236}">
                <a16:creationId xmlns:a16="http://schemas.microsoft.com/office/drawing/2014/main" id="{099B9BFE-0300-43DF-B8DF-1FACF0599E6E}"/>
              </a:ext>
            </a:extLst>
          </p:cNvPr>
          <p:cNvPicPr>
            <a:picLocks noChangeAspect="1"/>
          </p:cNvPicPr>
          <p:nvPr/>
        </p:nvPicPr>
        <p:blipFill>
          <a:blip r:embed="rId11"/>
          <a:stretch>
            <a:fillRect/>
          </a:stretch>
        </p:blipFill>
        <p:spPr>
          <a:xfrm>
            <a:off x="3136065" y="2375360"/>
            <a:ext cx="1080000" cy="1063760"/>
          </a:xfrm>
          <a:prstGeom prst="rect">
            <a:avLst/>
          </a:prstGeom>
          <a:ln>
            <a:solidFill>
              <a:schemeClr val="accent6">
                <a:lumMod val="75000"/>
              </a:schemeClr>
            </a:solidFill>
          </a:ln>
        </p:spPr>
      </p:pic>
      <p:pic>
        <p:nvPicPr>
          <p:cNvPr id="28" name="Grafik 27">
            <a:extLst>
              <a:ext uri="{FF2B5EF4-FFF2-40B4-BE49-F238E27FC236}">
                <a16:creationId xmlns:a16="http://schemas.microsoft.com/office/drawing/2014/main" id="{30160956-05EA-4826-81BF-7E80DD23781E}"/>
              </a:ext>
            </a:extLst>
          </p:cNvPr>
          <p:cNvPicPr>
            <a:picLocks noChangeAspect="1"/>
          </p:cNvPicPr>
          <p:nvPr/>
        </p:nvPicPr>
        <p:blipFill>
          <a:blip r:embed="rId12"/>
          <a:stretch>
            <a:fillRect/>
          </a:stretch>
        </p:blipFill>
        <p:spPr>
          <a:xfrm>
            <a:off x="4455846" y="2363574"/>
            <a:ext cx="1080000" cy="1080000"/>
          </a:xfrm>
          <a:prstGeom prst="rect">
            <a:avLst/>
          </a:prstGeom>
          <a:ln>
            <a:solidFill>
              <a:schemeClr val="accent6">
                <a:lumMod val="75000"/>
              </a:schemeClr>
            </a:solidFill>
          </a:ln>
        </p:spPr>
      </p:pic>
      <p:pic>
        <p:nvPicPr>
          <p:cNvPr id="30" name="Grafik 29">
            <a:extLst>
              <a:ext uri="{FF2B5EF4-FFF2-40B4-BE49-F238E27FC236}">
                <a16:creationId xmlns:a16="http://schemas.microsoft.com/office/drawing/2014/main" id="{74885CD1-7D7E-410D-9FF7-9EDBBF27FA2C}"/>
              </a:ext>
            </a:extLst>
          </p:cNvPr>
          <p:cNvPicPr>
            <a:picLocks noChangeAspect="1"/>
          </p:cNvPicPr>
          <p:nvPr/>
        </p:nvPicPr>
        <p:blipFill>
          <a:blip r:embed="rId13"/>
          <a:stretch>
            <a:fillRect/>
          </a:stretch>
        </p:blipFill>
        <p:spPr>
          <a:xfrm>
            <a:off x="571884" y="4181627"/>
            <a:ext cx="1080000" cy="1080120"/>
          </a:xfrm>
          <a:prstGeom prst="rect">
            <a:avLst/>
          </a:prstGeom>
          <a:ln>
            <a:solidFill>
              <a:schemeClr val="accent6">
                <a:lumMod val="75000"/>
              </a:schemeClr>
            </a:solidFill>
          </a:ln>
        </p:spPr>
      </p:pic>
      <p:pic>
        <p:nvPicPr>
          <p:cNvPr id="32" name="Grafik 31">
            <a:extLst>
              <a:ext uri="{FF2B5EF4-FFF2-40B4-BE49-F238E27FC236}">
                <a16:creationId xmlns:a16="http://schemas.microsoft.com/office/drawing/2014/main" id="{B8DCB2EC-9391-45AE-BECA-C1AB67DC9B56}"/>
              </a:ext>
            </a:extLst>
          </p:cNvPr>
          <p:cNvPicPr>
            <a:picLocks noChangeAspect="1"/>
          </p:cNvPicPr>
          <p:nvPr/>
        </p:nvPicPr>
        <p:blipFill>
          <a:blip r:embed="rId14"/>
          <a:stretch>
            <a:fillRect/>
          </a:stretch>
        </p:blipFill>
        <p:spPr>
          <a:xfrm>
            <a:off x="1855189" y="4159688"/>
            <a:ext cx="1080000" cy="1100000"/>
          </a:xfrm>
          <a:prstGeom prst="rect">
            <a:avLst/>
          </a:prstGeom>
          <a:ln>
            <a:solidFill>
              <a:schemeClr val="accent6">
                <a:lumMod val="75000"/>
              </a:schemeClr>
            </a:solidFill>
          </a:ln>
        </p:spPr>
      </p:pic>
      <p:pic>
        <p:nvPicPr>
          <p:cNvPr id="34" name="Grafik 33">
            <a:extLst>
              <a:ext uri="{FF2B5EF4-FFF2-40B4-BE49-F238E27FC236}">
                <a16:creationId xmlns:a16="http://schemas.microsoft.com/office/drawing/2014/main" id="{B1202A06-C915-4E96-92C2-89D52445FF4E}"/>
              </a:ext>
            </a:extLst>
          </p:cNvPr>
          <p:cNvPicPr>
            <a:picLocks noChangeAspect="1"/>
          </p:cNvPicPr>
          <p:nvPr/>
        </p:nvPicPr>
        <p:blipFill>
          <a:blip r:embed="rId15"/>
          <a:stretch>
            <a:fillRect/>
          </a:stretch>
        </p:blipFill>
        <p:spPr>
          <a:xfrm>
            <a:off x="9842668" y="4858525"/>
            <a:ext cx="1440000" cy="1438501"/>
          </a:xfrm>
          <a:prstGeom prst="rect">
            <a:avLst/>
          </a:prstGeom>
          <a:ln>
            <a:solidFill>
              <a:schemeClr val="tx2">
                <a:lumMod val="60000"/>
                <a:lumOff val="40000"/>
              </a:schemeClr>
            </a:solidFill>
          </a:ln>
        </p:spPr>
      </p:pic>
      <p:pic>
        <p:nvPicPr>
          <p:cNvPr id="38" name="Grafik 37">
            <a:extLst>
              <a:ext uri="{FF2B5EF4-FFF2-40B4-BE49-F238E27FC236}">
                <a16:creationId xmlns:a16="http://schemas.microsoft.com/office/drawing/2014/main" id="{6F6F297C-2048-4D9A-9AAC-026C5A546565}"/>
              </a:ext>
            </a:extLst>
          </p:cNvPr>
          <p:cNvPicPr>
            <a:picLocks noChangeAspect="1"/>
          </p:cNvPicPr>
          <p:nvPr/>
        </p:nvPicPr>
        <p:blipFill>
          <a:blip r:embed="rId16"/>
          <a:stretch>
            <a:fillRect/>
          </a:stretch>
        </p:blipFill>
        <p:spPr>
          <a:xfrm>
            <a:off x="4454179" y="4148251"/>
            <a:ext cx="1080000" cy="1092414"/>
          </a:xfrm>
          <a:prstGeom prst="rect">
            <a:avLst/>
          </a:prstGeom>
          <a:ln>
            <a:solidFill>
              <a:schemeClr val="accent6">
                <a:lumMod val="75000"/>
              </a:schemeClr>
            </a:solidFill>
          </a:ln>
        </p:spPr>
      </p:pic>
      <p:pic>
        <p:nvPicPr>
          <p:cNvPr id="40" name="Grafik 39">
            <a:extLst>
              <a:ext uri="{FF2B5EF4-FFF2-40B4-BE49-F238E27FC236}">
                <a16:creationId xmlns:a16="http://schemas.microsoft.com/office/drawing/2014/main" id="{47D8BE25-2063-477B-AB7F-3D62CF78FE6B}"/>
              </a:ext>
            </a:extLst>
          </p:cNvPr>
          <p:cNvPicPr>
            <a:picLocks noChangeAspect="1"/>
          </p:cNvPicPr>
          <p:nvPr/>
        </p:nvPicPr>
        <p:blipFill>
          <a:blip r:embed="rId17"/>
          <a:stretch>
            <a:fillRect/>
          </a:stretch>
        </p:blipFill>
        <p:spPr>
          <a:xfrm>
            <a:off x="7682428" y="3439078"/>
            <a:ext cx="1440000" cy="1419447"/>
          </a:xfrm>
          <a:prstGeom prst="rect">
            <a:avLst/>
          </a:prstGeom>
          <a:ln>
            <a:solidFill>
              <a:schemeClr val="tx2">
                <a:lumMod val="60000"/>
                <a:lumOff val="40000"/>
              </a:schemeClr>
            </a:solidFill>
          </a:ln>
        </p:spPr>
      </p:pic>
      <p:sp>
        <p:nvSpPr>
          <p:cNvPr id="41" name="Textfeld 40">
            <a:extLst>
              <a:ext uri="{FF2B5EF4-FFF2-40B4-BE49-F238E27FC236}">
                <a16:creationId xmlns:a16="http://schemas.microsoft.com/office/drawing/2014/main" id="{7603E298-1BE3-4765-AAFB-854FAE5FE362}"/>
              </a:ext>
            </a:extLst>
          </p:cNvPr>
          <p:cNvSpPr txBox="1"/>
          <p:nvPr/>
        </p:nvSpPr>
        <p:spPr>
          <a:xfrm>
            <a:off x="607246" y="3462421"/>
            <a:ext cx="4928600" cy="369332"/>
          </a:xfrm>
          <a:prstGeom prst="rect">
            <a:avLst/>
          </a:prstGeom>
          <a:noFill/>
        </p:spPr>
        <p:txBody>
          <a:bodyPr wrap="square" rtlCol="0">
            <a:spAutoFit/>
          </a:bodyPr>
          <a:lstStyle/>
          <a:p>
            <a:r>
              <a:rPr lang="de-CH" dirty="0"/>
              <a:t>1	   2	          3		   4</a:t>
            </a:r>
            <a:endParaRPr lang="de-DE" dirty="0"/>
          </a:p>
        </p:txBody>
      </p:sp>
      <p:sp>
        <p:nvSpPr>
          <p:cNvPr id="42" name="Textfeld 41">
            <a:extLst>
              <a:ext uri="{FF2B5EF4-FFF2-40B4-BE49-F238E27FC236}">
                <a16:creationId xmlns:a16="http://schemas.microsoft.com/office/drawing/2014/main" id="{35FDAE3E-97D5-45B6-A07C-4CC9C3051438}"/>
              </a:ext>
            </a:extLst>
          </p:cNvPr>
          <p:cNvSpPr txBox="1"/>
          <p:nvPr/>
        </p:nvSpPr>
        <p:spPr>
          <a:xfrm>
            <a:off x="571884" y="5357800"/>
            <a:ext cx="4962295" cy="369332"/>
          </a:xfrm>
          <a:prstGeom prst="rect">
            <a:avLst/>
          </a:prstGeom>
          <a:noFill/>
        </p:spPr>
        <p:txBody>
          <a:bodyPr wrap="square" rtlCol="0">
            <a:spAutoFit/>
          </a:bodyPr>
          <a:lstStyle/>
          <a:p>
            <a:pPr defTabSz="1314450"/>
            <a:r>
              <a:rPr lang="de-CH" dirty="0"/>
              <a:t>5	6	7	8</a:t>
            </a:r>
            <a:endParaRPr lang="de-DE" dirty="0"/>
          </a:p>
        </p:txBody>
      </p:sp>
      <p:sp>
        <p:nvSpPr>
          <p:cNvPr id="43" name="Textfeld 42">
            <a:extLst>
              <a:ext uri="{FF2B5EF4-FFF2-40B4-BE49-F238E27FC236}">
                <a16:creationId xmlns:a16="http://schemas.microsoft.com/office/drawing/2014/main" id="{70E28368-34F9-4925-9E1C-F8FA76A9DBE0}"/>
              </a:ext>
            </a:extLst>
          </p:cNvPr>
          <p:cNvSpPr txBox="1"/>
          <p:nvPr/>
        </p:nvSpPr>
        <p:spPr>
          <a:xfrm>
            <a:off x="9125196" y="556486"/>
            <a:ext cx="360040" cy="4801314"/>
          </a:xfrm>
          <a:prstGeom prst="rect">
            <a:avLst/>
          </a:prstGeom>
          <a:noFill/>
        </p:spPr>
        <p:txBody>
          <a:bodyPr wrap="square" rtlCol="0">
            <a:spAutoFit/>
          </a:bodyPr>
          <a:lstStyle/>
          <a:p>
            <a:r>
              <a:rPr lang="de-CH" dirty="0"/>
              <a:t>3</a:t>
            </a:r>
          </a:p>
          <a:p>
            <a:endParaRPr lang="de-CH" dirty="0"/>
          </a:p>
          <a:p>
            <a:endParaRPr lang="de-CH" dirty="0"/>
          </a:p>
          <a:p>
            <a:endParaRPr lang="de-CH" dirty="0"/>
          </a:p>
          <a:p>
            <a:endParaRPr lang="de-CH" dirty="0"/>
          </a:p>
          <a:p>
            <a:endParaRPr lang="de-CH" dirty="0"/>
          </a:p>
          <a:p>
            <a:r>
              <a:rPr lang="de-DE" dirty="0"/>
              <a:t>7</a:t>
            </a:r>
          </a:p>
          <a:p>
            <a:endParaRPr lang="de-DE" dirty="0"/>
          </a:p>
          <a:p>
            <a:endParaRPr lang="de-DE" dirty="0"/>
          </a:p>
          <a:p>
            <a:endParaRPr lang="de-DE" dirty="0"/>
          </a:p>
          <a:p>
            <a:endParaRPr lang="de-DE" dirty="0"/>
          </a:p>
          <a:p>
            <a:r>
              <a:rPr lang="de-DE" dirty="0"/>
              <a:t>8</a:t>
            </a:r>
          </a:p>
          <a:p>
            <a:endParaRPr lang="de-DE" dirty="0"/>
          </a:p>
          <a:p>
            <a:endParaRPr lang="de-DE" dirty="0"/>
          </a:p>
          <a:p>
            <a:endParaRPr lang="de-DE" dirty="0"/>
          </a:p>
          <a:p>
            <a:endParaRPr lang="de-DE" dirty="0"/>
          </a:p>
          <a:p>
            <a:r>
              <a:rPr lang="de-DE" dirty="0"/>
              <a:t>2</a:t>
            </a:r>
          </a:p>
        </p:txBody>
      </p:sp>
      <p:pic>
        <p:nvPicPr>
          <p:cNvPr id="47" name="Grafik 46">
            <a:extLst>
              <a:ext uri="{FF2B5EF4-FFF2-40B4-BE49-F238E27FC236}">
                <a16:creationId xmlns:a16="http://schemas.microsoft.com/office/drawing/2014/main" id="{1F54B1C1-A6F3-4849-A518-792EE034AD7F}"/>
              </a:ext>
            </a:extLst>
          </p:cNvPr>
          <p:cNvPicPr>
            <a:picLocks noChangeAspect="1"/>
          </p:cNvPicPr>
          <p:nvPr/>
        </p:nvPicPr>
        <p:blipFill>
          <a:blip r:embed="rId18"/>
          <a:stretch>
            <a:fillRect/>
          </a:stretch>
        </p:blipFill>
        <p:spPr>
          <a:xfrm>
            <a:off x="3142786" y="4169688"/>
            <a:ext cx="1080000" cy="1080000"/>
          </a:xfrm>
          <a:prstGeom prst="rect">
            <a:avLst/>
          </a:prstGeom>
          <a:ln>
            <a:solidFill>
              <a:schemeClr val="accent6">
                <a:lumMod val="75000"/>
              </a:schemeClr>
            </a:solidFill>
          </a:ln>
        </p:spPr>
      </p:pic>
      <p:sp>
        <p:nvSpPr>
          <p:cNvPr id="48" name="Textfeld 47">
            <a:extLst>
              <a:ext uri="{FF2B5EF4-FFF2-40B4-BE49-F238E27FC236}">
                <a16:creationId xmlns:a16="http://schemas.microsoft.com/office/drawing/2014/main" id="{224F18A1-EA78-41C1-B836-374EB2A25DD5}"/>
              </a:ext>
            </a:extLst>
          </p:cNvPr>
          <p:cNvSpPr txBox="1"/>
          <p:nvPr/>
        </p:nvSpPr>
        <p:spPr>
          <a:xfrm>
            <a:off x="11280576" y="556486"/>
            <a:ext cx="360040" cy="4801314"/>
          </a:xfrm>
          <a:prstGeom prst="rect">
            <a:avLst/>
          </a:prstGeom>
          <a:noFill/>
        </p:spPr>
        <p:txBody>
          <a:bodyPr wrap="square" rtlCol="0">
            <a:spAutoFit/>
          </a:bodyPr>
          <a:lstStyle/>
          <a:p>
            <a:r>
              <a:rPr lang="de-CH" dirty="0"/>
              <a:t>4</a:t>
            </a:r>
          </a:p>
          <a:p>
            <a:endParaRPr lang="de-CH" dirty="0"/>
          </a:p>
          <a:p>
            <a:endParaRPr lang="de-CH" dirty="0"/>
          </a:p>
          <a:p>
            <a:endParaRPr lang="de-CH" dirty="0"/>
          </a:p>
          <a:p>
            <a:endParaRPr lang="de-CH" dirty="0"/>
          </a:p>
          <a:p>
            <a:endParaRPr lang="de-CH" dirty="0"/>
          </a:p>
          <a:p>
            <a:r>
              <a:rPr lang="de-DE" dirty="0"/>
              <a:t>5</a:t>
            </a:r>
          </a:p>
          <a:p>
            <a:endParaRPr lang="de-DE" dirty="0"/>
          </a:p>
          <a:p>
            <a:endParaRPr lang="de-DE" dirty="0"/>
          </a:p>
          <a:p>
            <a:endParaRPr lang="de-DE" dirty="0"/>
          </a:p>
          <a:p>
            <a:endParaRPr lang="de-DE" dirty="0"/>
          </a:p>
          <a:p>
            <a:r>
              <a:rPr lang="de-DE" dirty="0"/>
              <a:t>1</a:t>
            </a:r>
          </a:p>
          <a:p>
            <a:endParaRPr lang="de-DE" dirty="0"/>
          </a:p>
          <a:p>
            <a:endParaRPr lang="de-DE" dirty="0"/>
          </a:p>
          <a:p>
            <a:endParaRPr lang="de-DE" dirty="0"/>
          </a:p>
          <a:p>
            <a:endParaRPr lang="de-DE" dirty="0"/>
          </a:p>
          <a:p>
            <a:r>
              <a:rPr lang="de-DE" dirty="0"/>
              <a:t>6</a:t>
            </a:r>
          </a:p>
        </p:txBody>
      </p:sp>
    </p:spTree>
    <p:extLst>
      <p:ext uri="{BB962C8B-B14F-4D97-AF65-F5344CB8AC3E}">
        <p14:creationId xmlns:p14="http://schemas.microsoft.com/office/powerpoint/2010/main" val="185834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33DCB7-57CA-4866-9849-13C513627419}"/>
              </a:ext>
            </a:extLst>
          </p:cNvPr>
          <p:cNvSpPr>
            <a:spLocks noGrp="1"/>
          </p:cNvSpPr>
          <p:nvPr>
            <p:ph type="ctrTitle"/>
          </p:nvPr>
        </p:nvSpPr>
        <p:spPr/>
        <p:txBody>
          <a:bodyPr/>
          <a:lstStyle/>
          <a:p>
            <a:r>
              <a:rPr lang="de-CH" noProof="0" dirty="0">
                <a:solidFill>
                  <a:schemeClr val="accent1"/>
                </a:solidFill>
              </a:rPr>
              <a:t>La </a:t>
            </a:r>
            <a:r>
              <a:rPr lang="de-CH" noProof="0" dirty="0" err="1">
                <a:solidFill>
                  <a:schemeClr val="accent1"/>
                </a:solidFill>
              </a:rPr>
              <a:t>boussole</a:t>
            </a:r>
            <a:endParaRPr lang="de-CH" noProof="0" dirty="0">
              <a:solidFill>
                <a:schemeClr val="accent1"/>
              </a:solidFill>
            </a:endParaRPr>
          </a:p>
        </p:txBody>
      </p:sp>
      <p:sp>
        <p:nvSpPr>
          <p:cNvPr id="3" name="Untertitel 2">
            <a:extLst>
              <a:ext uri="{FF2B5EF4-FFF2-40B4-BE49-F238E27FC236}">
                <a16:creationId xmlns:a16="http://schemas.microsoft.com/office/drawing/2014/main" id="{1800ADBC-6170-4FA2-BA6B-D312502F5E15}"/>
              </a:ext>
            </a:extLst>
          </p:cNvPr>
          <p:cNvSpPr>
            <a:spLocks noGrp="1"/>
          </p:cNvSpPr>
          <p:nvPr>
            <p:ph type="subTitle" idx="1"/>
          </p:nvPr>
        </p:nvSpPr>
        <p:spPr/>
        <p:txBody>
          <a:bodyPr/>
          <a:lstStyle/>
          <a:p>
            <a:r>
              <a:rPr lang="de-CH" noProof="0" dirty="0">
                <a:solidFill>
                  <a:schemeClr val="accent1"/>
                </a:solidFill>
              </a:rPr>
              <a:t>"Orientation" - 2ème </a:t>
            </a:r>
            <a:r>
              <a:rPr lang="de-CH" noProof="0" dirty="0" err="1">
                <a:solidFill>
                  <a:schemeClr val="accent1"/>
                </a:solidFill>
              </a:rPr>
              <a:t>partie</a:t>
            </a:r>
            <a:endParaRPr lang="de-CH" noProof="0" dirty="0">
              <a:solidFill>
                <a:schemeClr val="accent1"/>
              </a:solidFill>
            </a:endParaRPr>
          </a:p>
        </p:txBody>
      </p:sp>
      <p:pic>
        <p:nvPicPr>
          <p:cNvPr id="4" name="Picture 2" descr="http://www.seelenkompass.net/wp-content/uploads/2014/08/Kompass_trans.png">
            <a:extLst>
              <a:ext uri="{FF2B5EF4-FFF2-40B4-BE49-F238E27FC236}">
                <a16:creationId xmlns:a16="http://schemas.microsoft.com/office/drawing/2014/main" id="{F497C24B-5986-EC9D-63A1-45C6837AC2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0176" y="2132856"/>
            <a:ext cx="3559125" cy="3551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233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La </a:t>
            </a:r>
            <a:r>
              <a:rPr lang="de-CH" dirty="0" err="1"/>
              <a:t>boussole</a:t>
            </a:r>
            <a:r>
              <a:rPr lang="de-CH" dirty="0"/>
              <a:t> : </a:t>
            </a:r>
            <a:r>
              <a:rPr lang="de-CH" dirty="0" err="1"/>
              <a:t>les</a:t>
            </a:r>
            <a:r>
              <a:rPr lang="de-CH" dirty="0"/>
              <a:t> </a:t>
            </a:r>
            <a:r>
              <a:rPr lang="de-CH" dirty="0" err="1"/>
              <a:t>objectifs</a:t>
            </a:r>
            <a:endParaRPr lang="de-CH" dirty="0"/>
          </a:p>
        </p:txBody>
      </p:sp>
      <p:sp>
        <p:nvSpPr>
          <p:cNvPr id="4" name="Rechteck: gefaltete Ecke 3">
            <a:extLst>
              <a:ext uri="{FF2B5EF4-FFF2-40B4-BE49-F238E27FC236}">
                <a16:creationId xmlns:a16="http://schemas.microsoft.com/office/drawing/2014/main" id="{DA4DC594-4CD4-44DF-B99A-A701D1FA9F73}"/>
              </a:ext>
            </a:extLst>
          </p:cNvPr>
          <p:cNvSpPr/>
          <p:nvPr/>
        </p:nvSpPr>
        <p:spPr>
          <a:xfrm>
            <a:off x="6094774" y="2358190"/>
            <a:ext cx="4681746" cy="3650672"/>
          </a:xfrm>
          <a:prstGeom prst="foldedCorne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5" name="Textfeld 4">
            <a:extLst>
              <a:ext uri="{FF2B5EF4-FFF2-40B4-BE49-F238E27FC236}">
                <a16:creationId xmlns:a16="http://schemas.microsoft.com/office/drawing/2014/main" id="{FC299435-448E-4E56-9183-6DF8DB7E7BA4}"/>
              </a:ext>
            </a:extLst>
          </p:cNvPr>
          <p:cNvSpPr txBox="1"/>
          <p:nvPr/>
        </p:nvSpPr>
        <p:spPr>
          <a:xfrm>
            <a:off x="6182686" y="2476422"/>
            <a:ext cx="4521825" cy="3477875"/>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fr-FR" sz="2400" dirty="0"/>
              <a:t>Déterminer l'Azimut d'un point dans le terrain et le reporter sur la carte.</a:t>
            </a:r>
          </a:p>
          <a:p>
            <a:pPr marL="457200" indent="-457200">
              <a:spcAft>
                <a:spcPts val="1200"/>
              </a:spcAft>
              <a:buFont typeface="Arial" panose="020B0604020202020204" pitchFamily="34" charset="0"/>
              <a:buChar char="•"/>
            </a:pPr>
            <a:r>
              <a:rPr lang="fr-FR" sz="2400" dirty="0"/>
              <a:t>Déterminer l'Azimut d'un point sur la carte et l'utiliser pour cibler un point dans le terrain.</a:t>
            </a:r>
          </a:p>
          <a:p>
            <a:endParaRPr lang="de-DE" sz="3200" dirty="0"/>
          </a:p>
        </p:txBody>
      </p:sp>
      <p:pic>
        <p:nvPicPr>
          <p:cNvPr id="6" name="Picture 2" descr="https://upload.wikimedia.org/wikipedia/commons/thumb/8/8f/Compass_rose_german.svg/800px-Compass_rose_german.svg.png">
            <a:extLst>
              <a:ext uri="{FF2B5EF4-FFF2-40B4-BE49-F238E27FC236}">
                <a16:creationId xmlns:a16="http://schemas.microsoft.com/office/drawing/2014/main" id="{7FAAA57E-DC18-7EBB-7C96-BEF1FF0D36DE}"/>
              </a:ext>
            </a:extLst>
          </p:cNvPr>
          <p:cNvPicPr>
            <a:picLocks noGrp="1" noChangeAspect="1" noChangeArrowheads="1"/>
          </p:cNvPicPr>
          <p:nvPr>
            <p:ph idx="1"/>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063552" y="2346741"/>
            <a:ext cx="3633787" cy="363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681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FR" dirty="0"/>
              <a:t>Dans quelle direction se trouve la tour?</a:t>
            </a:r>
            <a:endParaRPr lang="de-CH" dirty="0"/>
          </a:p>
        </p:txBody>
      </p:sp>
      <p:pic>
        <p:nvPicPr>
          <p:cNvPr id="8" name="Inhaltsplatzhalter 7">
            <a:extLst>
              <a:ext uri="{FF2B5EF4-FFF2-40B4-BE49-F238E27FC236}">
                <a16:creationId xmlns:a16="http://schemas.microsoft.com/office/drawing/2014/main" id="{7BE59506-32C2-E346-FAE8-82E038FBDFC2}"/>
              </a:ext>
            </a:extLst>
          </p:cNvPr>
          <p:cNvPicPr>
            <a:picLocks noGrp="1" noChangeAspect="1"/>
          </p:cNvPicPr>
          <p:nvPr>
            <p:ph idx="1"/>
          </p:nvPr>
        </p:nvPicPr>
        <p:blipFill rotWithShape="1">
          <a:blip r:embed="rId3"/>
          <a:srcRect r="25281"/>
          <a:stretch/>
        </p:blipFill>
        <p:spPr>
          <a:xfrm>
            <a:off x="4399883" y="2357438"/>
            <a:ext cx="7241255" cy="3633787"/>
          </a:xfrm>
        </p:spPr>
      </p:pic>
      <p:pic>
        <p:nvPicPr>
          <p:cNvPr id="1026" name="Picture 2" descr="woman pointing at man clipart 10 free Cliparts | Download images on ...">
            <a:extLst>
              <a:ext uri="{FF2B5EF4-FFF2-40B4-BE49-F238E27FC236}">
                <a16:creationId xmlns:a16="http://schemas.microsoft.com/office/drawing/2014/main" id="{D7514F22-8879-091E-733B-D096BAC592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528" y="4437112"/>
            <a:ext cx="2050554" cy="2050554"/>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6B6BF7C7-2E95-813A-481E-8837CEE3FB47}"/>
              </a:ext>
            </a:extLst>
          </p:cNvPr>
          <p:cNvSpPr txBox="1"/>
          <p:nvPr/>
        </p:nvSpPr>
        <p:spPr>
          <a:xfrm>
            <a:off x="623391" y="2420888"/>
            <a:ext cx="3776491" cy="2585323"/>
          </a:xfrm>
          <a:prstGeom prst="rect">
            <a:avLst/>
          </a:prstGeom>
          <a:noFill/>
        </p:spPr>
        <p:txBody>
          <a:bodyPr wrap="square" lIns="0" tIns="0" rIns="0" bIns="0" rtlCol="0">
            <a:spAutoFit/>
          </a:bodyPr>
          <a:lstStyle/>
          <a:p>
            <a:r>
              <a:rPr lang="fr-FR" sz="2400" dirty="0"/>
              <a:t>On peut définir un point sur le terrain non seulement par ses coordonnées, mais également en indiquant la direction et la distance par rapport à un point de départ. </a:t>
            </a:r>
            <a:endParaRPr lang="de-CH" sz="2400" dirty="0"/>
          </a:p>
        </p:txBody>
      </p:sp>
    </p:spTree>
    <p:extLst>
      <p:ext uri="{BB962C8B-B14F-4D97-AF65-F5344CB8AC3E}">
        <p14:creationId xmlns:p14="http://schemas.microsoft.com/office/powerpoint/2010/main" val="1262604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0863" y="2373405"/>
            <a:ext cx="5185098" cy="2448272"/>
          </a:xfrm>
        </p:spPr>
        <p:txBody>
          <a:bodyPr/>
          <a:lstStyle/>
          <a:p>
            <a:r>
              <a:rPr lang="fr-CH" sz="2400" spc="20" dirty="0">
                <a:effectLst/>
                <a:latin typeface="Arial" panose="020B0604020202020204" pitchFamily="34" charset="0"/>
                <a:ea typeface="Arial" panose="020B0604020202020204" pitchFamily="34" charset="0"/>
                <a:cs typeface="Times New Roman" panose="02020603050405020304" pitchFamily="18" charset="0"/>
              </a:rPr>
              <a:t>En cartographie, l’azimut correspond à l’angle mesuré dans le sens des aiguilles d’une montre entre la direction nord et une direction au choix.</a:t>
            </a:r>
            <a:endParaRPr lang="de-CH" sz="2400" dirty="0"/>
          </a:p>
        </p:txBody>
      </p:sp>
      <p:sp>
        <p:nvSpPr>
          <p:cNvPr id="3" name="Titel 2"/>
          <p:cNvSpPr>
            <a:spLocks noGrp="1"/>
          </p:cNvSpPr>
          <p:nvPr>
            <p:ph type="title"/>
          </p:nvPr>
        </p:nvSpPr>
        <p:spPr/>
        <p:txBody>
          <a:bodyPr/>
          <a:lstStyle/>
          <a:p>
            <a:r>
              <a:rPr lang="de-CH" dirty="0"/>
              <a:t>Azimut</a:t>
            </a:r>
          </a:p>
        </p:txBody>
      </p:sp>
      <p:pic>
        <p:nvPicPr>
          <p:cNvPr id="6" name="Grafik 5">
            <a:extLst>
              <a:ext uri="{FF2B5EF4-FFF2-40B4-BE49-F238E27FC236}">
                <a16:creationId xmlns:a16="http://schemas.microsoft.com/office/drawing/2014/main" id="{85C55044-9648-22EE-B647-6EBCBAC184C9}"/>
              </a:ext>
            </a:extLst>
          </p:cNvPr>
          <p:cNvPicPr>
            <a:picLocks noChangeAspect="1"/>
          </p:cNvPicPr>
          <p:nvPr/>
        </p:nvPicPr>
        <p:blipFill>
          <a:blip r:embed="rId3"/>
          <a:stretch>
            <a:fillRect/>
          </a:stretch>
        </p:blipFill>
        <p:spPr>
          <a:xfrm>
            <a:off x="5879976" y="3717032"/>
            <a:ext cx="2806157" cy="2528249"/>
          </a:xfrm>
          <a:prstGeom prst="rect">
            <a:avLst/>
          </a:prstGeom>
        </p:spPr>
      </p:pic>
      <p:sp>
        <p:nvSpPr>
          <p:cNvPr id="7" name="Rechteck 6">
            <a:extLst>
              <a:ext uri="{FF2B5EF4-FFF2-40B4-BE49-F238E27FC236}">
                <a16:creationId xmlns:a16="http://schemas.microsoft.com/office/drawing/2014/main" id="{9E1936E5-83A6-D457-63B7-D47D8A51EE48}"/>
              </a:ext>
            </a:extLst>
          </p:cNvPr>
          <p:cNvSpPr/>
          <p:nvPr/>
        </p:nvSpPr>
        <p:spPr>
          <a:xfrm>
            <a:off x="5879975" y="3700238"/>
            <a:ext cx="2806157" cy="2545043"/>
          </a:xfrm>
          <a:prstGeom prst="rect">
            <a:avLst/>
          </a:prstGeom>
          <a:solidFill>
            <a:srgbClr val="EAEAEA">
              <a:alpha val="58824"/>
            </a:srgbClr>
          </a:solidFill>
          <a:ln>
            <a:solidFill>
              <a:srgbClr val="EAEAEA">
                <a:alpha val="3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5" name="Grafik 4" descr="Ein Bild, das Text, Screenshot, Reihe, Diagramm enthält.&#10;&#10;Automatisch generierte Beschreibung">
            <a:extLst>
              <a:ext uri="{FF2B5EF4-FFF2-40B4-BE49-F238E27FC236}">
                <a16:creationId xmlns:a16="http://schemas.microsoft.com/office/drawing/2014/main" id="{46A21558-7AAC-9E36-9055-39E6A26D3D7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289445" y="1586795"/>
            <a:ext cx="2857762" cy="4181508"/>
          </a:xfrm>
          <a:prstGeom prst="rect">
            <a:avLst/>
          </a:prstGeom>
        </p:spPr>
      </p:pic>
    </p:spTree>
    <p:extLst>
      <p:ext uri="{BB962C8B-B14F-4D97-AF65-F5344CB8AC3E}">
        <p14:creationId xmlns:p14="http://schemas.microsoft.com/office/powerpoint/2010/main" val="86143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FR" dirty="0"/>
              <a:t>Mesure de l'angle en degrés</a:t>
            </a:r>
            <a:endParaRPr lang="de-CH" dirty="0"/>
          </a:p>
        </p:txBody>
      </p:sp>
      <p:pic>
        <p:nvPicPr>
          <p:cNvPr id="2052" name="Picture 4" descr="http://www.hajk.ch/media/catalog/product/m/e/messhilfen.jpg"/>
          <p:cNvPicPr>
            <a:picLocks noChangeAspect="1" noChangeArrowheads="1"/>
          </p:cNvPicPr>
          <p:nvPr/>
        </p:nvPicPr>
        <p:blipFill>
          <a:blip r:embed="rId3">
            <a:clrChange>
              <a:clrFrom>
                <a:srgbClr val="F5F3F8"/>
              </a:clrFrom>
              <a:clrTo>
                <a:srgbClr val="F5F3F8">
                  <a:alpha val="0"/>
                </a:srgbClr>
              </a:clrTo>
            </a:clrChange>
            <a:extLst>
              <a:ext uri="{28A0092B-C50C-407E-A947-70E740481C1C}">
                <a14:useLocalDpi xmlns:a14="http://schemas.microsoft.com/office/drawing/2010/main" val="0"/>
              </a:ext>
            </a:extLst>
          </a:blip>
          <a:srcRect/>
          <a:stretch>
            <a:fillRect/>
          </a:stretch>
        </p:blipFill>
        <p:spPr bwMode="auto">
          <a:xfrm>
            <a:off x="2639616" y="1858878"/>
            <a:ext cx="3549638" cy="5042342"/>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descr="Ein Bild, das Text, Screenshot, Reihe, Diagramm enthält.&#10;&#10;Automatisch generierte Beschreibung">
            <a:extLst>
              <a:ext uri="{FF2B5EF4-FFF2-40B4-BE49-F238E27FC236}">
                <a16:creationId xmlns:a16="http://schemas.microsoft.com/office/drawing/2014/main" id="{A9F57A42-CDF3-D09C-2922-77EC8B3EF80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25110" y="1115114"/>
            <a:ext cx="2088232" cy="3055523"/>
          </a:xfrm>
          <a:prstGeom prst="rect">
            <a:avLst/>
          </a:prstGeom>
        </p:spPr>
      </p:pic>
      <p:grpSp>
        <p:nvGrpSpPr>
          <p:cNvPr id="12" name="Gruppieren 11">
            <a:extLst>
              <a:ext uri="{FF2B5EF4-FFF2-40B4-BE49-F238E27FC236}">
                <a16:creationId xmlns:a16="http://schemas.microsoft.com/office/drawing/2014/main" id="{3DAE7544-E66F-1C1F-B724-AFC03F5A626A}"/>
              </a:ext>
            </a:extLst>
          </p:cNvPr>
          <p:cNvGrpSpPr/>
          <p:nvPr/>
        </p:nvGrpSpPr>
        <p:grpSpPr>
          <a:xfrm>
            <a:off x="0" y="0"/>
            <a:ext cx="12192000" cy="10157460"/>
            <a:chOff x="0" y="0"/>
            <a:chExt cx="12192000" cy="10157460"/>
          </a:xfrm>
        </p:grpSpPr>
        <p:pic>
          <p:nvPicPr>
            <p:cNvPr id="2050" name="Grafik 2">
              <a:extLst>
                <a:ext uri="{FF2B5EF4-FFF2-40B4-BE49-F238E27FC236}">
                  <a16:creationId xmlns:a16="http://schemas.microsoft.com/office/drawing/2014/main" id="{9AB599AD-DC4D-A396-6B40-D385F1E58D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3908" y="2335089"/>
              <a:ext cx="3370397" cy="3377501"/>
            </a:xfrm>
            <a:prstGeom prst="rect">
              <a:avLst/>
            </a:prstGeom>
            <a:noFill/>
            <a:extLst>
              <a:ext uri="{909E8E84-426E-40DD-AFC4-6F175D3DCCD1}">
                <a14:hiddenFill xmlns:a14="http://schemas.microsoft.com/office/drawing/2010/main">
                  <a:solidFill>
                    <a:srgbClr val="FFFFFF"/>
                  </a:solidFill>
                </a14:hiddenFill>
              </a:ext>
            </a:extLst>
          </p:spPr>
        </p:pic>
        <p:pic>
          <p:nvPicPr>
            <p:cNvPr id="2049" name="Grafik 1">
              <a:extLst>
                <a:ext uri="{FF2B5EF4-FFF2-40B4-BE49-F238E27FC236}">
                  <a16:creationId xmlns:a16="http://schemas.microsoft.com/office/drawing/2014/main" id="{35D361DD-D39B-8FFF-B952-A65DB045048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4968" y="1772816"/>
              <a:ext cx="4468564" cy="4468564"/>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6C92ED45-B9C3-7C9E-4B81-679369834186}"/>
                </a:ext>
              </a:extLst>
            </p:cNvPr>
            <p:cNvSpPr/>
            <p:nvPr/>
          </p:nvSpPr>
          <p:spPr>
            <a:xfrm>
              <a:off x="3246120" y="9719310"/>
              <a:ext cx="1177290" cy="438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9" name="Rectangle 4">
              <a:extLst>
                <a:ext uri="{FF2B5EF4-FFF2-40B4-BE49-F238E27FC236}">
                  <a16:creationId xmlns:a16="http://schemas.microsoft.com/office/drawing/2014/main" id="{4C8FC762-1476-7040-C43A-95330411906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0" name="Rectangle 5">
              <a:extLst>
                <a:ext uri="{FF2B5EF4-FFF2-40B4-BE49-F238E27FC236}">
                  <a16:creationId xmlns:a16="http://schemas.microsoft.com/office/drawing/2014/main" id="{A40B0B37-3F55-B342-7CD5-8E71DAF0F1F2}"/>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CH" altLang="de-DE" sz="1100" b="0" i="0" u="none" strike="noStrike" cap="none" normalizeH="0" baseline="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br>
              <a:endParaRPr kumimoji="0" lang="fr-CH" altLang="de-DE" sz="1800" b="0" i="0" u="none" strike="noStrike" cap="none" normalizeH="0" baseline="0">
                <a:ln>
                  <a:noFill/>
                </a:ln>
                <a:solidFill>
                  <a:schemeClr val="tx1"/>
                </a:solidFill>
                <a:effectLst/>
                <a:latin typeface="Arial" panose="020B0604020202020204" pitchFamily="34" charset="0"/>
              </a:endParaRPr>
            </a:p>
          </p:txBody>
        </p:sp>
      </p:grpSp>
      <p:sp>
        <p:nvSpPr>
          <p:cNvPr id="13" name="Rechteck 12">
            <a:extLst>
              <a:ext uri="{FF2B5EF4-FFF2-40B4-BE49-F238E27FC236}">
                <a16:creationId xmlns:a16="http://schemas.microsoft.com/office/drawing/2014/main" id="{8C8B3FF9-DB1A-1E1D-6BB9-CBC6B03484D3}"/>
              </a:ext>
            </a:extLst>
          </p:cNvPr>
          <p:cNvSpPr/>
          <p:nvPr/>
        </p:nvSpPr>
        <p:spPr>
          <a:xfrm>
            <a:off x="10082139" y="5733256"/>
            <a:ext cx="1774501" cy="648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86960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FB15FBB-3B67-D667-FFAD-3DC68EF13B93}"/>
              </a:ext>
            </a:extLst>
          </p:cNvPr>
          <p:cNvSpPr>
            <a:spLocks noGrp="1"/>
          </p:cNvSpPr>
          <p:nvPr>
            <p:ph idx="1"/>
          </p:nvPr>
        </p:nvSpPr>
        <p:spPr/>
        <p:txBody>
          <a:bodyPr/>
          <a:lstStyle/>
          <a:p>
            <a:endParaRPr lang="de-CH" dirty="0"/>
          </a:p>
        </p:txBody>
      </p:sp>
      <p:sp>
        <p:nvSpPr>
          <p:cNvPr id="3" name="Titel 2">
            <a:extLst>
              <a:ext uri="{FF2B5EF4-FFF2-40B4-BE49-F238E27FC236}">
                <a16:creationId xmlns:a16="http://schemas.microsoft.com/office/drawing/2014/main" id="{76E44BD5-E8A5-3A8E-B157-184F89701C5E}"/>
              </a:ext>
            </a:extLst>
          </p:cNvPr>
          <p:cNvSpPr>
            <a:spLocks noGrp="1"/>
          </p:cNvSpPr>
          <p:nvPr>
            <p:ph type="title"/>
          </p:nvPr>
        </p:nvSpPr>
        <p:spPr/>
        <p:txBody>
          <a:bodyPr/>
          <a:lstStyle/>
          <a:p>
            <a:r>
              <a:rPr lang="de-DE" dirty="0" err="1"/>
              <a:t>Comparaison</a:t>
            </a:r>
            <a:r>
              <a:rPr lang="de-DE" dirty="0"/>
              <a:t> </a:t>
            </a:r>
            <a:r>
              <a:rPr lang="de-DE" dirty="0" err="1"/>
              <a:t>photo</a:t>
            </a:r>
            <a:r>
              <a:rPr lang="de-DE" dirty="0"/>
              <a:t> </a:t>
            </a:r>
            <a:r>
              <a:rPr lang="de-DE" dirty="0" err="1"/>
              <a:t>aérienne</a:t>
            </a:r>
            <a:r>
              <a:rPr lang="de-DE" dirty="0"/>
              <a:t> / carte</a:t>
            </a:r>
            <a:endParaRPr lang="de-CH" dirty="0"/>
          </a:p>
        </p:txBody>
      </p:sp>
      <p:pic>
        <p:nvPicPr>
          <p:cNvPr id="5" name="Grafik 4">
            <a:extLst>
              <a:ext uri="{FF2B5EF4-FFF2-40B4-BE49-F238E27FC236}">
                <a16:creationId xmlns:a16="http://schemas.microsoft.com/office/drawing/2014/main" id="{79C221E8-5BE8-11E7-5367-4AB396AC94D9}"/>
              </a:ext>
            </a:extLst>
          </p:cNvPr>
          <p:cNvPicPr>
            <a:picLocks noChangeAspect="1"/>
          </p:cNvPicPr>
          <p:nvPr/>
        </p:nvPicPr>
        <p:blipFill>
          <a:blip r:embed="rId3"/>
          <a:stretch>
            <a:fillRect/>
          </a:stretch>
        </p:blipFill>
        <p:spPr>
          <a:xfrm>
            <a:off x="6164010" y="2359613"/>
            <a:ext cx="3606106" cy="3631613"/>
          </a:xfrm>
          <a:prstGeom prst="rect">
            <a:avLst/>
          </a:prstGeom>
          <a:ln>
            <a:solidFill>
              <a:schemeClr val="tx1">
                <a:lumMod val="50000"/>
                <a:lumOff val="50000"/>
              </a:schemeClr>
            </a:solidFill>
          </a:ln>
        </p:spPr>
      </p:pic>
      <p:sp>
        <p:nvSpPr>
          <p:cNvPr id="6" name="Inhaltsplatzhalter 1">
            <a:extLst>
              <a:ext uri="{FF2B5EF4-FFF2-40B4-BE49-F238E27FC236}">
                <a16:creationId xmlns:a16="http://schemas.microsoft.com/office/drawing/2014/main" id="{2358ABFA-6373-B7AC-E077-B190B753EB63}"/>
              </a:ext>
            </a:extLst>
          </p:cNvPr>
          <p:cNvSpPr txBox="1">
            <a:spLocks/>
          </p:cNvSpPr>
          <p:nvPr/>
        </p:nvSpPr>
        <p:spPr>
          <a:xfrm>
            <a:off x="1981200" y="2060848"/>
            <a:ext cx="8229600" cy="35283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CH"/>
          </a:p>
        </p:txBody>
      </p:sp>
      <p:pic>
        <p:nvPicPr>
          <p:cNvPr id="8" name="Grafik 7">
            <a:extLst>
              <a:ext uri="{FF2B5EF4-FFF2-40B4-BE49-F238E27FC236}">
                <a16:creationId xmlns:a16="http://schemas.microsoft.com/office/drawing/2014/main" id="{5059B34F-BAD7-8DBB-E3B6-56B42C92D4E1}"/>
              </a:ext>
            </a:extLst>
          </p:cNvPr>
          <p:cNvPicPr>
            <a:picLocks noChangeAspect="1"/>
          </p:cNvPicPr>
          <p:nvPr/>
        </p:nvPicPr>
        <p:blipFill rotWithShape="1">
          <a:blip r:embed="rId4"/>
          <a:srcRect t="11614" r="8552"/>
          <a:stretch/>
        </p:blipFill>
        <p:spPr>
          <a:xfrm>
            <a:off x="2279576" y="2360578"/>
            <a:ext cx="3748417" cy="3633036"/>
          </a:xfrm>
          <a:prstGeom prst="rect">
            <a:avLst/>
          </a:prstGeom>
          <a:ln>
            <a:solidFill>
              <a:schemeClr val="tx1">
                <a:lumMod val="50000"/>
                <a:lumOff val="50000"/>
              </a:schemeClr>
            </a:solidFill>
          </a:ln>
        </p:spPr>
      </p:pic>
    </p:spTree>
    <p:extLst>
      <p:ext uri="{BB962C8B-B14F-4D97-AF65-F5344CB8AC3E}">
        <p14:creationId xmlns:p14="http://schemas.microsoft.com/office/powerpoint/2010/main" val="3408825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2DA5B-B564-7550-7A2B-A4ADBCA71771}"/>
              </a:ext>
            </a:extLst>
          </p:cNvPr>
          <p:cNvSpPr>
            <a:spLocks noGrp="1"/>
          </p:cNvSpPr>
          <p:nvPr>
            <p:ph type="title"/>
          </p:nvPr>
        </p:nvSpPr>
        <p:spPr/>
        <p:txBody>
          <a:bodyPr/>
          <a:lstStyle/>
          <a:p>
            <a:r>
              <a:rPr lang="de-CH" dirty="0"/>
              <a:t>La </a:t>
            </a:r>
            <a:r>
              <a:rPr lang="de-CH" dirty="0" err="1"/>
              <a:t>boussole</a:t>
            </a:r>
            <a:endParaRPr lang="de-CH" dirty="0"/>
          </a:p>
        </p:txBody>
      </p:sp>
      <p:sp>
        <p:nvSpPr>
          <p:cNvPr id="4" name="Foliennummernplatzhalter 3">
            <a:extLst>
              <a:ext uri="{FF2B5EF4-FFF2-40B4-BE49-F238E27FC236}">
                <a16:creationId xmlns:a16="http://schemas.microsoft.com/office/drawing/2014/main" id="{97660702-D708-EE04-58D7-69F248D0144C}"/>
              </a:ext>
            </a:extLst>
          </p:cNvPr>
          <p:cNvSpPr>
            <a:spLocks noGrp="1"/>
          </p:cNvSpPr>
          <p:nvPr>
            <p:ph type="sldNum" sz="quarter" idx="12"/>
          </p:nvPr>
        </p:nvSpPr>
        <p:spPr/>
        <p:txBody>
          <a:bodyPr/>
          <a:lstStyle/>
          <a:p>
            <a:fld id="{442AD375-037F-43D0-B059-5172DA06796A}" type="slidenum">
              <a:rPr lang="de-CH" smtClean="0"/>
              <a:pPr/>
              <a:t>50</a:t>
            </a:fld>
            <a:endParaRPr lang="de-CH" dirty="0"/>
          </a:p>
        </p:txBody>
      </p:sp>
      <p:pic>
        <p:nvPicPr>
          <p:cNvPr id="2050" name="Grafik 1">
            <a:extLst>
              <a:ext uri="{FF2B5EF4-FFF2-40B4-BE49-F238E27FC236}">
                <a16:creationId xmlns:a16="http://schemas.microsoft.com/office/drawing/2014/main" id="{3AFB055C-8A0E-7CF4-36D4-0C4FBB796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87"/>
          <a:stretch>
            <a:fillRect/>
          </a:stretch>
        </p:blipFill>
        <p:spPr bwMode="auto">
          <a:xfrm>
            <a:off x="7994470" y="1952371"/>
            <a:ext cx="3646668" cy="42569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E26EC77E-BE7F-05B1-5BD4-4574CF453E13}"/>
              </a:ext>
            </a:extLst>
          </p:cNvPr>
          <p:cNvSpPr>
            <a:spLocks noChangeArrowheads="1"/>
          </p:cNvSpPr>
          <p:nvPr/>
        </p:nvSpPr>
        <p:spPr bwMode="auto">
          <a:xfrm>
            <a:off x="493550" y="2501683"/>
            <a:ext cx="6694675"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de-DE" sz="24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L'azimut est mesuré sur le terrain ou sur une carte à l'aide d'une boussole.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de-DE" sz="24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de-DE" sz="24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Nous négligeons la déclinaison (écart entre la direction du nord magnétique et la direction du nord géographique).</a:t>
            </a:r>
            <a:endParaRPr kumimoji="0" lang="de-CH" altLang="de-DE" sz="2400" b="0" i="0" u="none" strike="noStrike" cap="none" normalizeH="0" baseline="0" dirty="0">
              <a:ln>
                <a:noFill/>
              </a:ln>
              <a:solidFill>
                <a:schemeClr val="tx1"/>
              </a:solidFill>
              <a:effectLst/>
            </a:endParaRPr>
          </a:p>
          <a:p>
            <a:pPr eaLnBrk="0" fontAlgn="base" hangingPunct="0">
              <a:spcBef>
                <a:spcPct val="0"/>
              </a:spcBef>
              <a:spcAft>
                <a:spcPct val="0"/>
              </a:spcAft>
            </a:pPr>
            <a:r>
              <a:rPr lang="de-CH" altLang="de-DE" sz="2400" dirty="0">
                <a:latin typeface="Arial" panose="020B0604020202020204" pitchFamily="34" charset="0"/>
                <a:ea typeface="Arial" panose="020B0604020202020204" pitchFamily="34" charset="0"/>
                <a:cs typeface="Times New Roman" panose="02020603050405020304" pitchFamily="18" charset="0"/>
              </a:rPr>
              <a:t>. </a:t>
            </a:r>
            <a:endParaRPr lang="de-CH" altLang="de-DE" sz="24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de-CH" altLang="de-DE" sz="18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D8BCBB45-86A6-E465-C5D6-40E6CDF17B50}"/>
              </a:ext>
            </a:extLst>
          </p:cNvPr>
          <p:cNvSpPr>
            <a:spLocks noChangeArrowheads="1"/>
          </p:cNvSpPr>
          <p:nvPr/>
        </p:nvSpPr>
        <p:spPr bwMode="auto">
          <a:xfrm>
            <a:off x="263352" y="38522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Tree>
    <p:extLst>
      <p:ext uri="{BB962C8B-B14F-4D97-AF65-F5344CB8AC3E}">
        <p14:creationId xmlns:p14="http://schemas.microsoft.com/office/powerpoint/2010/main" val="36108664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AD5957-A891-ECB2-910E-01077AFAB6EC}"/>
              </a:ext>
            </a:extLst>
          </p:cNvPr>
          <p:cNvSpPr>
            <a:spLocks noGrp="1"/>
          </p:cNvSpPr>
          <p:nvPr>
            <p:ph type="title"/>
          </p:nvPr>
        </p:nvSpPr>
        <p:spPr/>
        <p:txBody>
          <a:bodyPr/>
          <a:lstStyle/>
          <a:p>
            <a:r>
              <a:rPr lang="de-CH" dirty="0" err="1"/>
              <a:t>Composantes</a:t>
            </a:r>
            <a:r>
              <a:rPr lang="de-CH" dirty="0"/>
              <a:t> </a:t>
            </a:r>
            <a:r>
              <a:rPr lang="de-CH" dirty="0" err="1"/>
              <a:t>d’une</a:t>
            </a:r>
            <a:r>
              <a:rPr lang="de-CH" dirty="0"/>
              <a:t> </a:t>
            </a:r>
            <a:r>
              <a:rPr lang="de-CH" dirty="0" err="1"/>
              <a:t>boussole</a:t>
            </a:r>
            <a:endParaRPr lang="de-CH" dirty="0"/>
          </a:p>
        </p:txBody>
      </p:sp>
      <p:sp>
        <p:nvSpPr>
          <p:cNvPr id="4" name="Foliennummernplatzhalter 3">
            <a:extLst>
              <a:ext uri="{FF2B5EF4-FFF2-40B4-BE49-F238E27FC236}">
                <a16:creationId xmlns:a16="http://schemas.microsoft.com/office/drawing/2014/main" id="{CB508660-57AA-AA0A-DD93-DDFB1F8EB3B7}"/>
              </a:ext>
            </a:extLst>
          </p:cNvPr>
          <p:cNvSpPr>
            <a:spLocks noGrp="1"/>
          </p:cNvSpPr>
          <p:nvPr>
            <p:ph type="sldNum" sz="quarter" idx="12"/>
          </p:nvPr>
        </p:nvSpPr>
        <p:spPr/>
        <p:txBody>
          <a:bodyPr/>
          <a:lstStyle/>
          <a:p>
            <a:fld id="{442AD375-037F-43D0-B059-5172DA06796A}" type="slidenum">
              <a:rPr lang="de-CH" smtClean="0"/>
              <a:pPr/>
              <a:t>51</a:t>
            </a:fld>
            <a:endParaRPr lang="de-CH" dirty="0"/>
          </a:p>
        </p:txBody>
      </p:sp>
      <p:pic>
        <p:nvPicPr>
          <p:cNvPr id="5" name="Grafik 4" descr="Ein Bild, das Text, Kreis, Diagramm, Karte enthält.&#10;&#10;Automatisch generierte Beschreibung">
            <a:extLst>
              <a:ext uri="{FF2B5EF4-FFF2-40B4-BE49-F238E27FC236}">
                <a16:creationId xmlns:a16="http://schemas.microsoft.com/office/drawing/2014/main" id="{A9305DA4-3944-D6AD-4ABD-9172B39EB4A0}"/>
              </a:ext>
            </a:extLst>
          </p:cNvPr>
          <p:cNvPicPr>
            <a:picLocks noChangeAspect="1"/>
          </p:cNvPicPr>
          <p:nvPr/>
        </p:nvPicPr>
        <p:blipFill>
          <a:blip r:embed="rId3"/>
          <a:stretch>
            <a:fillRect/>
          </a:stretch>
        </p:blipFill>
        <p:spPr>
          <a:xfrm>
            <a:off x="2855640" y="1638211"/>
            <a:ext cx="7139206" cy="4669869"/>
          </a:xfrm>
          <a:prstGeom prst="rect">
            <a:avLst/>
          </a:prstGeom>
        </p:spPr>
      </p:pic>
    </p:spTree>
    <p:extLst>
      <p:ext uri="{BB962C8B-B14F-4D97-AF65-F5344CB8AC3E}">
        <p14:creationId xmlns:p14="http://schemas.microsoft.com/office/powerpoint/2010/main" val="1664995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FR" dirty="0"/>
              <a:t>Mesures d’angle sur le terrain</a:t>
            </a:r>
            <a:endParaRPr lang="de-CH" dirty="0"/>
          </a:p>
        </p:txBody>
      </p:sp>
      <p:sp>
        <p:nvSpPr>
          <p:cNvPr id="6" name="Inhaltsplatzhalter 1"/>
          <p:cNvSpPr txBox="1">
            <a:spLocks/>
          </p:cNvSpPr>
          <p:nvPr/>
        </p:nvSpPr>
        <p:spPr>
          <a:xfrm>
            <a:off x="5447928" y="1584467"/>
            <a:ext cx="5050904" cy="4752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de-CH" dirty="0"/>
          </a:p>
        </p:txBody>
      </p:sp>
      <p:sp>
        <p:nvSpPr>
          <p:cNvPr id="4" name="Textfeld 3"/>
          <p:cNvSpPr txBox="1"/>
          <p:nvPr/>
        </p:nvSpPr>
        <p:spPr>
          <a:xfrm>
            <a:off x="5375920" y="2276872"/>
            <a:ext cx="6048672" cy="830997"/>
          </a:xfrm>
          <a:prstGeom prst="rect">
            <a:avLst/>
          </a:prstGeom>
          <a:noFill/>
        </p:spPr>
        <p:txBody>
          <a:bodyPr wrap="square" rtlCol="0">
            <a:spAutoFit/>
          </a:bodyPr>
          <a:lstStyle/>
          <a:p>
            <a:r>
              <a:rPr lang="fr-FR" sz="2400" dirty="0"/>
              <a:t>Je vois un point sur le terrain et je veux le trouver sur la carte.</a:t>
            </a:r>
          </a:p>
        </p:txBody>
      </p:sp>
      <p:sp>
        <p:nvSpPr>
          <p:cNvPr id="2" name="Inhaltsplatzhalter 1"/>
          <p:cNvSpPr>
            <a:spLocks noGrp="1"/>
          </p:cNvSpPr>
          <p:nvPr>
            <p:ph idx="1"/>
          </p:nvPr>
        </p:nvSpPr>
        <p:spPr>
          <a:xfrm>
            <a:off x="4871864" y="2317488"/>
            <a:ext cx="6840760" cy="3286486"/>
          </a:xfrm>
          <a:solidFill>
            <a:schemeClr val="bg1"/>
          </a:solidFill>
        </p:spPr>
        <p:txBody>
          <a:bodyPr>
            <a:normAutofit fontScale="85000" lnSpcReduction="10000"/>
          </a:bodyPr>
          <a:lstStyle/>
          <a:p>
            <a:r>
              <a:rPr lang="fr-FR" sz="2400" dirty="0"/>
              <a:t>Depuis l’endroit où je me trouve A, je veux définir l’azimut, c’est-à-dire la direction par rapport au point B :</a:t>
            </a:r>
          </a:p>
          <a:p>
            <a:endParaRPr lang="fr-FR" sz="2400" dirty="0"/>
          </a:p>
          <a:p>
            <a:pPr marL="342900" indent="-342900">
              <a:buFont typeface="Arial" panose="020B0604020202020204" pitchFamily="34" charset="0"/>
              <a:buChar char="•"/>
            </a:pPr>
            <a:r>
              <a:rPr lang="fr-FR" sz="2400" dirty="0"/>
              <a:t>Avec la flèche de direction de la boussole tenue à l’horizontale, je vise le point B.</a:t>
            </a:r>
          </a:p>
          <a:p>
            <a:pPr marL="342900" indent="-342900">
              <a:buFont typeface="Arial" panose="020B0604020202020204" pitchFamily="34" charset="0"/>
              <a:buChar char="•"/>
            </a:pPr>
            <a:r>
              <a:rPr lang="fr-FR" sz="2400" dirty="0"/>
              <a:t>Puis je tourne la lunette jusqu’à faire concorder la partie (rouge) montrant vers le nord de l’aiguille magnétisée avec la direction nord marquée sur la lunette.</a:t>
            </a:r>
          </a:p>
          <a:p>
            <a:pPr marL="342900" indent="-342900">
              <a:buFont typeface="Arial" panose="020B0604020202020204" pitchFamily="34" charset="0"/>
              <a:buChar char="•"/>
            </a:pPr>
            <a:r>
              <a:rPr lang="fr-FR" sz="2400" dirty="0"/>
              <a:t>On peut ensuite lire l’azimut sur l’affichage de l’azimut.</a:t>
            </a:r>
          </a:p>
          <a:p>
            <a:endParaRPr lang="de-CH" dirty="0"/>
          </a:p>
        </p:txBody>
      </p:sp>
      <p:grpSp>
        <p:nvGrpSpPr>
          <p:cNvPr id="8" name="Gruppieren 7">
            <a:extLst>
              <a:ext uri="{FF2B5EF4-FFF2-40B4-BE49-F238E27FC236}">
                <a16:creationId xmlns:a16="http://schemas.microsoft.com/office/drawing/2014/main" id="{002F0008-8E37-178E-A60F-44B6C2B2F1DD}"/>
              </a:ext>
            </a:extLst>
          </p:cNvPr>
          <p:cNvGrpSpPr/>
          <p:nvPr/>
        </p:nvGrpSpPr>
        <p:grpSpPr>
          <a:xfrm>
            <a:off x="550863" y="2352675"/>
            <a:ext cx="3777041" cy="3638550"/>
            <a:chOff x="550863" y="2352675"/>
            <a:chExt cx="3777041" cy="3638550"/>
          </a:xfrm>
        </p:grpSpPr>
        <p:pic>
          <p:nvPicPr>
            <p:cNvPr id="3076" name="Picture 4" descr="http://klexikon.zum.de/images/thumb/b/bf/CompassUseTarget.jpg/300px-CompassUseTarg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2352675"/>
              <a:ext cx="3777041" cy="363855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50A11B17-5F39-882A-8144-6AE5B374926A}"/>
                </a:ext>
              </a:extLst>
            </p:cNvPr>
            <p:cNvSpPr txBox="1"/>
            <p:nvPr/>
          </p:nvSpPr>
          <p:spPr>
            <a:xfrm>
              <a:off x="2351584" y="2396849"/>
              <a:ext cx="504056" cy="276999"/>
            </a:xfrm>
            <a:prstGeom prst="rect">
              <a:avLst/>
            </a:prstGeom>
            <a:noFill/>
          </p:spPr>
          <p:txBody>
            <a:bodyPr wrap="square" lIns="0" tIns="0" rIns="0" bIns="0" rtlCol="0">
              <a:spAutoFit/>
            </a:bodyPr>
            <a:lstStyle/>
            <a:p>
              <a:r>
                <a:rPr lang="de-CH" dirty="0"/>
                <a:t>B</a:t>
              </a:r>
            </a:p>
          </p:txBody>
        </p:sp>
      </p:grpSp>
    </p:spTree>
    <p:extLst>
      <p:ext uri="{BB962C8B-B14F-4D97-AF65-F5344CB8AC3E}">
        <p14:creationId xmlns:p14="http://schemas.microsoft.com/office/powerpoint/2010/main" val="9732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Bildschirmausschnit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6200000">
            <a:off x="6197353" y="2227111"/>
            <a:ext cx="3638177" cy="3890051"/>
          </a:xfrm>
        </p:spPr>
      </p:pic>
      <p:sp>
        <p:nvSpPr>
          <p:cNvPr id="3" name="Titel 2"/>
          <p:cNvSpPr>
            <a:spLocks noGrp="1"/>
          </p:cNvSpPr>
          <p:nvPr>
            <p:ph type="title"/>
          </p:nvPr>
        </p:nvSpPr>
        <p:spPr/>
        <p:txBody>
          <a:bodyPr/>
          <a:lstStyle/>
          <a:p>
            <a:r>
              <a:rPr lang="de-CH" dirty="0"/>
              <a:t>Winkelmessung im Gelände</a:t>
            </a:r>
          </a:p>
        </p:txBody>
      </p:sp>
      <p:sp>
        <p:nvSpPr>
          <p:cNvPr id="5" name="Textfeld 4"/>
          <p:cNvSpPr txBox="1"/>
          <p:nvPr/>
        </p:nvSpPr>
        <p:spPr>
          <a:xfrm>
            <a:off x="2396401" y="2276872"/>
            <a:ext cx="3672408" cy="646331"/>
          </a:xfrm>
          <a:prstGeom prst="rect">
            <a:avLst/>
          </a:prstGeom>
          <a:noFill/>
        </p:spPr>
        <p:txBody>
          <a:bodyPr wrap="square" rtlCol="0">
            <a:spAutoFit/>
          </a:bodyPr>
          <a:lstStyle/>
          <a:p>
            <a:r>
              <a:rPr lang="de-CH" sz="3600" dirty="0"/>
              <a:t>Azimut: 56 Grad</a:t>
            </a:r>
          </a:p>
        </p:txBody>
      </p:sp>
    </p:spTree>
    <p:extLst>
      <p:ext uri="{BB962C8B-B14F-4D97-AF65-F5344CB8AC3E}">
        <p14:creationId xmlns:p14="http://schemas.microsoft.com/office/powerpoint/2010/main" val="3136933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Transfert</a:t>
            </a:r>
            <a:r>
              <a:rPr lang="de-CH" dirty="0"/>
              <a:t> </a:t>
            </a:r>
            <a:r>
              <a:rPr lang="de-CH" dirty="0" err="1"/>
              <a:t>vers</a:t>
            </a:r>
            <a:r>
              <a:rPr lang="de-CH" dirty="0"/>
              <a:t> la carte</a:t>
            </a:r>
          </a:p>
        </p:txBody>
      </p:sp>
      <p:sp>
        <p:nvSpPr>
          <p:cNvPr id="6" name="Inhaltsplatzhalter 5"/>
          <p:cNvSpPr>
            <a:spLocks noGrp="1"/>
          </p:cNvSpPr>
          <p:nvPr>
            <p:ph idx="1"/>
          </p:nvPr>
        </p:nvSpPr>
        <p:spPr>
          <a:xfrm>
            <a:off x="4583832" y="2276872"/>
            <a:ext cx="6840760" cy="4176464"/>
          </a:xfrm>
        </p:spPr>
        <p:txBody>
          <a:bodyPr/>
          <a:lstStyle/>
          <a:p>
            <a:r>
              <a:rPr lang="fr-FR" sz="2400" dirty="0"/>
              <a:t>La direction mesurée sur le terrain doit ensuite être reportée sur la carte.</a:t>
            </a:r>
          </a:p>
          <a:p>
            <a:r>
              <a:rPr lang="fr-FR" sz="2400" dirty="0"/>
              <a:t>Je pose la boussole sur la carte avec un angle sur le lieu A où je me trouve et je la dirige que la flèche de la direction nord montre vers la direction nord de la carte. Les lignes d’orientation m’aident à y arriver. </a:t>
            </a:r>
          </a:p>
          <a:p>
            <a:r>
              <a:rPr lang="fr-FR" sz="2400" dirty="0"/>
              <a:t>Le bord de la boussole montre alors la direction du point B</a:t>
            </a:r>
          </a:p>
          <a:p>
            <a:endParaRPr lang="de-CH"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53" y="2350491"/>
            <a:ext cx="3454315" cy="361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6753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87358" y="2371533"/>
            <a:ext cx="7092818" cy="3638551"/>
          </a:xfrm>
        </p:spPr>
        <p:txBody>
          <a:bodyPr>
            <a:normAutofit/>
          </a:bodyPr>
          <a:lstStyle/>
          <a:p>
            <a:r>
              <a:rPr lang="fr-FR" sz="2400" dirty="0"/>
              <a:t>Dans quelle direction se trouve le point B vu de A ?</a:t>
            </a:r>
          </a:p>
          <a:p>
            <a:endParaRPr lang="de-CH" sz="2400" dirty="0"/>
          </a:p>
          <a:p>
            <a:r>
              <a:rPr lang="fr-FR" sz="2400" dirty="0"/>
              <a:t>Placer le bord de la boussole sur la ligne de A à B.</a:t>
            </a:r>
          </a:p>
          <a:p>
            <a:r>
              <a:rPr lang="fr-FR" sz="2400" dirty="0"/>
              <a:t>Utiliser la lunette tournante pour aligner le réseau de coordonnées de la boussole sur la carte.</a:t>
            </a:r>
          </a:p>
          <a:p>
            <a:endParaRPr lang="de-CH" dirty="0"/>
          </a:p>
          <a:p>
            <a:endParaRPr lang="de-CH" dirty="0"/>
          </a:p>
        </p:txBody>
      </p:sp>
      <p:sp>
        <p:nvSpPr>
          <p:cNvPr id="3" name="Titel 2"/>
          <p:cNvSpPr>
            <a:spLocks noGrp="1"/>
          </p:cNvSpPr>
          <p:nvPr>
            <p:ph type="title"/>
          </p:nvPr>
        </p:nvSpPr>
        <p:spPr/>
        <p:txBody>
          <a:bodyPr>
            <a:normAutofit/>
          </a:bodyPr>
          <a:lstStyle/>
          <a:p>
            <a:r>
              <a:rPr lang="fr-FR" dirty="0"/>
              <a:t>Mesures d'angle sur la carte</a:t>
            </a:r>
            <a:endParaRPr lang="de-CH"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4096" y="2352674"/>
            <a:ext cx="3477042" cy="363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637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Transfert</a:t>
            </a:r>
            <a:r>
              <a:rPr lang="de-CH" dirty="0"/>
              <a:t> </a:t>
            </a:r>
            <a:r>
              <a:rPr lang="de-CH" dirty="0" err="1"/>
              <a:t>sur</a:t>
            </a:r>
            <a:r>
              <a:rPr lang="de-CH" dirty="0"/>
              <a:t> le </a:t>
            </a:r>
            <a:r>
              <a:rPr lang="de-CH" dirty="0" err="1"/>
              <a:t>terrain</a:t>
            </a:r>
            <a:endParaRPr lang="de-CH" dirty="0"/>
          </a:p>
        </p:txBody>
      </p:sp>
      <p:pic>
        <p:nvPicPr>
          <p:cNvPr id="3076" name="Picture 4" descr="http://klexikon.zum.de/images/thumb/b/bf/CompassUseTarget.jpg/300px-CompassUseTarg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410" y="2352675"/>
            <a:ext cx="3748728" cy="3611275"/>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1"/>
          <p:cNvSpPr txBox="1">
            <a:spLocks/>
          </p:cNvSpPr>
          <p:nvPr/>
        </p:nvSpPr>
        <p:spPr>
          <a:xfrm>
            <a:off x="5447928" y="1584467"/>
            <a:ext cx="5050904" cy="4752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de-CH" dirty="0"/>
          </a:p>
        </p:txBody>
      </p:sp>
      <p:sp>
        <p:nvSpPr>
          <p:cNvPr id="4" name="Textfeld 3"/>
          <p:cNvSpPr txBox="1"/>
          <p:nvPr/>
        </p:nvSpPr>
        <p:spPr>
          <a:xfrm>
            <a:off x="510102" y="2352675"/>
            <a:ext cx="6954050" cy="2308324"/>
          </a:xfrm>
          <a:prstGeom prst="rect">
            <a:avLst/>
          </a:prstGeom>
          <a:noFill/>
        </p:spPr>
        <p:txBody>
          <a:bodyPr wrap="square" rtlCol="0">
            <a:spAutoFit/>
          </a:bodyPr>
          <a:lstStyle/>
          <a:p>
            <a:r>
              <a:rPr lang="fr-FR" sz="2400" dirty="0"/>
              <a:t>Orienter la boussole sur le terrain de manière à ce que l'aiguille marquée se trouve entre les lignes de guidage rouges.</a:t>
            </a:r>
          </a:p>
          <a:p>
            <a:endParaRPr lang="fr-FR" sz="2400" dirty="0"/>
          </a:p>
          <a:p>
            <a:r>
              <a:rPr lang="fr-FR" sz="2400" dirty="0"/>
              <a:t>La boussole pointe maintenant dans la direction du point B recherché.</a:t>
            </a:r>
          </a:p>
        </p:txBody>
      </p:sp>
    </p:spTree>
    <p:extLst>
      <p:ext uri="{BB962C8B-B14F-4D97-AF65-F5344CB8AC3E}">
        <p14:creationId xmlns:p14="http://schemas.microsoft.com/office/powerpoint/2010/main" val="1112131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FR" sz="2400" dirty="0"/>
              <a:t>Sur le terrain, le fil de la boussole pointe toujours vers toi (accroche la boussole).</a:t>
            </a:r>
          </a:p>
          <a:p>
            <a:r>
              <a:rPr lang="fr-FR" sz="2400" dirty="0"/>
              <a:t>Sur la carte, l'extrémité avec la cordelette se trouve également au point de départ et la flèche lumineuse pointe vers la destination B.</a:t>
            </a:r>
          </a:p>
          <a:p>
            <a:endParaRPr lang="de-CH" sz="2400" dirty="0"/>
          </a:p>
          <a:p>
            <a:r>
              <a:rPr lang="fr-FR" sz="2400" dirty="0"/>
              <a:t>Entre les deux étapes "Déterminer l'azimut" et "Transmettre l'azimut", il ne faut évidemment pas tourner la lunette tournante de la boussole !</a:t>
            </a:r>
          </a:p>
        </p:txBody>
      </p:sp>
      <p:sp>
        <p:nvSpPr>
          <p:cNvPr id="3" name="Titel 2"/>
          <p:cNvSpPr>
            <a:spLocks noGrp="1"/>
          </p:cNvSpPr>
          <p:nvPr>
            <p:ph type="title"/>
          </p:nvPr>
        </p:nvSpPr>
        <p:spPr/>
        <p:txBody>
          <a:bodyPr/>
          <a:lstStyle/>
          <a:p>
            <a:r>
              <a:rPr lang="de-CH" dirty="0" err="1"/>
              <a:t>Important</a:t>
            </a:r>
            <a:r>
              <a:rPr lang="de-CH" dirty="0"/>
              <a:t> !</a:t>
            </a:r>
          </a:p>
        </p:txBody>
      </p:sp>
    </p:spTree>
    <p:extLst>
      <p:ext uri="{BB962C8B-B14F-4D97-AF65-F5344CB8AC3E}">
        <p14:creationId xmlns:p14="http://schemas.microsoft.com/office/powerpoint/2010/main" val="3662666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7084" y="2356471"/>
            <a:ext cx="2946628" cy="4320480"/>
          </a:xfrm>
        </p:spPr>
        <p:txBody>
          <a:bodyPr>
            <a:normAutofit/>
          </a:bodyPr>
          <a:lstStyle/>
          <a:p>
            <a:r>
              <a:rPr lang="fr-FR" sz="2400" dirty="0"/>
              <a:t>A l'aide de la boussole et de la carte, détermine l'azimut depuis la fosse aux ours jusqu'au point de jeu au stade du </a:t>
            </a:r>
            <a:r>
              <a:rPr lang="fr-FR" sz="2400" dirty="0" err="1"/>
              <a:t>Wankdorf</a:t>
            </a:r>
            <a:r>
              <a:rPr lang="fr-FR" sz="2400" dirty="0"/>
              <a:t>.</a:t>
            </a:r>
          </a:p>
        </p:txBody>
      </p:sp>
      <p:sp>
        <p:nvSpPr>
          <p:cNvPr id="3" name="Titel 2"/>
          <p:cNvSpPr>
            <a:spLocks noGrp="1"/>
          </p:cNvSpPr>
          <p:nvPr>
            <p:ph type="title"/>
          </p:nvPr>
        </p:nvSpPr>
        <p:spPr/>
        <p:txBody>
          <a:bodyPr/>
          <a:lstStyle/>
          <a:p>
            <a:r>
              <a:rPr lang="de-CH" dirty="0"/>
              <a:t>Exercice 5: </a:t>
            </a:r>
            <a:r>
              <a:rPr lang="de-CH" dirty="0" err="1"/>
              <a:t>Déterminer</a:t>
            </a:r>
            <a:r>
              <a:rPr lang="de-CH" dirty="0"/>
              <a:t> </a:t>
            </a:r>
            <a:r>
              <a:rPr lang="de-CH" dirty="0" err="1"/>
              <a:t>l'azimut</a:t>
            </a:r>
            <a:endParaRPr lang="de-CH" dirty="0"/>
          </a:p>
        </p:txBody>
      </p:sp>
      <p:sp>
        <p:nvSpPr>
          <p:cNvPr id="9" name="Textfeld 8">
            <a:extLst>
              <a:ext uri="{FF2B5EF4-FFF2-40B4-BE49-F238E27FC236}">
                <a16:creationId xmlns:a16="http://schemas.microsoft.com/office/drawing/2014/main" id="{630CDAD3-0F8A-401E-9338-F9FE9279E16F}"/>
              </a:ext>
            </a:extLst>
          </p:cNvPr>
          <p:cNvSpPr txBox="1"/>
          <p:nvPr/>
        </p:nvSpPr>
        <p:spPr>
          <a:xfrm>
            <a:off x="7824192" y="1299409"/>
            <a:ext cx="936104"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de-CH" sz="3600" dirty="0"/>
              <a:t>14°</a:t>
            </a:r>
            <a:endParaRPr lang="de-DE" sz="3600" dirty="0"/>
          </a:p>
        </p:txBody>
      </p:sp>
      <p:pic>
        <p:nvPicPr>
          <p:cNvPr id="6" name="Grafik 5">
            <a:extLst>
              <a:ext uri="{FF2B5EF4-FFF2-40B4-BE49-F238E27FC236}">
                <a16:creationId xmlns:a16="http://schemas.microsoft.com/office/drawing/2014/main" id="{A960984C-C831-39F6-A0DD-CC94F239C5C8}"/>
              </a:ext>
            </a:extLst>
          </p:cNvPr>
          <p:cNvPicPr>
            <a:picLocks noChangeAspect="1"/>
          </p:cNvPicPr>
          <p:nvPr/>
        </p:nvPicPr>
        <p:blipFill>
          <a:blip r:embed="rId3"/>
          <a:stretch>
            <a:fillRect/>
          </a:stretch>
        </p:blipFill>
        <p:spPr>
          <a:xfrm>
            <a:off x="3596046" y="2386065"/>
            <a:ext cx="8065418" cy="3609899"/>
          </a:xfrm>
          <a:prstGeom prst="rect">
            <a:avLst/>
          </a:prstGeom>
        </p:spPr>
      </p:pic>
      <p:sp>
        <p:nvSpPr>
          <p:cNvPr id="4" name="Pfeil: nach rechts 3">
            <a:extLst>
              <a:ext uri="{FF2B5EF4-FFF2-40B4-BE49-F238E27FC236}">
                <a16:creationId xmlns:a16="http://schemas.microsoft.com/office/drawing/2014/main" id="{F79D40CF-EF71-4CD4-733F-A3B3CE8AD2E6}"/>
              </a:ext>
            </a:extLst>
          </p:cNvPr>
          <p:cNvSpPr/>
          <p:nvPr/>
        </p:nvSpPr>
        <p:spPr>
          <a:xfrm flipH="1">
            <a:off x="5925009" y="5534413"/>
            <a:ext cx="1008112" cy="45681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Pfeil: nach rechts 4">
            <a:extLst>
              <a:ext uri="{FF2B5EF4-FFF2-40B4-BE49-F238E27FC236}">
                <a16:creationId xmlns:a16="http://schemas.microsoft.com/office/drawing/2014/main" id="{48DFFBA9-F62D-9DB4-54FA-E225B9DDD253}"/>
              </a:ext>
            </a:extLst>
          </p:cNvPr>
          <p:cNvSpPr/>
          <p:nvPr/>
        </p:nvSpPr>
        <p:spPr>
          <a:xfrm flipH="1">
            <a:off x="6600317" y="2852936"/>
            <a:ext cx="1008112" cy="45681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2171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42646" y="2204864"/>
            <a:ext cx="11169978" cy="3818777"/>
          </a:xfrm>
        </p:spPr>
        <p:txBody>
          <a:bodyPr>
            <a:noAutofit/>
          </a:bodyPr>
          <a:lstStyle/>
          <a:p>
            <a:r>
              <a:rPr lang="fr-FR" sz="3600" dirty="0"/>
              <a:t>Qu'est-ce qui se trouve à une distance de 4,3 km de la fosse aux ours à un azimut de 72° ?</a:t>
            </a:r>
          </a:p>
        </p:txBody>
      </p:sp>
      <p:sp>
        <p:nvSpPr>
          <p:cNvPr id="3" name="Titel 2"/>
          <p:cNvSpPr>
            <a:spLocks noGrp="1"/>
          </p:cNvSpPr>
          <p:nvPr>
            <p:ph type="title"/>
          </p:nvPr>
        </p:nvSpPr>
        <p:spPr/>
        <p:txBody>
          <a:bodyPr/>
          <a:lstStyle/>
          <a:p>
            <a:r>
              <a:rPr lang="de-CH" dirty="0"/>
              <a:t>Exercice 6 : </a:t>
            </a:r>
            <a:r>
              <a:rPr lang="de-CH" dirty="0" err="1"/>
              <a:t>Transférer</a:t>
            </a:r>
            <a:r>
              <a:rPr lang="de-CH" dirty="0"/>
              <a:t> </a:t>
            </a:r>
            <a:r>
              <a:rPr lang="de-CH" dirty="0" err="1"/>
              <a:t>l'azimut</a:t>
            </a:r>
            <a:endParaRPr lang="de-CH" dirty="0"/>
          </a:p>
        </p:txBody>
      </p:sp>
      <p:pic>
        <p:nvPicPr>
          <p:cNvPr id="2050" name="Picture 2" descr="verkehrsteiner | Deisswil, Bernapark">
            <a:extLst>
              <a:ext uri="{FF2B5EF4-FFF2-40B4-BE49-F238E27FC236}">
                <a16:creationId xmlns:a16="http://schemas.microsoft.com/office/drawing/2014/main" id="{5B8592CE-417D-4D2D-A4F1-8206271AD0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869"/>
          <a:stretch/>
        </p:blipFill>
        <p:spPr bwMode="auto">
          <a:xfrm>
            <a:off x="4854587" y="3789040"/>
            <a:ext cx="6809819" cy="2788583"/>
          </a:xfrm>
          <a:prstGeom prst="rect">
            <a:avLst/>
          </a:prstGeom>
          <a:noFill/>
          <a:extLst>
            <a:ext uri="{909E8E84-426E-40DD-AFC4-6F175D3DCCD1}">
              <a14:hiddenFill xmlns:a14="http://schemas.microsoft.com/office/drawing/2010/main">
                <a:solidFill>
                  <a:srgbClr val="FFFFFF"/>
                </a:solidFill>
              </a14:hiddenFill>
            </a:ext>
          </a:extLst>
        </p:spPr>
      </p:pic>
      <p:sp>
        <p:nvSpPr>
          <p:cNvPr id="4" name="Pfeil: nach rechts 3">
            <a:extLst>
              <a:ext uri="{FF2B5EF4-FFF2-40B4-BE49-F238E27FC236}">
                <a16:creationId xmlns:a16="http://schemas.microsoft.com/office/drawing/2014/main" id="{F3D6282A-0BDB-67AC-80DD-ECCB63AF6D79}"/>
              </a:ext>
            </a:extLst>
          </p:cNvPr>
          <p:cNvSpPr/>
          <p:nvPr/>
        </p:nvSpPr>
        <p:spPr>
          <a:xfrm rot="5400000" flipH="1">
            <a:off x="7252142" y="6005573"/>
            <a:ext cx="712051" cy="43204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97074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ildergebnis für tennisball"/>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59696" y="1628800"/>
            <a:ext cx="5400601" cy="5400601"/>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lstStyle/>
          <a:p>
            <a:r>
              <a:rPr lang="de-CH" dirty="0"/>
              <a:t>Le </a:t>
            </a:r>
            <a:r>
              <a:rPr lang="de-CH" dirty="0" err="1"/>
              <a:t>ballon</a:t>
            </a:r>
            <a:r>
              <a:rPr lang="de-CH" dirty="0"/>
              <a:t> </a:t>
            </a:r>
            <a:r>
              <a:rPr lang="de-CH" dirty="0" err="1"/>
              <a:t>est</a:t>
            </a:r>
            <a:r>
              <a:rPr lang="de-CH" dirty="0"/>
              <a:t> </a:t>
            </a:r>
            <a:r>
              <a:rPr lang="de-CH" dirty="0" err="1"/>
              <a:t>rond</a:t>
            </a:r>
            <a:endParaRPr lang="de-DE" dirty="0"/>
          </a:p>
        </p:txBody>
      </p:sp>
      <p:pic>
        <p:nvPicPr>
          <p:cNvPr id="8" name="Inhaltsplatzhalt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75721" y="1777604"/>
            <a:ext cx="4984529" cy="4963765"/>
          </a:xfrm>
        </p:spPr>
      </p:pic>
      <p:sp>
        <p:nvSpPr>
          <p:cNvPr id="2" name="AutoShape 2" descr="Bildergebnis für tennisball"/>
          <p:cNvSpPr>
            <a:spLocks noChangeAspect="1" noChangeArrowheads="1"/>
          </p:cNvSpPr>
          <p:nvPr/>
        </p:nvSpPr>
        <p:spPr bwMode="auto">
          <a:xfrm>
            <a:off x="5943600" y="332656"/>
            <a:ext cx="3248744" cy="32487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descr="Ein Bild, das Papier enthält.&#10;&#10;Automatisch generierte Beschreibung mit mittlerer Zuverlässigkeit">
            <a:extLst>
              <a:ext uri="{FF2B5EF4-FFF2-40B4-BE49-F238E27FC236}">
                <a16:creationId xmlns:a16="http://schemas.microsoft.com/office/drawing/2014/main" id="{1F142160-7643-765D-92C1-4A2056BE4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7800" y="1556793"/>
            <a:ext cx="5482508" cy="5490642"/>
          </a:xfrm>
          <a:prstGeom prst="rect">
            <a:avLst/>
          </a:prstGeom>
        </p:spPr>
      </p:pic>
    </p:spTree>
    <p:extLst>
      <p:ext uri="{BB962C8B-B14F-4D97-AF65-F5344CB8AC3E}">
        <p14:creationId xmlns:p14="http://schemas.microsoft.com/office/powerpoint/2010/main" val="220584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4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235D8F-BE67-1FF7-028C-FF5262160D80}"/>
              </a:ext>
            </a:extLst>
          </p:cNvPr>
          <p:cNvSpPr>
            <a:spLocks noGrp="1"/>
          </p:cNvSpPr>
          <p:nvPr>
            <p:ph type="title"/>
          </p:nvPr>
        </p:nvSpPr>
        <p:spPr/>
        <p:txBody>
          <a:bodyPr/>
          <a:lstStyle/>
          <a:p>
            <a:r>
              <a:rPr lang="de-DE" dirty="0"/>
              <a:t>FIN</a:t>
            </a:r>
            <a:endParaRPr lang="de-CH" dirty="0"/>
          </a:p>
        </p:txBody>
      </p:sp>
      <p:sp>
        <p:nvSpPr>
          <p:cNvPr id="3" name="Inhaltsplatzhalter 2">
            <a:extLst>
              <a:ext uri="{FF2B5EF4-FFF2-40B4-BE49-F238E27FC236}">
                <a16:creationId xmlns:a16="http://schemas.microsoft.com/office/drawing/2014/main" id="{1881EEFA-326E-E63C-6FE8-2D0984090F66}"/>
              </a:ext>
            </a:extLst>
          </p:cNvPr>
          <p:cNvSpPr>
            <a:spLocks noGrp="1"/>
          </p:cNvSpPr>
          <p:nvPr>
            <p:ph idx="1"/>
          </p:nvPr>
        </p:nvSpPr>
        <p:spPr/>
        <p:txBody>
          <a:bodyPr/>
          <a:lstStyle/>
          <a:p>
            <a:endParaRPr lang="de-CH" dirty="0"/>
          </a:p>
        </p:txBody>
      </p:sp>
      <p:sp>
        <p:nvSpPr>
          <p:cNvPr id="4" name="Foliennummernplatzhalter 3">
            <a:extLst>
              <a:ext uri="{FF2B5EF4-FFF2-40B4-BE49-F238E27FC236}">
                <a16:creationId xmlns:a16="http://schemas.microsoft.com/office/drawing/2014/main" id="{CC57F954-329E-AF51-7442-90EC03642E1F}"/>
              </a:ext>
            </a:extLst>
          </p:cNvPr>
          <p:cNvSpPr>
            <a:spLocks noGrp="1"/>
          </p:cNvSpPr>
          <p:nvPr>
            <p:ph type="sldNum" sz="quarter" idx="12"/>
          </p:nvPr>
        </p:nvSpPr>
        <p:spPr/>
        <p:txBody>
          <a:bodyPr/>
          <a:lstStyle/>
          <a:p>
            <a:fld id="{442AD375-037F-43D0-B059-5172DA06796A}" type="slidenum">
              <a:rPr lang="de-CH" smtClean="0"/>
              <a:pPr/>
              <a:t>60</a:t>
            </a:fld>
            <a:endParaRPr lang="de-CH" dirty="0"/>
          </a:p>
        </p:txBody>
      </p:sp>
    </p:spTree>
    <p:extLst>
      <p:ext uri="{BB962C8B-B14F-4D97-AF65-F5344CB8AC3E}">
        <p14:creationId xmlns:p14="http://schemas.microsoft.com/office/powerpoint/2010/main" val="2749564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fr-CH" dirty="0"/>
              <a:t>Gerhard Mercator (1512-1594)</a:t>
            </a:r>
            <a:endParaRPr lang="de-CH" dirty="0"/>
          </a:p>
        </p:txBody>
      </p:sp>
      <p:pic>
        <p:nvPicPr>
          <p:cNvPr id="2050" name="Picture 2" descr="http://media-2.web.britannica.com/eb-media/86/160386-004-B2F6E6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144" y="2352675"/>
            <a:ext cx="266827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7C1E426F-4BE1-CF78-5A8D-4B300FC819D0}"/>
              </a:ext>
            </a:extLst>
          </p:cNvPr>
          <p:cNvPicPr>
            <a:picLocks noChangeAspect="1"/>
          </p:cNvPicPr>
          <p:nvPr/>
        </p:nvPicPr>
        <p:blipFill>
          <a:blip r:embed="rId4"/>
          <a:stretch>
            <a:fillRect/>
          </a:stretch>
        </p:blipFill>
        <p:spPr>
          <a:xfrm>
            <a:off x="1847528" y="2352675"/>
            <a:ext cx="5199114" cy="3638550"/>
          </a:xfrm>
          <a:prstGeom prst="rect">
            <a:avLst/>
          </a:prstGeom>
        </p:spPr>
      </p:pic>
    </p:spTree>
    <p:extLst>
      <p:ext uri="{BB962C8B-B14F-4D97-AF65-F5344CB8AC3E}">
        <p14:creationId xmlns:p14="http://schemas.microsoft.com/office/powerpoint/2010/main" val="1880151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Projection</a:t>
            </a:r>
            <a:r>
              <a:rPr lang="de-CH" dirty="0"/>
              <a:t> de Mercator</a:t>
            </a:r>
            <a:endParaRPr lang="de-DE" dirty="0"/>
          </a:p>
        </p:txBody>
      </p:sp>
      <p:pic>
        <p:nvPicPr>
          <p:cNvPr id="1026" name="Picture 2" descr="Orangen schälen - so klappt's!">
            <a:extLst>
              <a:ext uri="{FF2B5EF4-FFF2-40B4-BE49-F238E27FC236}">
                <a16:creationId xmlns:a16="http://schemas.microsoft.com/office/drawing/2014/main" id="{90C2B290-33C9-BB78-6708-8D76C8EA61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15" r="24070"/>
          <a:stretch/>
        </p:blipFill>
        <p:spPr bwMode="auto">
          <a:xfrm>
            <a:off x="3709764" y="2245771"/>
            <a:ext cx="4680520" cy="35607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4" name="Freihand 3">
                <a:extLst>
                  <a:ext uri="{FF2B5EF4-FFF2-40B4-BE49-F238E27FC236}">
                    <a16:creationId xmlns:a16="http://schemas.microsoft.com/office/drawing/2014/main" id="{1B255A5C-C9B8-7268-979F-104D14CFFA88}"/>
                  </a:ext>
                </a:extLst>
              </p14:cNvPr>
              <p14:cNvContentPartPr/>
              <p14:nvPr/>
            </p14:nvContentPartPr>
            <p14:xfrm>
              <a:off x="5471280" y="2956715"/>
              <a:ext cx="526320" cy="2841840"/>
            </p14:xfrm>
          </p:contentPart>
        </mc:Choice>
        <mc:Fallback xmlns="">
          <p:pic>
            <p:nvPicPr>
              <p:cNvPr id="4" name="Freihand 3">
                <a:extLst>
                  <a:ext uri="{FF2B5EF4-FFF2-40B4-BE49-F238E27FC236}">
                    <a16:creationId xmlns:a16="http://schemas.microsoft.com/office/drawing/2014/main" id="{1B255A5C-C9B8-7268-979F-104D14CFFA88}"/>
                  </a:ext>
                </a:extLst>
              </p:cNvPr>
              <p:cNvPicPr/>
              <p:nvPr/>
            </p:nvPicPr>
            <p:blipFill>
              <a:blip r:embed="rId5"/>
              <a:stretch>
                <a:fillRect/>
              </a:stretch>
            </p:blipFill>
            <p:spPr>
              <a:xfrm>
                <a:off x="5462280" y="2948075"/>
                <a:ext cx="543960" cy="2859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Freihand 5">
                <a:extLst>
                  <a:ext uri="{FF2B5EF4-FFF2-40B4-BE49-F238E27FC236}">
                    <a16:creationId xmlns:a16="http://schemas.microsoft.com/office/drawing/2014/main" id="{85506201-A48A-589A-EB5D-3E7F0A2AB344}"/>
                  </a:ext>
                </a:extLst>
              </p14:cNvPr>
              <p14:cNvContentPartPr/>
              <p14:nvPr/>
            </p14:nvContentPartPr>
            <p14:xfrm>
              <a:off x="5567400" y="2964275"/>
              <a:ext cx="1091880" cy="2796840"/>
            </p14:xfrm>
          </p:contentPart>
        </mc:Choice>
        <mc:Fallback xmlns="">
          <p:pic>
            <p:nvPicPr>
              <p:cNvPr id="6" name="Freihand 5">
                <a:extLst>
                  <a:ext uri="{FF2B5EF4-FFF2-40B4-BE49-F238E27FC236}">
                    <a16:creationId xmlns:a16="http://schemas.microsoft.com/office/drawing/2014/main" id="{85506201-A48A-589A-EB5D-3E7F0A2AB344}"/>
                  </a:ext>
                </a:extLst>
              </p:cNvPr>
              <p:cNvPicPr/>
              <p:nvPr/>
            </p:nvPicPr>
            <p:blipFill>
              <a:blip r:embed="rId7"/>
              <a:stretch>
                <a:fillRect/>
              </a:stretch>
            </p:blipFill>
            <p:spPr>
              <a:xfrm>
                <a:off x="5558400" y="2955635"/>
                <a:ext cx="1109520" cy="2814480"/>
              </a:xfrm>
              <a:prstGeom prst="rect">
                <a:avLst/>
              </a:prstGeom>
            </p:spPr>
          </p:pic>
        </mc:Fallback>
      </mc:AlternateContent>
      <p:pic>
        <p:nvPicPr>
          <p:cNvPr id="2052" name="Picture 4" descr="http://www.uni-due.de/imperia/md/images/physik/mercato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4778" y="1926133"/>
            <a:ext cx="4762500" cy="473392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5734440" y="2424215"/>
            <a:ext cx="1080120" cy="1080120"/>
          </a:xfrm>
          <a:prstGeom prst="rect">
            <a:avLst/>
          </a:prstGeom>
          <a:solidFill>
            <a:schemeClr val="accent5">
              <a:alpha val="50000"/>
            </a:schemeClr>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9624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Projection</a:t>
            </a:r>
            <a:r>
              <a:rPr lang="de-CH" dirty="0"/>
              <a:t> de Mercator</a:t>
            </a:r>
            <a:endParaRPr lang="de-DE" dirty="0"/>
          </a:p>
        </p:txBody>
      </p:sp>
      <p:pic>
        <p:nvPicPr>
          <p:cNvPr id="4098" name="Picture 2" descr="http://www.uni-due.de/imperia/md/images/physik/merca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745" y="2060849"/>
            <a:ext cx="4600575" cy="460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625580"/>
      </p:ext>
    </p:extLst>
  </p:cSld>
  <p:clrMapOvr>
    <a:masterClrMapping/>
  </p:clrMapOvr>
</p:sld>
</file>

<file path=ppt/theme/theme1.xml><?xml version="1.0" encoding="utf-8"?>
<a:theme xmlns:a="http://schemas.openxmlformats.org/drawingml/2006/main" name="Benutzerdefiniertes Design">
  <a:themeElements>
    <a:clrScheme name="Reddog">
      <a:dk1>
        <a:sysClr val="windowText" lastClr="000000"/>
      </a:dk1>
      <a:lt1>
        <a:sysClr val="window" lastClr="FFFFFF"/>
      </a:lt1>
      <a:dk2>
        <a:srgbClr val="7F7F7F"/>
      </a:dk2>
      <a:lt2>
        <a:srgbClr val="F2F2F2"/>
      </a:lt2>
      <a:accent1>
        <a:srgbClr val="E10000"/>
      </a:accent1>
      <a:accent2>
        <a:srgbClr val="413980"/>
      </a:accent2>
      <a:accent3>
        <a:srgbClr val="676199"/>
      </a:accent3>
      <a:accent4>
        <a:srgbClr val="8D88B3"/>
      </a:accent4>
      <a:accent5>
        <a:srgbClr val="E73333"/>
      </a:accent5>
      <a:accent6>
        <a:srgbClr val="ED6666"/>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Redog V1.potx" id="{6C81654A-A9AF-4065-AD8D-080567F3FB8C}" vid="{5D443BA2-1E54-4C1A-9B95-5F3D72E4C1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Präsentation Redog V1</Template>
  <TotalTime>0</TotalTime>
  <Words>3672</Words>
  <Application>Microsoft Office PowerPoint</Application>
  <PresentationFormat>Breitbild</PresentationFormat>
  <Paragraphs>408</Paragraphs>
  <Slides>60</Slides>
  <Notes>59</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0</vt:i4>
      </vt:variant>
      <vt:variant>
        <vt:lpstr>Folientitel</vt:lpstr>
      </vt:variant>
      <vt:variant>
        <vt:i4>60</vt:i4>
      </vt:variant>
    </vt:vector>
  </HeadingPairs>
  <TitlesOfParts>
    <vt:vector size="67" baseType="lpstr">
      <vt:lpstr>Arial</vt:lpstr>
      <vt:lpstr>Arial Rounded MT Bold</vt:lpstr>
      <vt:lpstr>DDG_ProximaNova</vt:lpstr>
      <vt:lpstr>Frutiger Neue</vt:lpstr>
      <vt:lpstr>Helvetica Neue</vt:lpstr>
      <vt:lpstr>Wingdings</vt:lpstr>
      <vt:lpstr>Benutzerdefiniertes Design</vt:lpstr>
      <vt:lpstr>La carte topographique</vt:lpstr>
      <vt:lpstr>Orientation en 3 parties</vt:lpstr>
      <vt:lpstr>La carte : les objectifs</vt:lpstr>
      <vt:lpstr>1.1 Principes généraux</vt:lpstr>
      <vt:lpstr>Comparaison photo aérienne / carte</vt:lpstr>
      <vt:lpstr>Le ballon est rond</vt:lpstr>
      <vt:lpstr>Gerhard Mercator (1512-1594)</vt:lpstr>
      <vt:lpstr>Projection de Mercator</vt:lpstr>
      <vt:lpstr>Projection de Mercator</vt:lpstr>
      <vt:lpstr>Projection de Mercator</vt:lpstr>
      <vt:lpstr>Projection cylindrique</vt:lpstr>
      <vt:lpstr>La carte Mercator </vt:lpstr>
      <vt:lpstr>La carte Mercator </vt:lpstr>
      <vt:lpstr>Projection de cartes suisses</vt:lpstr>
      <vt:lpstr>Échelle de la carte</vt:lpstr>
      <vt:lpstr>Échelle de la carte</vt:lpstr>
      <vt:lpstr>Où est le lieu de rendez-vous ?</vt:lpstr>
      <vt:lpstr>Indication du lieu</vt:lpstr>
      <vt:lpstr>what3words</vt:lpstr>
      <vt:lpstr>w3w avec map.geo.admin.ch</vt:lpstr>
      <vt:lpstr>UTM (Universal Transverse Mercator)</vt:lpstr>
      <vt:lpstr>Coordonnées UTM</vt:lpstr>
      <vt:lpstr>WGS 84</vt:lpstr>
      <vt:lpstr>Longitudes - Latitudes</vt:lpstr>
      <vt:lpstr>Longitudes - Latitudes</vt:lpstr>
      <vt:lpstr>Où sommes-nous?</vt:lpstr>
      <vt:lpstr>Où sommes-nous?</vt:lpstr>
      <vt:lpstr>Réseau de coordonnées MN03 - MN95</vt:lpstr>
      <vt:lpstr>Point de référence de la MN03</vt:lpstr>
      <vt:lpstr>Déterminer les coordonnées :</vt:lpstr>
      <vt:lpstr>Déterminer un point : 2'605’626 / 1'200’966 </vt:lpstr>
      <vt:lpstr>Exercice 1 : Coordonnées de la tour du Bantiger</vt:lpstr>
      <vt:lpstr>Exercice 2 : Où se trouve le point? </vt:lpstr>
      <vt:lpstr>Mesure de l'altitude</vt:lpstr>
      <vt:lpstr>Courbes de niveau</vt:lpstr>
      <vt:lpstr>Courbes de niveau</vt:lpstr>
      <vt:lpstr>Équidistance</vt:lpstr>
      <vt:lpstr>Exercice 3 : Courbes de niveau</vt:lpstr>
      <vt:lpstr>Signes conventionnels</vt:lpstr>
      <vt:lpstr>Les nouvelles cartes 1:25’000</vt:lpstr>
      <vt:lpstr>Les nouvelles cartes 1:25’000</vt:lpstr>
      <vt:lpstr>Routes, chemins</vt:lpstr>
      <vt:lpstr>Chemins de fer</vt:lpstr>
      <vt:lpstr>Exercice 4 : Signes conventionnels</vt:lpstr>
      <vt:lpstr>La boussole</vt:lpstr>
      <vt:lpstr>La boussole : les objectifs</vt:lpstr>
      <vt:lpstr>Dans quelle direction se trouve la tour?</vt:lpstr>
      <vt:lpstr>Azimut</vt:lpstr>
      <vt:lpstr>Mesure de l'angle en degrés</vt:lpstr>
      <vt:lpstr>La boussole</vt:lpstr>
      <vt:lpstr>Composantes d’une boussole</vt:lpstr>
      <vt:lpstr>Mesures d’angle sur le terrain</vt:lpstr>
      <vt:lpstr>Winkelmessung im Gelände</vt:lpstr>
      <vt:lpstr>Transfert vers la carte</vt:lpstr>
      <vt:lpstr>Mesures d'angle sur la carte</vt:lpstr>
      <vt:lpstr>Transfert sur le terrain</vt:lpstr>
      <vt:lpstr>Important !</vt:lpstr>
      <vt:lpstr>Exercice 5: Déterminer l'azimut</vt:lpstr>
      <vt:lpstr>Exercice 6 : Transférer l'azimut</vt:lpstr>
      <vt:lpstr>FIN</vt:lpstr>
    </vt:vector>
  </TitlesOfParts>
  <Company>Schweizerisches Rotes Kreuz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hinzufügen</dc:title>
  <dc:creator>Bähler Sabine</dc:creator>
  <cp:lastModifiedBy>Adrian Blaser</cp:lastModifiedBy>
  <cp:revision>3</cp:revision>
  <cp:lastPrinted>2024-01-12T17:18:05Z</cp:lastPrinted>
  <dcterms:created xsi:type="dcterms:W3CDTF">2020-03-05T07:56:57Z</dcterms:created>
  <dcterms:modified xsi:type="dcterms:W3CDTF">2025-01-09T07:59:38Z</dcterms:modified>
</cp:coreProperties>
</file>