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429" r:id="rId3"/>
    <p:sldId id="258" r:id="rId4"/>
    <p:sldId id="275" r:id="rId5"/>
    <p:sldId id="376" r:id="rId6"/>
    <p:sldId id="265" r:id="rId7"/>
    <p:sldId id="396" r:id="rId8"/>
    <p:sldId id="377" r:id="rId9"/>
    <p:sldId id="378" r:id="rId10"/>
    <p:sldId id="379" r:id="rId11"/>
    <p:sldId id="380" r:id="rId12"/>
    <p:sldId id="381" r:id="rId13"/>
    <p:sldId id="269" r:id="rId14"/>
    <p:sldId id="270" r:id="rId15"/>
    <p:sldId id="424" r:id="rId16"/>
    <p:sldId id="373" r:id="rId17"/>
    <p:sldId id="374" r:id="rId18"/>
    <p:sldId id="397" r:id="rId19"/>
    <p:sldId id="398" r:id="rId20"/>
    <p:sldId id="399" r:id="rId21"/>
    <p:sldId id="410" r:id="rId22"/>
    <p:sldId id="411" r:id="rId23"/>
    <p:sldId id="412" r:id="rId24"/>
    <p:sldId id="413" r:id="rId25"/>
    <p:sldId id="273" r:id="rId26"/>
    <p:sldId id="414" r:id="rId27"/>
    <p:sldId id="426" r:id="rId28"/>
    <p:sldId id="409" r:id="rId29"/>
    <p:sldId id="427" r:id="rId30"/>
    <p:sldId id="428" r:id="rId31"/>
    <p:sldId id="417" r:id="rId32"/>
    <p:sldId id="416" r:id="rId33"/>
    <p:sldId id="418" r:id="rId34"/>
    <p:sldId id="461" r:id="rId35"/>
    <p:sldId id="419" r:id="rId36"/>
    <p:sldId id="420" r:id="rId37"/>
    <p:sldId id="421" r:id="rId38"/>
    <p:sldId id="422" r:id="rId39"/>
    <p:sldId id="297" r:id="rId40"/>
    <p:sldId id="298" r:id="rId41"/>
    <p:sldId id="369" r:id="rId42"/>
    <p:sldId id="430" r:id="rId43"/>
    <p:sldId id="393" r:id="rId44"/>
    <p:sldId id="400" r:id="rId45"/>
    <p:sldId id="401" r:id="rId46"/>
    <p:sldId id="431" r:id="rId47"/>
    <p:sldId id="346" r:id="rId48"/>
  </p:sldIdLst>
  <p:sldSz cx="9144000" cy="6858000" type="screen4x3"/>
  <p:notesSz cx="6451600" cy="93218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47" autoAdjust="0"/>
    <p:restoredTop sz="83166" autoAdjust="0"/>
  </p:normalViewPr>
  <p:slideViewPr>
    <p:cSldViewPr showGuides="1">
      <p:cViewPr varScale="1">
        <p:scale>
          <a:sx n="59" d="100"/>
          <a:sy n="59" d="100"/>
        </p:scale>
        <p:origin x="2026" y="58"/>
      </p:cViewPr>
      <p:guideLst>
        <p:guide orient="horz" pos="2160"/>
        <p:guide pos="2880"/>
      </p:guideLst>
    </p:cSldViewPr>
  </p:slideViewPr>
  <p:notesTextViewPr>
    <p:cViewPr>
      <p:scale>
        <a:sx n="1" d="1"/>
        <a:sy n="1" d="1"/>
      </p:scale>
      <p:origin x="0" y="-2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 Blaser" userId="d25b3806177abc24" providerId="LiveId" clId="{B14C7DCE-0642-4C79-A1D3-254D9C04E61A}"/>
    <pc:docChg chg="undo custSel delSld modSld">
      <pc:chgData name="Adria Blaser" userId="d25b3806177abc24" providerId="LiveId" clId="{B14C7DCE-0642-4C79-A1D3-254D9C04E61A}" dt="2020-08-05T13:31:11.875" v="31" actId="20577"/>
      <pc:docMkLst>
        <pc:docMk/>
      </pc:docMkLst>
      <pc:sldChg chg="del">
        <pc:chgData name="Adria Blaser" userId="d25b3806177abc24" providerId="LiveId" clId="{B14C7DCE-0642-4C79-A1D3-254D9C04E61A}" dt="2020-08-05T12:05:09.270" v="1" actId="47"/>
        <pc:sldMkLst>
          <pc:docMk/>
          <pc:sldMk cId="1688635406" sldId="257"/>
        </pc:sldMkLst>
      </pc:sldChg>
      <pc:sldChg chg="modNotesTx">
        <pc:chgData name="Adria Blaser" userId="d25b3806177abc24" providerId="LiveId" clId="{B14C7DCE-0642-4C79-A1D3-254D9C04E61A}" dt="2020-08-05T13:31:11.875" v="31" actId="20577"/>
        <pc:sldMkLst>
          <pc:docMk/>
          <pc:sldMk cId="1472908017" sldId="381"/>
        </pc:sldMkLst>
      </pc:sldChg>
      <pc:sldChg chg="del">
        <pc:chgData name="Adria Blaser" userId="d25b3806177abc24" providerId="LiveId" clId="{B14C7DCE-0642-4C79-A1D3-254D9C04E61A}" dt="2020-08-05T12:05:08.355" v="0" actId="47"/>
        <pc:sldMkLst>
          <pc:docMk/>
          <pc:sldMk cId="3349555882" sldId="395"/>
        </pc:sldMkLst>
      </pc:sldChg>
      <pc:sldChg chg="modNotesTx">
        <pc:chgData name="Adria Blaser" userId="d25b3806177abc24" providerId="LiveId" clId="{B14C7DCE-0642-4C79-A1D3-254D9C04E61A}" dt="2020-08-05T12:24:02.853" v="21" actId="6549"/>
        <pc:sldMkLst>
          <pc:docMk/>
          <pc:sldMk cId="2692236099" sldId="418"/>
        </pc:sldMkLst>
      </pc:sldChg>
      <pc:sldChg chg="modNotesTx">
        <pc:chgData name="Adria Blaser" userId="d25b3806177abc24" providerId="LiveId" clId="{B14C7DCE-0642-4C79-A1D3-254D9C04E61A}" dt="2020-08-05T12:16:36.487" v="10"/>
        <pc:sldMkLst>
          <pc:docMk/>
          <pc:sldMk cId="2622250464" sldId="426"/>
        </pc:sldMkLst>
      </pc:sldChg>
      <pc:sldChg chg="modNotesTx">
        <pc:chgData name="Adria Blaser" userId="d25b3806177abc24" providerId="LiveId" clId="{B14C7DCE-0642-4C79-A1D3-254D9C04E61A}" dt="2020-08-05T12:21:28.224" v="16" actId="20577"/>
        <pc:sldMkLst>
          <pc:docMk/>
          <pc:sldMk cId="1111796364" sldId="428"/>
        </pc:sldMkLst>
      </pc:sldChg>
      <pc:sldChg chg="addSp delSp modSp mod">
        <pc:chgData name="Adria Blaser" userId="d25b3806177abc24" providerId="LiveId" clId="{B14C7DCE-0642-4C79-A1D3-254D9C04E61A}" dt="2020-08-05T12:05:51.650" v="6" actId="20577"/>
        <pc:sldMkLst>
          <pc:docMk/>
          <pc:sldMk cId="3382568277" sldId="429"/>
        </pc:sldMkLst>
        <pc:spChg chg="add del mod">
          <ac:chgData name="Adria Blaser" userId="d25b3806177abc24" providerId="LiveId" clId="{B14C7DCE-0642-4C79-A1D3-254D9C04E61A}" dt="2020-08-05T12:05:51.650" v="6" actId="20577"/>
          <ac:spMkLst>
            <pc:docMk/>
            <pc:sldMk cId="3382568277" sldId="429"/>
            <ac:spMk id="3" creationId="{1B5E4ABF-CF23-4C52-B5A2-EDA55C4A4C6E}"/>
          </ac:spMkLst>
        </pc:spChg>
      </pc:sldChg>
      <pc:sldChg chg="del">
        <pc:chgData name="Adria Blaser" userId="d25b3806177abc24" providerId="LiveId" clId="{B14C7DCE-0642-4C79-A1D3-254D9C04E61A}" dt="2020-08-05T12:08:30.624" v="7" actId="47"/>
        <pc:sldMkLst>
          <pc:docMk/>
          <pc:sldMk cId="1273248109" sldId="432"/>
        </pc:sldMkLst>
      </pc:sldChg>
      <pc:sldChg chg="del">
        <pc:chgData name="Adria Blaser" userId="d25b3806177abc24" providerId="LiveId" clId="{B14C7DCE-0642-4C79-A1D3-254D9C04E61A}" dt="2020-08-05T12:08:30.624" v="7" actId="47"/>
        <pc:sldMkLst>
          <pc:docMk/>
          <pc:sldMk cId="3545547517" sldId="433"/>
        </pc:sldMkLst>
      </pc:sldChg>
      <pc:sldChg chg="del">
        <pc:chgData name="Adria Blaser" userId="d25b3806177abc24" providerId="LiveId" clId="{B14C7DCE-0642-4C79-A1D3-254D9C04E61A}" dt="2020-08-05T12:08:30.624" v="7" actId="47"/>
        <pc:sldMkLst>
          <pc:docMk/>
          <pc:sldMk cId="790189231" sldId="436"/>
        </pc:sldMkLst>
      </pc:sldChg>
      <pc:sldChg chg="del">
        <pc:chgData name="Adria Blaser" userId="d25b3806177abc24" providerId="LiveId" clId="{B14C7DCE-0642-4C79-A1D3-254D9C04E61A}" dt="2020-08-05T12:08:30.624" v="7" actId="47"/>
        <pc:sldMkLst>
          <pc:docMk/>
          <pc:sldMk cId="1286236974" sldId="437"/>
        </pc:sldMkLst>
      </pc:sldChg>
      <pc:sldChg chg="del">
        <pc:chgData name="Adria Blaser" userId="d25b3806177abc24" providerId="LiveId" clId="{B14C7DCE-0642-4C79-A1D3-254D9C04E61A}" dt="2020-08-05T12:08:30.624" v="7" actId="47"/>
        <pc:sldMkLst>
          <pc:docMk/>
          <pc:sldMk cId="605715104" sldId="438"/>
        </pc:sldMkLst>
      </pc:sldChg>
      <pc:sldChg chg="del">
        <pc:chgData name="Adria Blaser" userId="d25b3806177abc24" providerId="LiveId" clId="{B14C7DCE-0642-4C79-A1D3-254D9C04E61A}" dt="2020-08-05T12:08:30.624" v="7" actId="47"/>
        <pc:sldMkLst>
          <pc:docMk/>
          <pc:sldMk cId="3327078138" sldId="439"/>
        </pc:sldMkLst>
      </pc:sldChg>
      <pc:sldChg chg="del">
        <pc:chgData name="Adria Blaser" userId="d25b3806177abc24" providerId="LiveId" clId="{B14C7DCE-0642-4C79-A1D3-254D9C04E61A}" dt="2020-08-05T12:08:30.624" v="7" actId="47"/>
        <pc:sldMkLst>
          <pc:docMk/>
          <pc:sldMk cId="3882751553" sldId="440"/>
        </pc:sldMkLst>
      </pc:sldChg>
      <pc:sldChg chg="del">
        <pc:chgData name="Adria Blaser" userId="d25b3806177abc24" providerId="LiveId" clId="{B14C7DCE-0642-4C79-A1D3-254D9C04E61A}" dt="2020-08-05T12:08:30.624" v="7" actId="47"/>
        <pc:sldMkLst>
          <pc:docMk/>
          <pc:sldMk cId="3782000784" sldId="442"/>
        </pc:sldMkLst>
      </pc:sldChg>
      <pc:sldChg chg="del">
        <pc:chgData name="Adria Blaser" userId="d25b3806177abc24" providerId="LiveId" clId="{B14C7DCE-0642-4C79-A1D3-254D9C04E61A}" dt="2020-08-05T12:08:30.624" v="7" actId="47"/>
        <pc:sldMkLst>
          <pc:docMk/>
          <pc:sldMk cId="3044649122" sldId="446"/>
        </pc:sldMkLst>
      </pc:sldChg>
      <pc:sldChg chg="del">
        <pc:chgData name="Adria Blaser" userId="d25b3806177abc24" providerId="LiveId" clId="{B14C7DCE-0642-4C79-A1D3-254D9C04E61A}" dt="2020-08-05T12:08:30.624" v="7" actId="47"/>
        <pc:sldMkLst>
          <pc:docMk/>
          <pc:sldMk cId="367657587" sldId="447"/>
        </pc:sldMkLst>
      </pc:sldChg>
      <pc:sldChg chg="del">
        <pc:chgData name="Adria Blaser" userId="d25b3806177abc24" providerId="LiveId" clId="{B14C7DCE-0642-4C79-A1D3-254D9C04E61A}" dt="2020-08-05T12:08:30.624" v="7" actId="47"/>
        <pc:sldMkLst>
          <pc:docMk/>
          <pc:sldMk cId="1001272872" sldId="448"/>
        </pc:sldMkLst>
      </pc:sldChg>
      <pc:sldChg chg="del">
        <pc:chgData name="Adria Blaser" userId="d25b3806177abc24" providerId="LiveId" clId="{B14C7DCE-0642-4C79-A1D3-254D9C04E61A}" dt="2020-08-05T12:08:30.624" v="7" actId="47"/>
        <pc:sldMkLst>
          <pc:docMk/>
          <pc:sldMk cId="1206079443" sldId="449"/>
        </pc:sldMkLst>
      </pc:sldChg>
      <pc:sldChg chg="del">
        <pc:chgData name="Adria Blaser" userId="d25b3806177abc24" providerId="LiveId" clId="{B14C7DCE-0642-4C79-A1D3-254D9C04E61A}" dt="2020-08-05T12:08:30.624" v="7" actId="47"/>
        <pc:sldMkLst>
          <pc:docMk/>
          <pc:sldMk cId="4279564372" sldId="450"/>
        </pc:sldMkLst>
      </pc:sldChg>
      <pc:sldChg chg="del">
        <pc:chgData name="Adria Blaser" userId="d25b3806177abc24" providerId="LiveId" clId="{B14C7DCE-0642-4C79-A1D3-254D9C04E61A}" dt="2020-08-05T12:08:30.624" v="7" actId="47"/>
        <pc:sldMkLst>
          <pc:docMk/>
          <pc:sldMk cId="443536698" sldId="451"/>
        </pc:sldMkLst>
      </pc:sldChg>
      <pc:sldChg chg="del">
        <pc:chgData name="Adria Blaser" userId="d25b3806177abc24" providerId="LiveId" clId="{B14C7DCE-0642-4C79-A1D3-254D9C04E61A}" dt="2020-08-05T12:08:30.624" v="7" actId="47"/>
        <pc:sldMkLst>
          <pc:docMk/>
          <pc:sldMk cId="3321751544" sldId="452"/>
        </pc:sldMkLst>
      </pc:sldChg>
      <pc:sldChg chg="del">
        <pc:chgData name="Adria Blaser" userId="d25b3806177abc24" providerId="LiveId" clId="{B14C7DCE-0642-4C79-A1D3-254D9C04E61A}" dt="2020-08-05T12:08:30.624" v="7" actId="47"/>
        <pc:sldMkLst>
          <pc:docMk/>
          <pc:sldMk cId="2531737431" sldId="455"/>
        </pc:sldMkLst>
      </pc:sldChg>
      <pc:sldChg chg="del">
        <pc:chgData name="Adria Blaser" userId="d25b3806177abc24" providerId="LiveId" clId="{B14C7DCE-0642-4C79-A1D3-254D9C04E61A}" dt="2020-08-05T12:08:30.624" v="7" actId="47"/>
        <pc:sldMkLst>
          <pc:docMk/>
          <pc:sldMk cId="114424200" sldId="456"/>
        </pc:sldMkLst>
      </pc:sldChg>
      <pc:sldChg chg="del">
        <pc:chgData name="Adria Blaser" userId="d25b3806177abc24" providerId="LiveId" clId="{B14C7DCE-0642-4C79-A1D3-254D9C04E61A}" dt="2020-08-05T12:08:30.624" v="7" actId="47"/>
        <pc:sldMkLst>
          <pc:docMk/>
          <pc:sldMk cId="514356299" sldId="457"/>
        </pc:sldMkLst>
      </pc:sldChg>
      <pc:sldChg chg="del">
        <pc:chgData name="Adria Blaser" userId="d25b3806177abc24" providerId="LiveId" clId="{B14C7DCE-0642-4C79-A1D3-254D9C04E61A}" dt="2020-08-05T12:08:30.624" v="7" actId="47"/>
        <pc:sldMkLst>
          <pc:docMk/>
          <pc:sldMk cId="1921468865" sldId="458"/>
        </pc:sldMkLst>
      </pc:sldChg>
      <pc:sldChg chg="del">
        <pc:chgData name="Adria Blaser" userId="d25b3806177abc24" providerId="LiveId" clId="{B14C7DCE-0642-4C79-A1D3-254D9C04E61A}" dt="2020-08-05T12:08:30.624" v="7" actId="47"/>
        <pc:sldMkLst>
          <pc:docMk/>
          <pc:sldMk cId="3444113073" sldId="459"/>
        </pc:sldMkLst>
      </pc:sldChg>
      <pc:sldChg chg="del">
        <pc:chgData name="Adria Blaser" userId="d25b3806177abc24" providerId="LiveId" clId="{B14C7DCE-0642-4C79-A1D3-254D9C04E61A}" dt="2020-08-05T12:08:30.624" v="7" actId="47"/>
        <pc:sldMkLst>
          <pc:docMk/>
          <pc:sldMk cId="3420413658" sldId="460"/>
        </pc:sldMkLst>
      </pc:sldChg>
      <pc:sldChg chg="del">
        <pc:chgData name="Adria Blaser" userId="d25b3806177abc24" providerId="LiveId" clId="{B14C7DCE-0642-4C79-A1D3-254D9C04E61A}" dt="2020-08-05T12:08:30.624" v="7" actId="47"/>
        <pc:sldMkLst>
          <pc:docMk/>
          <pc:sldMk cId="3370894274" sldId="462"/>
        </pc:sldMkLst>
      </pc:sldChg>
      <pc:sldChg chg="del">
        <pc:chgData name="Adria Blaser" userId="d25b3806177abc24" providerId="LiveId" clId="{B14C7DCE-0642-4C79-A1D3-254D9C04E61A}" dt="2020-08-05T12:08:30.624" v="7" actId="47"/>
        <pc:sldMkLst>
          <pc:docMk/>
          <pc:sldMk cId="111083190" sldId="4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795693" cy="46609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654414" y="0"/>
            <a:ext cx="2795693" cy="466090"/>
          </a:xfrm>
          <a:prstGeom prst="rect">
            <a:avLst/>
          </a:prstGeom>
        </p:spPr>
        <p:txBody>
          <a:bodyPr vert="horz" lIns="91440" tIns="45720" rIns="91440" bIns="45720" rtlCol="0"/>
          <a:lstStyle>
            <a:lvl1pPr algn="r">
              <a:defRPr sz="1200"/>
            </a:lvl1pPr>
          </a:lstStyle>
          <a:p>
            <a:fld id="{0C35212C-DB23-4DE8-9C46-B48C217AE653}" type="datetimeFigureOut">
              <a:rPr lang="de-CH" smtClean="0"/>
              <a:t>05.08.2020</a:t>
            </a:fld>
            <a:endParaRPr lang="de-CH"/>
          </a:p>
        </p:txBody>
      </p:sp>
      <p:sp>
        <p:nvSpPr>
          <p:cNvPr id="4" name="Folienbildplatzhalter 3"/>
          <p:cNvSpPr>
            <a:spLocks noGrp="1" noRot="1" noChangeAspect="1"/>
          </p:cNvSpPr>
          <p:nvPr>
            <p:ph type="sldImg" idx="2"/>
          </p:nvPr>
        </p:nvSpPr>
        <p:spPr>
          <a:xfrm>
            <a:off x="895350" y="698500"/>
            <a:ext cx="4660900" cy="349567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45160" y="4427855"/>
            <a:ext cx="5161280" cy="419481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854092"/>
            <a:ext cx="2795693" cy="46609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654414" y="8854092"/>
            <a:ext cx="2795693" cy="466090"/>
          </a:xfrm>
          <a:prstGeom prst="rect">
            <a:avLst/>
          </a:prstGeom>
        </p:spPr>
        <p:txBody>
          <a:bodyPr vert="horz" lIns="91440" tIns="45720" rIns="91440" bIns="45720" rtlCol="0" anchor="b"/>
          <a:lstStyle>
            <a:lvl1pPr algn="r">
              <a:defRPr sz="1200"/>
            </a:lvl1pPr>
          </a:lstStyle>
          <a:p>
            <a:fld id="{BE0EB5E5-C839-4F25-A672-232FDA80FA77}" type="slidenum">
              <a:rPr lang="de-CH" smtClean="0"/>
              <a:t>‹Nr.›</a:t>
            </a:fld>
            <a:endParaRPr lang="de-CH"/>
          </a:p>
        </p:txBody>
      </p:sp>
    </p:spTree>
    <p:extLst>
      <p:ext uri="{BB962C8B-B14F-4D97-AF65-F5344CB8AC3E}">
        <p14:creationId xmlns:p14="http://schemas.microsoft.com/office/powerpoint/2010/main" val="184779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1</a:t>
            </a:fld>
            <a:endParaRPr lang="de-CH"/>
          </a:p>
        </p:txBody>
      </p:sp>
    </p:spTree>
    <p:extLst>
      <p:ext uri="{BB962C8B-B14F-4D97-AF65-F5344CB8AC3E}">
        <p14:creationId xmlns:p14="http://schemas.microsoft.com/office/powerpoint/2010/main" val="1049102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10</a:t>
            </a:fld>
            <a:endParaRPr lang="de-CH"/>
          </a:p>
        </p:txBody>
      </p:sp>
    </p:spTree>
    <p:extLst>
      <p:ext uri="{BB962C8B-B14F-4D97-AF65-F5344CB8AC3E}">
        <p14:creationId xmlns:p14="http://schemas.microsoft.com/office/powerpoint/2010/main" val="1811428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Südamerika ist in Wirklichkeit etwa 9x grösser als Grönland</a:t>
            </a:r>
          </a:p>
          <a:p>
            <a:r>
              <a:rPr lang="de-CH" dirty="0"/>
              <a:t>Afrika ist in Wirklichkeit 15x grösser als Grönland</a:t>
            </a:r>
            <a:endParaRPr lang="de-DE" dirty="0"/>
          </a:p>
        </p:txBody>
      </p:sp>
      <p:sp>
        <p:nvSpPr>
          <p:cNvPr id="4" name="Foliennummernplatzhalter 3"/>
          <p:cNvSpPr>
            <a:spLocks noGrp="1"/>
          </p:cNvSpPr>
          <p:nvPr>
            <p:ph type="sldNum" sz="quarter" idx="10"/>
          </p:nvPr>
        </p:nvSpPr>
        <p:spPr/>
        <p:txBody>
          <a:bodyPr/>
          <a:lstStyle/>
          <a:p>
            <a:fld id="{BE0EB5E5-C839-4F25-A672-232FDA80FA77}" type="slidenum">
              <a:rPr lang="de-CH" smtClean="0"/>
              <a:t>11</a:t>
            </a:fld>
            <a:endParaRPr lang="de-CH"/>
          </a:p>
        </p:txBody>
      </p:sp>
    </p:spTree>
    <p:extLst>
      <p:ext uri="{BB962C8B-B14F-4D97-AF65-F5344CB8AC3E}">
        <p14:creationId xmlns:p14="http://schemas.microsoft.com/office/powerpoint/2010/main" val="1681601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de-CH" sz="1200" b="1" i="0" kern="1200" dirty="0">
                <a:solidFill>
                  <a:schemeClr val="tx1"/>
                </a:solidFill>
                <a:effectLst/>
                <a:latin typeface="+mn-lt"/>
                <a:ea typeface="+mn-ea"/>
                <a:cs typeface="+mn-cs"/>
              </a:rPr>
              <a:t>Arno Peters </a:t>
            </a:r>
            <a:r>
              <a:rPr lang="de-CH" sz="1200" b="0" i="0" kern="1200" dirty="0">
                <a:solidFill>
                  <a:schemeClr val="tx1"/>
                </a:solidFill>
                <a:effectLst/>
                <a:latin typeface="+mn-lt"/>
                <a:ea typeface="+mn-ea"/>
                <a:cs typeface="+mn-cs"/>
              </a:rPr>
              <a:t>(* 22. Mai 1916 in Charlottenburg; † 2. Dezember 2002 in Bremen) war ein deutscher Historiker und Kartograph.</a:t>
            </a:r>
          </a:p>
          <a:p>
            <a:pPr rtl="0"/>
            <a:endParaRPr lang="de-CH" sz="1200" b="0" i="0" kern="1200" dirty="0">
              <a:solidFill>
                <a:schemeClr val="tx1"/>
              </a:solidFill>
              <a:effectLst/>
              <a:latin typeface="+mn-lt"/>
              <a:ea typeface="+mn-ea"/>
              <a:cs typeface="+mn-cs"/>
            </a:endParaRPr>
          </a:p>
          <a:p>
            <a:pPr rtl="0"/>
            <a:r>
              <a:rPr lang="de-CH" sz="1200" b="0" i="0" kern="1200" dirty="0">
                <a:solidFill>
                  <a:schemeClr val="tx1"/>
                </a:solidFill>
                <a:effectLst/>
                <a:latin typeface="+mn-lt"/>
                <a:ea typeface="+mn-ea"/>
                <a:cs typeface="+mn-cs"/>
              </a:rPr>
              <a:t>Arno Peters strebte in seinen geografischen Arbeiten die Überwindung des nach seiner Ansicht europazentrischen Weltbildes an. 1973 legte er eine Kartenprojektion der Erde vor (Peters-Projektion), die die Basis des 1989 erschienenen Peters-Atlas darstellte. Die darin enthaltenen Karten stellen alle Länder und Regionen der Erde flächentreu dar.</a:t>
            </a:r>
          </a:p>
          <a:p>
            <a:endParaRPr lang="de-DE" dirty="0"/>
          </a:p>
        </p:txBody>
      </p:sp>
      <p:sp>
        <p:nvSpPr>
          <p:cNvPr id="4" name="Foliennummernplatzhalter 3"/>
          <p:cNvSpPr>
            <a:spLocks noGrp="1"/>
          </p:cNvSpPr>
          <p:nvPr>
            <p:ph type="sldNum" sz="quarter" idx="10"/>
          </p:nvPr>
        </p:nvSpPr>
        <p:spPr/>
        <p:txBody>
          <a:bodyPr/>
          <a:lstStyle/>
          <a:p>
            <a:fld id="{BE0EB5E5-C839-4F25-A672-232FDA80FA77}" type="slidenum">
              <a:rPr lang="de-CH" smtClean="0"/>
              <a:t>12</a:t>
            </a:fld>
            <a:endParaRPr lang="de-CH"/>
          </a:p>
        </p:txBody>
      </p:sp>
    </p:spTree>
    <p:extLst>
      <p:ext uri="{BB962C8B-B14F-4D97-AF65-F5344CB8AC3E}">
        <p14:creationId xmlns:p14="http://schemas.microsoft.com/office/powerpoint/2010/main" val="545845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13</a:t>
            </a:fld>
            <a:endParaRPr lang="de-CH"/>
          </a:p>
        </p:txBody>
      </p:sp>
    </p:spTree>
    <p:extLst>
      <p:ext uri="{BB962C8B-B14F-4D97-AF65-F5344CB8AC3E}">
        <p14:creationId xmlns:p14="http://schemas.microsoft.com/office/powerpoint/2010/main" val="1936869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14</a:t>
            </a:fld>
            <a:endParaRPr lang="de-CH"/>
          </a:p>
        </p:txBody>
      </p:sp>
    </p:spTree>
    <p:extLst>
      <p:ext uri="{BB962C8B-B14F-4D97-AF65-F5344CB8AC3E}">
        <p14:creationId xmlns:p14="http://schemas.microsoft.com/office/powerpoint/2010/main" val="1009432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15</a:t>
            </a:fld>
            <a:endParaRPr lang="de-CH"/>
          </a:p>
        </p:txBody>
      </p:sp>
    </p:spTree>
    <p:extLst>
      <p:ext uri="{BB962C8B-B14F-4D97-AF65-F5344CB8AC3E}">
        <p14:creationId xmlns:p14="http://schemas.microsoft.com/office/powerpoint/2010/main" val="433286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16</a:t>
            </a:fld>
            <a:endParaRPr lang="de-CH"/>
          </a:p>
        </p:txBody>
      </p:sp>
    </p:spTree>
    <p:extLst>
      <p:ext uri="{BB962C8B-B14F-4D97-AF65-F5344CB8AC3E}">
        <p14:creationId xmlns:p14="http://schemas.microsoft.com/office/powerpoint/2010/main" val="1735054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17</a:t>
            </a:fld>
            <a:endParaRPr lang="de-CH"/>
          </a:p>
        </p:txBody>
      </p:sp>
    </p:spTree>
    <p:extLst>
      <p:ext uri="{BB962C8B-B14F-4D97-AF65-F5344CB8AC3E}">
        <p14:creationId xmlns:p14="http://schemas.microsoft.com/office/powerpoint/2010/main" val="1983574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18</a:t>
            </a:fld>
            <a:endParaRPr lang="de-CH"/>
          </a:p>
        </p:txBody>
      </p:sp>
    </p:spTree>
    <p:extLst>
      <p:ext uri="{BB962C8B-B14F-4D97-AF65-F5344CB8AC3E}">
        <p14:creationId xmlns:p14="http://schemas.microsoft.com/office/powerpoint/2010/main" val="4052816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19</a:t>
            </a:fld>
            <a:endParaRPr lang="de-CH"/>
          </a:p>
        </p:txBody>
      </p:sp>
    </p:spTree>
    <p:extLst>
      <p:ext uri="{BB962C8B-B14F-4D97-AF65-F5344CB8AC3E}">
        <p14:creationId xmlns:p14="http://schemas.microsoft.com/office/powerpoint/2010/main" val="199779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2</a:t>
            </a:fld>
            <a:endParaRPr lang="de-CH"/>
          </a:p>
        </p:txBody>
      </p:sp>
    </p:spTree>
    <p:extLst>
      <p:ext uri="{BB962C8B-B14F-4D97-AF65-F5344CB8AC3E}">
        <p14:creationId xmlns:p14="http://schemas.microsoft.com/office/powerpoint/2010/main" val="3558333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20</a:t>
            </a:fld>
            <a:endParaRPr lang="de-CH"/>
          </a:p>
        </p:txBody>
      </p:sp>
    </p:spTree>
    <p:extLst>
      <p:ext uri="{BB962C8B-B14F-4D97-AF65-F5344CB8AC3E}">
        <p14:creationId xmlns:p14="http://schemas.microsoft.com/office/powerpoint/2010/main" val="1409919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21</a:t>
            </a:fld>
            <a:endParaRPr lang="de-CH"/>
          </a:p>
        </p:txBody>
      </p:sp>
    </p:spTree>
    <p:extLst>
      <p:ext uri="{BB962C8B-B14F-4D97-AF65-F5344CB8AC3E}">
        <p14:creationId xmlns:p14="http://schemas.microsoft.com/office/powerpoint/2010/main" val="830611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22</a:t>
            </a:fld>
            <a:endParaRPr lang="de-CH"/>
          </a:p>
        </p:txBody>
      </p:sp>
    </p:spTree>
    <p:extLst>
      <p:ext uri="{BB962C8B-B14F-4D97-AF65-F5344CB8AC3E}">
        <p14:creationId xmlns:p14="http://schemas.microsoft.com/office/powerpoint/2010/main" val="1715058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23</a:t>
            </a:fld>
            <a:endParaRPr lang="de-CH"/>
          </a:p>
        </p:txBody>
      </p:sp>
    </p:spTree>
    <p:extLst>
      <p:ext uri="{BB962C8B-B14F-4D97-AF65-F5344CB8AC3E}">
        <p14:creationId xmlns:p14="http://schemas.microsoft.com/office/powerpoint/2010/main" val="2391220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Sibirien</a:t>
            </a:r>
            <a:endParaRPr lang="de-DE" dirty="0"/>
          </a:p>
        </p:txBody>
      </p:sp>
      <p:sp>
        <p:nvSpPr>
          <p:cNvPr id="4" name="Foliennummernplatzhalter 3"/>
          <p:cNvSpPr>
            <a:spLocks noGrp="1"/>
          </p:cNvSpPr>
          <p:nvPr>
            <p:ph type="sldNum" sz="quarter" idx="10"/>
          </p:nvPr>
        </p:nvSpPr>
        <p:spPr/>
        <p:txBody>
          <a:bodyPr/>
          <a:lstStyle/>
          <a:p>
            <a:fld id="{BE0EB5E5-C839-4F25-A672-232FDA80FA77}" type="slidenum">
              <a:rPr lang="de-CH" smtClean="0"/>
              <a:t>24</a:t>
            </a:fld>
            <a:endParaRPr lang="de-CH"/>
          </a:p>
        </p:txBody>
      </p:sp>
    </p:spTree>
    <p:extLst>
      <p:ext uri="{BB962C8B-B14F-4D97-AF65-F5344CB8AC3E}">
        <p14:creationId xmlns:p14="http://schemas.microsoft.com/office/powerpoint/2010/main" val="3720993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 Wirklichkeit ist die Fläche Südamerikas </a:t>
            </a:r>
            <a:r>
              <a:rPr lang="de-CH" dirty="0" err="1"/>
              <a:t>ca</a:t>
            </a:r>
            <a:r>
              <a:rPr lang="de-CH" dirty="0"/>
              <a:t> 9xgrösser als diejenige von Grönland  (18 </a:t>
            </a:r>
            <a:r>
              <a:rPr lang="de-CH" dirty="0" err="1"/>
              <a:t>Mio</a:t>
            </a:r>
            <a:r>
              <a:rPr lang="de-CH" dirty="0"/>
              <a:t> km2 – 2 </a:t>
            </a:r>
            <a:r>
              <a:rPr lang="de-CH" dirty="0" err="1"/>
              <a:t>mio</a:t>
            </a:r>
            <a:r>
              <a:rPr lang="de-CH" dirty="0"/>
              <a:t> km2)</a:t>
            </a:r>
          </a:p>
          <a:p>
            <a:endParaRPr lang="de-DE" dirty="0"/>
          </a:p>
        </p:txBody>
      </p:sp>
      <p:sp>
        <p:nvSpPr>
          <p:cNvPr id="4" name="Foliennummernplatzhalter 3"/>
          <p:cNvSpPr>
            <a:spLocks noGrp="1"/>
          </p:cNvSpPr>
          <p:nvPr>
            <p:ph type="sldNum" sz="quarter" idx="10"/>
          </p:nvPr>
        </p:nvSpPr>
        <p:spPr/>
        <p:txBody>
          <a:bodyPr/>
          <a:lstStyle/>
          <a:p>
            <a:fld id="{BE0EB5E5-C839-4F25-A672-232FDA80FA77}" type="slidenum">
              <a:rPr lang="de-CH" smtClean="0"/>
              <a:t>25</a:t>
            </a:fld>
            <a:endParaRPr lang="de-CH"/>
          </a:p>
        </p:txBody>
      </p:sp>
    </p:spTree>
    <p:extLst>
      <p:ext uri="{BB962C8B-B14F-4D97-AF65-F5344CB8AC3E}">
        <p14:creationId xmlns:p14="http://schemas.microsoft.com/office/powerpoint/2010/main" val="72871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26</a:t>
            </a:fld>
            <a:endParaRPr lang="de-CH"/>
          </a:p>
        </p:txBody>
      </p:sp>
    </p:spTree>
    <p:extLst>
      <p:ext uri="{BB962C8B-B14F-4D97-AF65-F5344CB8AC3E}">
        <p14:creationId xmlns:p14="http://schemas.microsoft.com/office/powerpoint/2010/main" val="1451575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UTM-System (von englisch Universal Transverse Mercator) ist ein globales Koordinatensystem. Es teilt die Erdoberfläche (von 80° Süd bis 84° Nord) streifenförmig in 6° breite vertikale Zonen auf, die einzeln mit der jeweils günstigsten transversalen Mercator-Projektion </a:t>
            </a:r>
            <a:r>
              <a:rPr lang="de-CH" dirty="0" err="1"/>
              <a:t>verebnet</a:t>
            </a:r>
            <a:r>
              <a:rPr lang="de-CH" dirty="0"/>
              <a:t> und mit einem kartesischen Koordinatensystem überzogen werden.</a:t>
            </a:r>
            <a:endParaRPr lang="de-DE" dirty="0"/>
          </a:p>
        </p:txBody>
      </p:sp>
      <p:sp>
        <p:nvSpPr>
          <p:cNvPr id="4" name="Foliennummernplatzhalter 3"/>
          <p:cNvSpPr>
            <a:spLocks noGrp="1"/>
          </p:cNvSpPr>
          <p:nvPr>
            <p:ph type="sldNum" sz="quarter" idx="5"/>
          </p:nvPr>
        </p:nvSpPr>
        <p:spPr/>
        <p:txBody>
          <a:bodyPr/>
          <a:lstStyle/>
          <a:p>
            <a:fld id="{BE0EB5E5-C839-4F25-A672-232FDA80FA77}" type="slidenum">
              <a:rPr lang="de-CH" smtClean="0"/>
              <a:t>27</a:t>
            </a:fld>
            <a:endParaRPr lang="de-CH"/>
          </a:p>
        </p:txBody>
      </p:sp>
    </p:spTree>
    <p:extLst>
      <p:ext uri="{BB962C8B-B14F-4D97-AF65-F5344CB8AC3E}">
        <p14:creationId xmlns:p14="http://schemas.microsoft.com/office/powerpoint/2010/main" val="1462054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Koordinaten in Meter</a:t>
            </a:r>
            <a:endParaRPr lang="de-DE" dirty="0"/>
          </a:p>
        </p:txBody>
      </p:sp>
      <p:sp>
        <p:nvSpPr>
          <p:cNvPr id="4" name="Foliennummernplatzhalter 3"/>
          <p:cNvSpPr>
            <a:spLocks noGrp="1"/>
          </p:cNvSpPr>
          <p:nvPr>
            <p:ph type="sldNum" sz="quarter" idx="5"/>
          </p:nvPr>
        </p:nvSpPr>
        <p:spPr/>
        <p:txBody>
          <a:bodyPr/>
          <a:lstStyle/>
          <a:p>
            <a:fld id="{BE0EB5E5-C839-4F25-A672-232FDA80FA77}" type="slidenum">
              <a:rPr lang="de-CH" smtClean="0"/>
              <a:t>28</a:t>
            </a:fld>
            <a:endParaRPr lang="de-CH"/>
          </a:p>
        </p:txBody>
      </p:sp>
    </p:spTree>
    <p:extLst>
      <p:ext uri="{BB962C8B-B14F-4D97-AF65-F5344CB8AC3E}">
        <p14:creationId xmlns:p14="http://schemas.microsoft.com/office/powerpoint/2010/main" val="1623451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E0EB5E5-C839-4F25-A672-232FDA80FA77}" type="slidenum">
              <a:rPr lang="de-CH" smtClean="0"/>
              <a:t>29</a:t>
            </a:fld>
            <a:endParaRPr lang="de-CH"/>
          </a:p>
        </p:txBody>
      </p:sp>
    </p:spTree>
    <p:extLst>
      <p:ext uri="{BB962C8B-B14F-4D97-AF65-F5344CB8AC3E}">
        <p14:creationId xmlns:p14="http://schemas.microsoft.com/office/powerpoint/2010/main" val="2549395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3</a:t>
            </a:fld>
            <a:endParaRPr lang="de-CH"/>
          </a:p>
        </p:txBody>
      </p:sp>
    </p:spTree>
    <p:extLst>
      <p:ext uri="{BB962C8B-B14F-4D97-AF65-F5344CB8AC3E}">
        <p14:creationId xmlns:p14="http://schemas.microsoft.com/office/powerpoint/2010/main" val="1413177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0" i="0" dirty="0">
                <a:solidFill>
                  <a:srgbClr val="000000"/>
                </a:solidFill>
                <a:effectLst/>
                <a:latin typeface="Frutiger Neue"/>
              </a:rPr>
              <a:t>LV03</a:t>
            </a:r>
          </a:p>
          <a:p>
            <a:pPr algn="l"/>
            <a:r>
              <a:rPr lang="de-CH" b="1" i="0" dirty="0">
                <a:solidFill>
                  <a:srgbClr val="454545"/>
                </a:solidFill>
                <a:effectLst/>
                <a:latin typeface="Frutiger Neue"/>
              </a:rPr>
              <a:t>Die Landestriangulation (LV03) wurde ab ca. 1900 aufgebaut und war bis 2016 die offizielle Grundlage für die Vermessungen in der Schweiz. Der Fundamentalpunkt dieses Fixpunktnetzes ist die alte Sternwarte in Bern (Landeskoordinaten 600 000 m / 200 000 m).</a:t>
            </a:r>
          </a:p>
          <a:p>
            <a:pPr algn="l"/>
            <a:r>
              <a:rPr lang="de-CH" b="0" i="0" dirty="0">
                <a:solidFill>
                  <a:srgbClr val="000000"/>
                </a:solidFill>
                <a:effectLst/>
                <a:latin typeface="inherit"/>
              </a:rPr>
              <a:t>Die Landestriangulation</a:t>
            </a:r>
          </a:p>
          <a:p>
            <a:pPr algn="l"/>
            <a:r>
              <a:rPr lang="de-CH" b="0" i="0" dirty="0">
                <a:solidFill>
                  <a:srgbClr val="454545"/>
                </a:solidFill>
                <a:effectLst/>
                <a:latin typeface="Frutiger Neue"/>
              </a:rPr>
              <a:t>Das Netz ist hierarchisch in drei Stufen aufgebaut und wurde hauptsächlich mit reinen Winkel- und Richtungsmessungen bestimmt. Das Netz 1. Ordnung besteht aus ca. 70 Fixpunkten mit einem Abstand von 30 bis 50 km, verteilt über die ganze Schweiz. Darauf basierend entstand die Triangulation 2. Ordnung, welche wiederum durch die Triangulation 3. Ordnung verdichtet wurde. Insgesamt stehen ca. 3000 so genannte Lagefixpunkte der Kategorie 1 (LFP1) zur Verfügung, welche eine relative Nachbargenauigkeit von ca. 3 bis 5 cm aufweisen.</a:t>
            </a:r>
          </a:p>
          <a:p>
            <a:endParaRPr lang="de-DE" dirty="0"/>
          </a:p>
        </p:txBody>
      </p:sp>
      <p:sp>
        <p:nvSpPr>
          <p:cNvPr id="4" name="Foliennummernplatzhalter 3"/>
          <p:cNvSpPr>
            <a:spLocks noGrp="1"/>
          </p:cNvSpPr>
          <p:nvPr>
            <p:ph type="sldNum" sz="quarter" idx="5"/>
          </p:nvPr>
        </p:nvSpPr>
        <p:spPr/>
        <p:txBody>
          <a:bodyPr/>
          <a:lstStyle/>
          <a:p>
            <a:fld id="{BE0EB5E5-C839-4F25-A672-232FDA80FA77}" type="slidenum">
              <a:rPr lang="de-CH" smtClean="0"/>
              <a:t>30</a:t>
            </a:fld>
            <a:endParaRPr lang="de-CH"/>
          </a:p>
        </p:txBody>
      </p:sp>
    </p:spTree>
    <p:extLst>
      <p:ext uri="{BB962C8B-B14F-4D97-AF65-F5344CB8AC3E}">
        <p14:creationId xmlns:p14="http://schemas.microsoft.com/office/powerpoint/2010/main" val="457831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noProof="0" dirty="0"/>
              <a:t>Das Zentrum dieser Platte</a:t>
            </a:r>
          </a:p>
          <a:p>
            <a:r>
              <a:rPr lang="de-CH" noProof="0" dirty="0"/>
              <a:t>liegt</a:t>
            </a:r>
            <a:r>
              <a:rPr lang="de-CH" baseline="0" noProof="0" dirty="0"/>
              <a:t> im Koordinatenursprung</a:t>
            </a:r>
          </a:p>
          <a:p>
            <a:r>
              <a:rPr lang="de-CH" baseline="0" noProof="0" dirty="0"/>
              <a:t>der schweizerischen Landesvermessung</a:t>
            </a:r>
          </a:p>
          <a:p>
            <a:endParaRPr lang="fr-CH" baseline="0" noProof="0" dirty="0"/>
          </a:p>
          <a:p>
            <a:r>
              <a:rPr lang="fr-CH" baseline="0" noProof="0" dirty="0"/>
              <a:t>In den </a:t>
            </a:r>
            <a:r>
              <a:rPr lang="fr-CH" baseline="0" noProof="0" dirty="0" err="1"/>
              <a:t>Jahren</a:t>
            </a:r>
            <a:r>
              <a:rPr lang="fr-CH" baseline="0" noProof="0" dirty="0"/>
              <a:t> 1812-1876 stand an </a:t>
            </a:r>
          </a:p>
          <a:p>
            <a:r>
              <a:rPr lang="fr-CH" baseline="0" noProof="0" dirty="0" err="1"/>
              <a:t>dieser</a:t>
            </a:r>
            <a:r>
              <a:rPr lang="fr-CH" baseline="0" noProof="0" dirty="0"/>
              <a:t> </a:t>
            </a:r>
            <a:r>
              <a:rPr lang="fr-CH" baseline="0" noProof="0" dirty="0" err="1"/>
              <a:t>Stelle</a:t>
            </a:r>
            <a:r>
              <a:rPr lang="fr-CH" baseline="0" noProof="0" dirty="0"/>
              <a:t> die </a:t>
            </a:r>
            <a:r>
              <a:rPr lang="fr-CH" baseline="0" noProof="0" dirty="0" err="1"/>
              <a:t>Sternwarte</a:t>
            </a:r>
            <a:r>
              <a:rPr lang="fr-CH" baseline="0" noProof="0" dirty="0"/>
              <a:t> Bern</a:t>
            </a:r>
          </a:p>
          <a:p>
            <a:r>
              <a:rPr lang="fr-CH" baseline="0" noProof="0" dirty="0" err="1"/>
              <a:t>auf</a:t>
            </a:r>
            <a:r>
              <a:rPr lang="fr-CH" baseline="0" noProof="0" dirty="0"/>
              <a:t> </a:t>
            </a:r>
            <a:r>
              <a:rPr lang="fr-CH" baseline="0" noProof="0" dirty="0" err="1"/>
              <a:t>einem</a:t>
            </a:r>
            <a:r>
              <a:rPr lang="fr-CH" baseline="0" noProof="0" dirty="0"/>
              <a:t> 11 m </a:t>
            </a:r>
            <a:r>
              <a:rPr lang="fr-CH" baseline="0" noProof="0" dirty="0" err="1"/>
              <a:t>hohen</a:t>
            </a:r>
            <a:r>
              <a:rPr lang="fr-CH" baseline="0" noProof="0" dirty="0"/>
              <a:t> </a:t>
            </a:r>
            <a:r>
              <a:rPr lang="fr-CH" baseline="0" noProof="0" dirty="0" err="1"/>
              <a:t>Hügel</a:t>
            </a:r>
            <a:endParaRPr lang="de-CH" noProof="0" dirty="0"/>
          </a:p>
        </p:txBody>
      </p:sp>
      <p:sp>
        <p:nvSpPr>
          <p:cNvPr id="4" name="Foliennummernplatzhalter 3"/>
          <p:cNvSpPr>
            <a:spLocks noGrp="1"/>
          </p:cNvSpPr>
          <p:nvPr>
            <p:ph type="sldNum" sz="quarter" idx="10"/>
          </p:nvPr>
        </p:nvSpPr>
        <p:spPr/>
        <p:txBody>
          <a:bodyPr/>
          <a:lstStyle/>
          <a:p>
            <a:fld id="{BE0EB5E5-C839-4F25-A672-232FDA80FA77}" type="slidenum">
              <a:rPr lang="de-CH" smtClean="0"/>
              <a:t>31</a:t>
            </a:fld>
            <a:endParaRPr lang="de-CH"/>
          </a:p>
        </p:txBody>
      </p:sp>
    </p:spTree>
    <p:extLst>
      <p:ext uri="{BB962C8B-B14F-4D97-AF65-F5344CB8AC3E}">
        <p14:creationId xmlns:p14="http://schemas.microsoft.com/office/powerpoint/2010/main" val="362602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32</a:t>
            </a:fld>
            <a:endParaRPr lang="de-CH"/>
          </a:p>
        </p:txBody>
      </p:sp>
    </p:spTree>
    <p:extLst>
      <p:ext uri="{BB962C8B-B14F-4D97-AF65-F5344CB8AC3E}">
        <p14:creationId xmlns:p14="http://schemas.microsoft.com/office/powerpoint/2010/main" val="958170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0" i="0" dirty="0">
                <a:solidFill>
                  <a:srgbClr val="000000"/>
                </a:solidFill>
                <a:effectLst/>
                <a:latin typeface="Frutiger Neue"/>
              </a:rPr>
              <a:t>Landesvermessung LV95</a:t>
            </a:r>
          </a:p>
          <a:p>
            <a:pPr algn="l"/>
            <a:r>
              <a:rPr lang="de-CH" b="1" i="0" dirty="0">
                <a:solidFill>
                  <a:srgbClr val="454545"/>
                </a:solidFill>
                <a:effectLst/>
                <a:latin typeface="Frutiger Neue"/>
              </a:rPr>
              <a:t>Von 1988 bis 1995 hat das Bundesamt für Landestopografie eine Landesvermessung aufgebaut, welche sich wesentlich auf die Satellitenvermessung abstützt. Die LV95 löst die 100-jährige Landestriangulation (LV03) ab. Der Fundamentalpunkt von LV95 ist die Geostation Zimmerwald bei Bern.</a:t>
            </a:r>
          </a:p>
          <a:p>
            <a:endParaRPr lang="fr-CH" dirty="0"/>
          </a:p>
          <a:p>
            <a:r>
              <a:rPr lang="fr-CH" dirty="0" err="1"/>
              <a:t>Satellitenempfänger</a:t>
            </a:r>
            <a:r>
              <a:rPr lang="fr-CH" dirty="0"/>
              <a:t> in Zimmerwald</a:t>
            </a:r>
          </a:p>
          <a:p>
            <a:endParaRPr lang="fr-CH" dirty="0"/>
          </a:p>
          <a:p>
            <a:endParaRPr lang="fr-CH" dirty="0"/>
          </a:p>
          <a:p>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33</a:t>
            </a:fld>
            <a:endParaRPr lang="de-CH"/>
          </a:p>
        </p:txBody>
      </p:sp>
    </p:spTree>
    <p:extLst>
      <p:ext uri="{BB962C8B-B14F-4D97-AF65-F5344CB8AC3E}">
        <p14:creationId xmlns:p14="http://schemas.microsoft.com/office/powerpoint/2010/main" val="268529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34</a:t>
            </a:fld>
            <a:endParaRPr lang="de-CH"/>
          </a:p>
        </p:txBody>
      </p:sp>
    </p:spTree>
    <p:extLst>
      <p:ext uri="{BB962C8B-B14F-4D97-AF65-F5344CB8AC3E}">
        <p14:creationId xmlns:p14="http://schemas.microsoft.com/office/powerpoint/2010/main" val="3033139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35</a:t>
            </a:fld>
            <a:endParaRPr lang="de-CH"/>
          </a:p>
        </p:txBody>
      </p:sp>
    </p:spTree>
    <p:extLst>
      <p:ext uri="{BB962C8B-B14F-4D97-AF65-F5344CB8AC3E}">
        <p14:creationId xmlns:p14="http://schemas.microsoft.com/office/powerpoint/2010/main" val="950822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Meter wurde 1799 als die Länge des Urmeters, eines Prototyps aus Platin, definiert. Dessen Länge entsprach nach den damals durchgeführten Messungen dem zehnmillionsten Teil der Entfernung vom Nordpol zum Äquator.. Ausgehend von dieser Definition wurden mehrere Urmeter aus einer Platin-Iridium-Legierung angefertigt. Das in Frankreich aufbewahrte Urmeter galt bis 1960 als internationaler Standard. </a:t>
            </a:r>
            <a:endParaRPr lang="de-DE" dirty="0"/>
          </a:p>
        </p:txBody>
      </p:sp>
      <p:sp>
        <p:nvSpPr>
          <p:cNvPr id="4" name="Foliennummernplatzhalter 3"/>
          <p:cNvSpPr>
            <a:spLocks noGrp="1"/>
          </p:cNvSpPr>
          <p:nvPr>
            <p:ph type="sldNum" sz="quarter" idx="10"/>
          </p:nvPr>
        </p:nvSpPr>
        <p:spPr/>
        <p:txBody>
          <a:bodyPr/>
          <a:lstStyle/>
          <a:p>
            <a:fld id="{BE0EB5E5-C839-4F25-A672-232FDA80FA77}" type="slidenum">
              <a:rPr lang="de-CH" smtClean="0"/>
              <a:t>36</a:t>
            </a:fld>
            <a:endParaRPr lang="de-CH"/>
          </a:p>
        </p:txBody>
      </p:sp>
    </p:spTree>
    <p:extLst>
      <p:ext uri="{BB962C8B-B14F-4D97-AF65-F5344CB8AC3E}">
        <p14:creationId xmlns:p14="http://schemas.microsoft.com/office/powerpoint/2010/main" val="1401852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0EB5E5-C839-4F25-A672-232FDA80FA77}" type="slidenum">
              <a:rPr lang="de-CH" smtClean="0"/>
              <a:t>37</a:t>
            </a:fld>
            <a:endParaRPr lang="de-CH"/>
          </a:p>
        </p:txBody>
      </p:sp>
    </p:spTree>
    <p:extLst>
      <p:ext uri="{BB962C8B-B14F-4D97-AF65-F5344CB8AC3E}">
        <p14:creationId xmlns:p14="http://schemas.microsoft.com/office/powerpoint/2010/main" val="29578580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Es war zu aufwendig, die nationalen Standards immer wieder mit dem Urmeter abzugleichen. Daher hat man sich 1960 entschieden, das Meter als Vielfaches der Wellenlänge eines </a:t>
            </a:r>
            <a:r>
              <a:rPr lang="de-CH" dirty="0" err="1"/>
              <a:t>Kyrpton</a:t>
            </a:r>
            <a:r>
              <a:rPr lang="de-CH" dirty="0"/>
              <a:t>-Lasers zu definieren. Damit konnte das Meter jederzeit in jedem Labor weltweit reproduziert werden und war zugleich viel genauer definiert.</a:t>
            </a:r>
          </a:p>
          <a:p>
            <a:endParaRPr lang="de-CH" dirty="0"/>
          </a:p>
          <a:p>
            <a:r>
              <a:rPr lang="de-CH" dirty="0"/>
              <a:t>1983 hat man sich dann geeinigt auf eine unabhängige Definition des Meters zu verzichten. Das Meter ist seit dem über die Lichtgeschwindigkeit mit der Einheit Sekunde verknüpft. Das Meter ist damit die Strecke, die Licht im Vakuum im 299.792.458sten Teil einer Sekunde durchquert. Das Meter ist damit streng genommen keine Basiseinheit mehr, sondern eine von der Sekunde abgeleitete Einheit.</a:t>
            </a:r>
            <a:endParaRPr lang="de-DE" dirty="0"/>
          </a:p>
          <a:p>
            <a:endParaRPr lang="de-DE" dirty="0"/>
          </a:p>
        </p:txBody>
      </p:sp>
      <p:sp>
        <p:nvSpPr>
          <p:cNvPr id="4" name="Foliennummernplatzhalter 3"/>
          <p:cNvSpPr>
            <a:spLocks noGrp="1"/>
          </p:cNvSpPr>
          <p:nvPr>
            <p:ph type="sldNum" sz="quarter" idx="5"/>
          </p:nvPr>
        </p:nvSpPr>
        <p:spPr/>
        <p:txBody>
          <a:bodyPr/>
          <a:lstStyle/>
          <a:p>
            <a:fld id="{BE0EB5E5-C839-4F25-A672-232FDA80FA77}" type="slidenum">
              <a:rPr lang="de-CH" smtClean="0"/>
              <a:t>38</a:t>
            </a:fld>
            <a:endParaRPr lang="de-CH"/>
          </a:p>
        </p:txBody>
      </p:sp>
    </p:spTree>
    <p:extLst>
      <p:ext uri="{BB962C8B-B14F-4D97-AF65-F5344CB8AC3E}">
        <p14:creationId xmlns:p14="http://schemas.microsoft.com/office/powerpoint/2010/main" val="18966676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dirty="0"/>
              <a:t>Guillaume-Henri Dufour verwendete diesen Felsen als Höhenausgangspunkt (Fundamentalpunkt) bei der Entwicklung der Dufourkarten von 1845 und 1864 im Massstab 1:100'000. Damals wurde seine Höhe auf 376,86 m über dem Pegel Marseille festgesetzt («Alter Horizont»). Bis heute bildet dieser Stein den Referenzpunkt der Höhenmessung in der Schweiz. Jedoch wurde seine Höhe 1902 auf 373,6 m ü. M. neudefiniert, indem man die Meereshöhe über vier Meeresanschlüsse (Rhein, Inn/Donau, Tessin/Po, Rhone) kontrollierte. Daher sind Höhenangaben in Karten der Schweiz bis inklusive der </a:t>
            </a:r>
            <a:r>
              <a:rPr lang="de-CH" b="0" dirty="0" err="1"/>
              <a:t>Siegfriedkarte</a:t>
            </a:r>
            <a:r>
              <a:rPr lang="de-CH" b="0" dirty="0"/>
              <a:t> um 3,26 m höher als die heute offiziellen Werte.</a:t>
            </a:r>
          </a:p>
        </p:txBody>
      </p:sp>
      <p:sp>
        <p:nvSpPr>
          <p:cNvPr id="4" name="Foliennummernplatzhalter 3"/>
          <p:cNvSpPr>
            <a:spLocks noGrp="1"/>
          </p:cNvSpPr>
          <p:nvPr>
            <p:ph type="sldNum" sz="quarter" idx="10"/>
          </p:nvPr>
        </p:nvSpPr>
        <p:spPr/>
        <p:txBody>
          <a:bodyPr/>
          <a:lstStyle/>
          <a:p>
            <a:fld id="{BE0EB5E5-C839-4F25-A672-232FDA80FA77}" type="slidenum">
              <a:rPr lang="de-CH" smtClean="0"/>
              <a:t>39</a:t>
            </a:fld>
            <a:endParaRPr lang="de-CH"/>
          </a:p>
        </p:txBody>
      </p:sp>
    </p:spTree>
    <p:extLst>
      <p:ext uri="{BB962C8B-B14F-4D97-AF65-F5344CB8AC3E}">
        <p14:creationId xmlns:p14="http://schemas.microsoft.com/office/powerpoint/2010/main" val="1061795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4</a:t>
            </a:fld>
            <a:endParaRPr lang="de-CH"/>
          </a:p>
        </p:txBody>
      </p:sp>
    </p:spTree>
    <p:extLst>
      <p:ext uri="{BB962C8B-B14F-4D97-AF65-F5344CB8AC3E}">
        <p14:creationId xmlns:p14="http://schemas.microsoft.com/office/powerpoint/2010/main" val="5764112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kern="1200" dirty="0">
                <a:solidFill>
                  <a:schemeClr val="tx1"/>
                </a:solidFill>
                <a:effectLst/>
                <a:latin typeface="+mn-lt"/>
                <a:ea typeface="+mn-ea"/>
                <a:cs typeface="+mn-cs"/>
              </a:rPr>
              <a:t>Höhenangaben in Deutschland beispielsweise beziehen sich auf den Amsterdamer Pegel, der mittleren Wasserstand der Nordsee repräsentiert. Als Referenzpunkt wurde 1879 ein Normalhöhenpunkt an der Berliner Sternwarte gewählt der mit 37,000 m über N.N. bestimmt wurde.</a:t>
            </a:r>
          </a:p>
          <a:p>
            <a:endParaRPr lang="de-CH" sz="1200" b="0" i="0" kern="1200" dirty="0">
              <a:solidFill>
                <a:schemeClr val="tx1"/>
              </a:solidFill>
              <a:effectLst/>
              <a:latin typeface="+mn-lt"/>
              <a:ea typeface="+mn-ea"/>
              <a:cs typeface="+mn-cs"/>
            </a:endParaRPr>
          </a:p>
          <a:p>
            <a:r>
              <a:rPr lang="de-CH" sz="1200" b="0" i="0" kern="1200" dirty="0">
                <a:solidFill>
                  <a:schemeClr val="tx1"/>
                </a:solidFill>
                <a:effectLst/>
                <a:latin typeface="+mn-lt"/>
                <a:ea typeface="+mn-ea"/>
                <a:cs typeface="+mn-cs"/>
              </a:rPr>
              <a:t>Die österreichische Landesvermessung bezieht sich hingegen auf eine Marke am Pegel von Triest (Adria)</a:t>
            </a:r>
          </a:p>
          <a:p>
            <a:endParaRPr lang="de-CH" sz="1200" b="0" i="0" kern="1200" dirty="0">
              <a:solidFill>
                <a:schemeClr val="tx1"/>
              </a:solidFill>
              <a:effectLst/>
              <a:latin typeface="+mn-lt"/>
              <a:ea typeface="+mn-ea"/>
              <a:cs typeface="+mn-cs"/>
            </a:endParaRPr>
          </a:p>
          <a:p>
            <a:r>
              <a:rPr lang="de-CH" sz="1200" b="0" i="0" kern="1200" dirty="0">
                <a:solidFill>
                  <a:schemeClr val="tx1"/>
                </a:solidFill>
                <a:effectLst/>
                <a:latin typeface="+mn-lt"/>
                <a:ea typeface="+mn-ea"/>
                <a:cs typeface="+mn-cs"/>
              </a:rPr>
              <a:t>Die neue Hochrheinbrücke verbindet die beiden Städte </a:t>
            </a:r>
            <a:r>
              <a:rPr lang="de-CH" sz="1200" b="0" i="0" kern="1200" dirty="0" err="1">
                <a:solidFill>
                  <a:schemeClr val="tx1"/>
                </a:solidFill>
                <a:effectLst/>
                <a:latin typeface="+mn-lt"/>
                <a:ea typeface="+mn-ea"/>
                <a:cs typeface="+mn-cs"/>
              </a:rPr>
              <a:t>Laufenburg</a:t>
            </a:r>
            <a:r>
              <a:rPr lang="de-CH" sz="1200" b="0" i="0" kern="1200" dirty="0">
                <a:solidFill>
                  <a:schemeClr val="tx1"/>
                </a:solidFill>
                <a:effectLst/>
                <a:latin typeface="+mn-lt"/>
                <a:ea typeface="+mn-ea"/>
                <a:cs typeface="+mn-cs"/>
              </a:rPr>
              <a:t> in der Schweiz und Deutschland.</a:t>
            </a:r>
            <a:br>
              <a:rPr lang="de-CH" dirty="0"/>
            </a:br>
            <a:r>
              <a:rPr lang="de-CH" sz="1200" b="0" i="0" kern="1200" dirty="0">
                <a:solidFill>
                  <a:schemeClr val="tx1"/>
                </a:solidFill>
                <a:effectLst/>
                <a:latin typeface="+mn-lt"/>
                <a:ea typeface="+mn-ea"/>
                <a:cs typeface="+mn-cs"/>
              </a:rPr>
              <a:t>Die Brücke ist 225 Meter lang.</a:t>
            </a:r>
            <a:br>
              <a:rPr lang="de-CH" dirty="0"/>
            </a:br>
            <a:r>
              <a:rPr lang="de-CH" sz="1200" b="0" i="0" kern="1200" dirty="0">
                <a:solidFill>
                  <a:schemeClr val="tx1"/>
                </a:solidFill>
                <a:effectLst/>
                <a:latin typeface="+mn-lt"/>
                <a:ea typeface="+mn-ea"/>
                <a:cs typeface="+mn-cs"/>
              </a:rPr>
              <a:t>Sie kostete rund 12 Mio. Franken</a:t>
            </a:r>
            <a:br>
              <a:rPr lang="de-CH" dirty="0"/>
            </a:br>
            <a:r>
              <a:rPr lang="de-CH" dirty="0"/>
              <a:t>Die Hochrheinbrücke entstand in den Jahren 2003 bis 2004 als zweite Verbindung zwischen den beiden Ortschaften, da die engen Zufahrten zu der älteren Rheinbrücke für den wachsenden Fahrzeugverkehr nicht mehr ausreichend waren. Die Brückenbaustelle geriet in die Schlagzeilen, als aufgrund eines Planungsfehlers bei der Bauausführung ein Höhenunterschied zwischen beiden Widerlagern entstanden war.</a:t>
            </a:r>
          </a:p>
          <a:p>
            <a:endParaRPr lang="de-CH" dirty="0"/>
          </a:p>
          <a:p>
            <a:r>
              <a:rPr lang="de-CH" dirty="0"/>
              <a:t>Deutschland und die Schweiz haben einen unterschiedlichen Höhenbezug. Dieser Umstand war den verantwortlichen Ingenieuren bekannt und wurde bei der Planung auch berücksichtigt. So errechnete man einen Höhenunterschied von 27 cm, der ausgeglichen werden musste. Wegen eines Vorzeichenfehler wurde das Widerlagerauf Schweizer Seite jedoch 27 cm niedriger statt höher erstellt. Somit wuchs der Höhenunterschied insgesamt auf 54 cm. Während der Bauausführung wurde der Fehler bemerkt und konnte entsprechend frühzeitig beseitigt werden. Die Folge waren Korrekturmaßnahmen am deutschen Widerlager und Höhenangleichungen des Brückenüberbaus.</a:t>
            </a:r>
          </a:p>
        </p:txBody>
      </p:sp>
      <p:sp>
        <p:nvSpPr>
          <p:cNvPr id="4" name="Foliennummernplatzhalter 3"/>
          <p:cNvSpPr>
            <a:spLocks noGrp="1"/>
          </p:cNvSpPr>
          <p:nvPr>
            <p:ph type="sldNum" sz="quarter" idx="10"/>
          </p:nvPr>
        </p:nvSpPr>
        <p:spPr/>
        <p:txBody>
          <a:bodyPr/>
          <a:lstStyle/>
          <a:p>
            <a:fld id="{BE0EB5E5-C839-4F25-A672-232FDA80FA77}" type="slidenum">
              <a:rPr lang="de-CH" smtClean="0"/>
              <a:t>40</a:t>
            </a:fld>
            <a:endParaRPr lang="de-CH"/>
          </a:p>
        </p:txBody>
      </p:sp>
    </p:spTree>
    <p:extLst>
      <p:ext uri="{BB962C8B-B14F-4D97-AF65-F5344CB8AC3E}">
        <p14:creationId xmlns:p14="http://schemas.microsoft.com/office/powerpoint/2010/main" val="3249270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41</a:t>
            </a:fld>
            <a:endParaRPr lang="de-CH"/>
          </a:p>
        </p:txBody>
      </p:sp>
    </p:spTree>
    <p:extLst>
      <p:ext uri="{BB962C8B-B14F-4D97-AF65-F5344CB8AC3E}">
        <p14:creationId xmlns:p14="http://schemas.microsoft.com/office/powerpoint/2010/main" val="4095023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42</a:t>
            </a:fld>
            <a:endParaRPr lang="de-CH"/>
          </a:p>
        </p:txBody>
      </p:sp>
    </p:spTree>
    <p:extLst>
      <p:ext uri="{BB962C8B-B14F-4D97-AF65-F5344CB8AC3E}">
        <p14:creationId xmlns:p14="http://schemas.microsoft.com/office/powerpoint/2010/main" val="6498506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43</a:t>
            </a:fld>
            <a:endParaRPr lang="de-CH"/>
          </a:p>
        </p:txBody>
      </p:sp>
    </p:spTree>
    <p:extLst>
      <p:ext uri="{BB962C8B-B14F-4D97-AF65-F5344CB8AC3E}">
        <p14:creationId xmlns:p14="http://schemas.microsoft.com/office/powerpoint/2010/main" val="4274557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44</a:t>
            </a:fld>
            <a:endParaRPr lang="de-CH"/>
          </a:p>
        </p:txBody>
      </p:sp>
    </p:spTree>
    <p:extLst>
      <p:ext uri="{BB962C8B-B14F-4D97-AF65-F5344CB8AC3E}">
        <p14:creationId xmlns:p14="http://schemas.microsoft.com/office/powerpoint/2010/main" val="31111207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45</a:t>
            </a:fld>
            <a:endParaRPr lang="de-CH"/>
          </a:p>
        </p:txBody>
      </p:sp>
    </p:spTree>
    <p:extLst>
      <p:ext uri="{BB962C8B-B14F-4D97-AF65-F5344CB8AC3E}">
        <p14:creationId xmlns:p14="http://schemas.microsoft.com/office/powerpoint/2010/main" val="3545169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solidFill>
                  <a:srgbClr val="000000"/>
                </a:solidFill>
              </a:rPr>
              <a:t>Alle diese Systeme basieren auf einer Satellitenkonstellation von</a:t>
            </a:r>
          </a:p>
          <a:p>
            <a:r>
              <a:rPr lang="de-CH" sz="1200" dirty="0">
                <a:solidFill>
                  <a:srgbClr val="000000"/>
                </a:solidFill>
              </a:rPr>
              <a:t>24 – 30 Satelliten, welche die Erde in einer Höhe von ca. 20 000 km</a:t>
            </a:r>
          </a:p>
          <a:p>
            <a:r>
              <a:rPr lang="de-DE" sz="1200" dirty="0">
                <a:solidFill>
                  <a:srgbClr val="000000"/>
                </a:solidFill>
              </a:rPr>
              <a:t>zweimal pro Tag umkreisen.</a:t>
            </a:r>
            <a:endParaRPr lang="de-DE" sz="1200" dirty="0"/>
          </a:p>
          <a:p>
            <a:endParaRPr lang="de-DE" dirty="0"/>
          </a:p>
        </p:txBody>
      </p:sp>
      <p:sp>
        <p:nvSpPr>
          <p:cNvPr id="4" name="Foliennummernplatzhalter 3"/>
          <p:cNvSpPr>
            <a:spLocks noGrp="1"/>
          </p:cNvSpPr>
          <p:nvPr>
            <p:ph type="sldNum" sz="quarter" idx="5"/>
          </p:nvPr>
        </p:nvSpPr>
        <p:spPr/>
        <p:txBody>
          <a:bodyPr/>
          <a:lstStyle/>
          <a:p>
            <a:fld id="{BE0EB5E5-C839-4F25-A672-232FDA80FA77}" type="slidenum">
              <a:rPr lang="de-CH" smtClean="0"/>
              <a:t>46</a:t>
            </a:fld>
            <a:endParaRPr lang="de-CH"/>
          </a:p>
        </p:txBody>
      </p:sp>
    </p:spTree>
    <p:extLst>
      <p:ext uri="{BB962C8B-B14F-4D97-AF65-F5344CB8AC3E}">
        <p14:creationId xmlns:p14="http://schemas.microsoft.com/office/powerpoint/2010/main" val="34274735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47</a:t>
            </a:fld>
            <a:endParaRPr lang="de-CH"/>
          </a:p>
        </p:txBody>
      </p:sp>
    </p:spTree>
    <p:extLst>
      <p:ext uri="{BB962C8B-B14F-4D97-AF65-F5344CB8AC3E}">
        <p14:creationId xmlns:p14="http://schemas.microsoft.com/office/powerpoint/2010/main" val="220844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5</a:t>
            </a:fld>
            <a:endParaRPr lang="de-CH"/>
          </a:p>
        </p:txBody>
      </p:sp>
    </p:spTree>
    <p:extLst>
      <p:ext uri="{BB962C8B-B14F-4D97-AF65-F5344CB8AC3E}">
        <p14:creationId xmlns:p14="http://schemas.microsoft.com/office/powerpoint/2010/main" val="3804097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Duisburg, Gerhard </a:t>
            </a:r>
            <a:r>
              <a:rPr lang="fr-CH" dirty="0" err="1"/>
              <a:t>Krämer</a:t>
            </a:r>
            <a:endParaRPr lang="fr-CH" dirty="0"/>
          </a:p>
          <a:p>
            <a:endParaRPr lang="fr-CH" dirty="0"/>
          </a:p>
          <a:p>
            <a:r>
              <a:rPr lang="de-CH" dirty="0"/>
              <a:t>Gerhard Mercator (* 5. März 1512 in </a:t>
            </a:r>
            <a:r>
              <a:rPr lang="de-CH" dirty="0" err="1"/>
              <a:t>Rupelmonde</a:t>
            </a:r>
            <a:r>
              <a:rPr lang="de-CH" dirty="0"/>
              <a:t>, Grafschaft Flandern; † 2. Dezember 1594 in Duisburg, Vereinigte Herzogtümer Jülich-Kleve-Berg) war ein Geograph und Kartograf, der schon zu Lebzeiten als der Ptolemäus seiner Zeit angesehen wurde und bis in die arabisch-islamische Welt berühmt war. Er hieß eigentlich Gerard de Kremer (latinisiert Gerardus Mercator, deutsch auch Gerhard Krämer).</a:t>
            </a:r>
          </a:p>
          <a:p>
            <a:r>
              <a:rPr lang="de-CH" dirty="0"/>
              <a:t>Heute vorwiegend als Kartograf und Globenhersteller bekannt, war Mercator im 16. Jahrhundert auch als Kosmograf, Theologe und Philosoph von großer Bedeutung und setzte Maßstäbe als Schriftkünstler. </a:t>
            </a:r>
          </a:p>
        </p:txBody>
      </p:sp>
      <p:sp>
        <p:nvSpPr>
          <p:cNvPr id="4" name="Foliennummernplatzhalter 3"/>
          <p:cNvSpPr>
            <a:spLocks noGrp="1"/>
          </p:cNvSpPr>
          <p:nvPr>
            <p:ph type="sldNum" sz="quarter" idx="10"/>
          </p:nvPr>
        </p:nvSpPr>
        <p:spPr/>
        <p:txBody>
          <a:bodyPr/>
          <a:lstStyle/>
          <a:p>
            <a:fld id="{BE0EB5E5-C839-4F25-A672-232FDA80FA77}" type="slidenum">
              <a:rPr lang="de-CH" smtClean="0"/>
              <a:t>6</a:t>
            </a:fld>
            <a:endParaRPr lang="de-CH"/>
          </a:p>
        </p:txBody>
      </p:sp>
    </p:spTree>
    <p:extLst>
      <p:ext uri="{BB962C8B-B14F-4D97-AF65-F5344CB8AC3E}">
        <p14:creationId xmlns:p14="http://schemas.microsoft.com/office/powerpoint/2010/main" val="593785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7</a:t>
            </a:fld>
            <a:endParaRPr lang="de-CH"/>
          </a:p>
        </p:txBody>
      </p:sp>
    </p:spTree>
    <p:extLst>
      <p:ext uri="{BB962C8B-B14F-4D97-AF65-F5344CB8AC3E}">
        <p14:creationId xmlns:p14="http://schemas.microsoft.com/office/powerpoint/2010/main" val="15455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8</a:t>
            </a:fld>
            <a:endParaRPr lang="de-CH"/>
          </a:p>
        </p:txBody>
      </p:sp>
    </p:spTree>
    <p:extLst>
      <p:ext uri="{BB962C8B-B14F-4D97-AF65-F5344CB8AC3E}">
        <p14:creationId xmlns:p14="http://schemas.microsoft.com/office/powerpoint/2010/main" val="343145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9</a:t>
            </a:fld>
            <a:endParaRPr lang="de-CH"/>
          </a:p>
        </p:txBody>
      </p:sp>
    </p:spTree>
    <p:extLst>
      <p:ext uri="{BB962C8B-B14F-4D97-AF65-F5344CB8AC3E}">
        <p14:creationId xmlns:p14="http://schemas.microsoft.com/office/powerpoint/2010/main" val="1214884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Tree>
    <p:extLst>
      <p:ext uri="{BB962C8B-B14F-4D97-AF65-F5344CB8AC3E}">
        <p14:creationId xmlns:p14="http://schemas.microsoft.com/office/powerpoint/2010/main" val="1842990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A643C0F-59E8-4C26-865C-5DED929B42E5}" type="datetimeFigureOut">
              <a:rPr lang="de-CH" smtClean="0"/>
              <a:t>05.08.2020</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27593917-3C20-4B3A-9EB5-40327E2678EC}" type="slidenum">
              <a:rPr lang="de-CH" smtClean="0"/>
              <a:t>‹Nr.›</a:t>
            </a:fld>
            <a:endParaRPr lang="de-CH"/>
          </a:p>
        </p:txBody>
      </p:sp>
    </p:spTree>
    <p:extLst>
      <p:ext uri="{BB962C8B-B14F-4D97-AF65-F5344CB8AC3E}">
        <p14:creationId xmlns:p14="http://schemas.microsoft.com/office/powerpoint/2010/main" val="3991107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A643C0F-59E8-4C26-865C-5DED929B42E5}" type="datetimeFigureOut">
              <a:rPr lang="de-CH" smtClean="0"/>
              <a:t>05.08.2020</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27593917-3C20-4B3A-9EB5-40327E2678EC}" type="slidenum">
              <a:rPr lang="de-CH" smtClean="0"/>
              <a:t>‹Nr.›</a:t>
            </a:fld>
            <a:endParaRPr lang="de-CH"/>
          </a:p>
        </p:txBody>
      </p:sp>
    </p:spTree>
    <p:extLst>
      <p:ext uri="{BB962C8B-B14F-4D97-AF65-F5344CB8AC3E}">
        <p14:creationId xmlns:p14="http://schemas.microsoft.com/office/powerpoint/2010/main" val="800278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Tree>
    <p:extLst>
      <p:ext uri="{BB962C8B-B14F-4D97-AF65-F5344CB8AC3E}">
        <p14:creationId xmlns:p14="http://schemas.microsoft.com/office/powerpoint/2010/main" val="1316072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844824"/>
            <a:ext cx="8229600" cy="4752528"/>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8" name="Titel 1"/>
          <p:cNvSpPr>
            <a:spLocks noGrp="1"/>
          </p:cNvSpPr>
          <p:nvPr>
            <p:ph type="title"/>
          </p:nvPr>
        </p:nvSpPr>
        <p:spPr>
          <a:xfrm>
            <a:off x="2195736" y="188640"/>
            <a:ext cx="6480720" cy="1296144"/>
          </a:xfrm>
        </p:spPr>
        <p:txBody>
          <a:bodyPr/>
          <a:lstStyle>
            <a:lvl1pPr>
              <a:defRPr b="1">
                <a:solidFill>
                  <a:schemeClr val="tx1">
                    <a:lumMod val="65000"/>
                    <a:lumOff val="35000"/>
                  </a:schemeClr>
                </a:solidFill>
              </a:defRPr>
            </a:lvl1pPr>
          </a:lstStyle>
          <a:p>
            <a:r>
              <a:rPr lang="de-DE" dirty="0"/>
              <a:t>Titelmasterformat durch Klicken bearbeiten</a:t>
            </a:r>
            <a:endParaRPr lang="de-CH" dirty="0"/>
          </a:p>
        </p:txBody>
      </p:sp>
      <p:sp>
        <p:nvSpPr>
          <p:cNvPr id="7" name="Rechteck 6"/>
          <p:cNvSpPr/>
          <p:nvPr userDrawn="1"/>
        </p:nvSpPr>
        <p:spPr>
          <a:xfrm>
            <a:off x="251520" y="1478728"/>
            <a:ext cx="8424936" cy="4571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CH"/>
          </a:p>
        </p:txBody>
      </p:sp>
      <p:pic>
        <p:nvPicPr>
          <p:cNvPr id="2050" name="Picture 2">
            <a:extLst>
              <a:ext uri="{FF2B5EF4-FFF2-40B4-BE49-F238E27FC236}">
                <a16:creationId xmlns:a16="http://schemas.microsoft.com/office/drawing/2014/main" id="{87B3C088-A586-4097-BC1F-F3541B7CBA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520" y="210492"/>
            <a:ext cx="1581150" cy="109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02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3A643C0F-59E8-4C26-865C-5DED929B42E5}" type="datetimeFigureOut">
              <a:rPr lang="de-CH" smtClean="0"/>
              <a:t>05.08.2020</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27593917-3C20-4B3A-9EB5-40327E2678EC}" type="slidenum">
              <a:rPr lang="de-CH" smtClean="0"/>
              <a:t>‹Nr.›</a:t>
            </a:fld>
            <a:endParaRPr lang="de-CH"/>
          </a:p>
        </p:txBody>
      </p:sp>
    </p:spTree>
    <p:extLst>
      <p:ext uri="{BB962C8B-B14F-4D97-AF65-F5344CB8AC3E}">
        <p14:creationId xmlns:p14="http://schemas.microsoft.com/office/powerpoint/2010/main" val="94734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fld id="{3A643C0F-59E8-4C26-865C-5DED929B42E5}" type="datetimeFigureOut">
              <a:rPr lang="de-CH" smtClean="0"/>
              <a:t>05.08.2020</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27593917-3C20-4B3A-9EB5-40327E2678EC}" type="slidenum">
              <a:rPr lang="de-CH" smtClean="0"/>
              <a:t>‹Nr.›</a:t>
            </a:fld>
            <a:endParaRPr lang="de-CH"/>
          </a:p>
        </p:txBody>
      </p:sp>
    </p:spTree>
    <p:extLst>
      <p:ext uri="{BB962C8B-B14F-4D97-AF65-F5344CB8AC3E}">
        <p14:creationId xmlns:p14="http://schemas.microsoft.com/office/powerpoint/2010/main" val="4039514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3A643C0F-59E8-4C26-865C-5DED929B42E5}" type="datetimeFigureOut">
              <a:rPr lang="de-CH" smtClean="0"/>
              <a:t>05.08.2020</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27593917-3C20-4B3A-9EB5-40327E2678EC}" type="slidenum">
              <a:rPr lang="de-CH" smtClean="0"/>
              <a:t>‹Nr.›</a:t>
            </a:fld>
            <a:endParaRPr lang="de-CH"/>
          </a:p>
        </p:txBody>
      </p:sp>
    </p:spTree>
    <p:extLst>
      <p:ext uri="{BB962C8B-B14F-4D97-AF65-F5344CB8AC3E}">
        <p14:creationId xmlns:p14="http://schemas.microsoft.com/office/powerpoint/2010/main" val="3954556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fld id="{3A643C0F-59E8-4C26-865C-5DED929B42E5}" type="datetimeFigureOut">
              <a:rPr lang="de-CH" smtClean="0"/>
              <a:t>05.08.2020</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27593917-3C20-4B3A-9EB5-40327E2678EC}" type="slidenum">
              <a:rPr lang="de-CH" smtClean="0"/>
              <a:t>‹Nr.›</a:t>
            </a:fld>
            <a:endParaRPr lang="de-CH"/>
          </a:p>
        </p:txBody>
      </p:sp>
    </p:spTree>
    <p:extLst>
      <p:ext uri="{BB962C8B-B14F-4D97-AF65-F5344CB8AC3E}">
        <p14:creationId xmlns:p14="http://schemas.microsoft.com/office/powerpoint/2010/main" val="175596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A643C0F-59E8-4C26-865C-5DED929B42E5}" type="datetimeFigureOut">
              <a:rPr lang="de-CH" smtClean="0"/>
              <a:t>05.08.2020</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27593917-3C20-4B3A-9EB5-40327E2678EC}" type="slidenum">
              <a:rPr lang="de-CH" smtClean="0"/>
              <a:t>‹Nr.›</a:t>
            </a:fld>
            <a:endParaRPr lang="de-CH"/>
          </a:p>
        </p:txBody>
      </p:sp>
    </p:spTree>
    <p:extLst>
      <p:ext uri="{BB962C8B-B14F-4D97-AF65-F5344CB8AC3E}">
        <p14:creationId xmlns:p14="http://schemas.microsoft.com/office/powerpoint/2010/main" val="1763101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3A643C0F-59E8-4C26-865C-5DED929B42E5}" type="datetimeFigureOut">
              <a:rPr lang="de-CH" smtClean="0"/>
              <a:t>05.08.2020</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27593917-3C20-4B3A-9EB5-40327E2678EC}" type="slidenum">
              <a:rPr lang="de-CH" smtClean="0"/>
              <a:t>‹Nr.›</a:t>
            </a:fld>
            <a:endParaRPr lang="de-CH"/>
          </a:p>
        </p:txBody>
      </p:sp>
    </p:spTree>
    <p:extLst>
      <p:ext uri="{BB962C8B-B14F-4D97-AF65-F5344CB8AC3E}">
        <p14:creationId xmlns:p14="http://schemas.microsoft.com/office/powerpoint/2010/main" val="662996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3A643C0F-59E8-4C26-865C-5DED929B42E5}" type="datetimeFigureOut">
              <a:rPr lang="de-CH" smtClean="0"/>
              <a:t>05.08.2020</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27593917-3C20-4B3A-9EB5-40327E2678EC}" type="slidenum">
              <a:rPr lang="de-CH" smtClean="0"/>
              <a:t>‹Nr.›</a:t>
            </a:fld>
            <a:endParaRPr lang="de-CH"/>
          </a:p>
        </p:txBody>
      </p:sp>
    </p:spTree>
    <p:extLst>
      <p:ext uri="{BB962C8B-B14F-4D97-AF65-F5344CB8AC3E}">
        <p14:creationId xmlns:p14="http://schemas.microsoft.com/office/powerpoint/2010/main" val="2224420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691680" y="188640"/>
            <a:ext cx="7725544" cy="1296144"/>
          </a:xfrm>
          <a:prstGeom prst="rect">
            <a:avLst/>
          </a:prstGeom>
        </p:spPr>
        <p:txBody>
          <a:bodyPr vert="horz" lIns="91440" tIns="45720" rIns="91440" bIns="45720" rtlCol="0" anchor="ctr">
            <a:normAutofit/>
          </a:bodyPr>
          <a:lstStyle/>
          <a:p>
            <a:r>
              <a:rPr lang="de-DE" dirty="0"/>
              <a:t>Titelmasterformat durch Klicken bearbeiten</a:t>
            </a:r>
            <a:endParaRPr lang="de-CH"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93917-3C20-4B3A-9EB5-40327E2678EC}" type="slidenum">
              <a:rPr lang="de-CH" smtClean="0"/>
              <a:t>‹Nr.›</a:t>
            </a:fld>
            <a:endParaRPr lang="de-CH"/>
          </a:p>
        </p:txBody>
      </p:sp>
    </p:spTree>
    <p:extLst>
      <p:ext uri="{BB962C8B-B14F-4D97-AF65-F5344CB8AC3E}">
        <p14:creationId xmlns:p14="http://schemas.microsoft.com/office/powerpoint/2010/main" val="862688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1BF8EF8-745C-4B5C-9727-D90B8F5BB79F}"/>
              </a:ext>
            </a:extLst>
          </p:cNvPr>
          <p:cNvPicPr>
            <a:picLocks noChangeAspect="1"/>
          </p:cNvPicPr>
          <p:nvPr/>
        </p:nvPicPr>
        <p:blipFill>
          <a:blip r:embed="rId3"/>
          <a:stretch>
            <a:fillRect/>
          </a:stretch>
        </p:blipFill>
        <p:spPr>
          <a:xfrm>
            <a:off x="611560" y="327655"/>
            <a:ext cx="3162300" cy="2181225"/>
          </a:xfrm>
          <a:prstGeom prst="rect">
            <a:avLst/>
          </a:prstGeom>
        </p:spPr>
      </p:pic>
      <p:sp>
        <p:nvSpPr>
          <p:cNvPr id="5" name="Textfeld 4">
            <a:extLst>
              <a:ext uri="{FF2B5EF4-FFF2-40B4-BE49-F238E27FC236}">
                <a16:creationId xmlns:a16="http://schemas.microsoft.com/office/drawing/2014/main" id="{28A78D5B-E8AF-4353-A389-1FA08C2A9820}"/>
              </a:ext>
            </a:extLst>
          </p:cNvPr>
          <p:cNvSpPr txBox="1"/>
          <p:nvPr/>
        </p:nvSpPr>
        <p:spPr>
          <a:xfrm>
            <a:off x="475688" y="2967335"/>
            <a:ext cx="2520280" cy="461665"/>
          </a:xfrm>
          <a:prstGeom prst="rect">
            <a:avLst/>
          </a:prstGeom>
          <a:noFill/>
        </p:spPr>
        <p:txBody>
          <a:bodyPr wrap="square" rtlCol="0">
            <a:spAutoFit/>
          </a:bodyPr>
          <a:lstStyle/>
          <a:p>
            <a:r>
              <a:rPr lang="de-CH" sz="2400" dirty="0"/>
              <a:t>29. Februar 2020</a:t>
            </a:r>
            <a:endParaRPr lang="de-DE" sz="2400" dirty="0"/>
          </a:p>
        </p:txBody>
      </p:sp>
      <p:sp>
        <p:nvSpPr>
          <p:cNvPr id="6" name="Textfeld 5">
            <a:extLst>
              <a:ext uri="{FF2B5EF4-FFF2-40B4-BE49-F238E27FC236}">
                <a16:creationId xmlns:a16="http://schemas.microsoft.com/office/drawing/2014/main" id="{57F97FC1-E754-47B7-951F-823E6A297DD9}"/>
              </a:ext>
            </a:extLst>
          </p:cNvPr>
          <p:cNvSpPr txBox="1"/>
          <p:nvPr/>
        </p:nvSpPr>
        <p:spPr>
          <a:xfrm>
            <a:off x="428312" y="3625846"/>
            <a:ext cx="5135312" cy="1446550"/>
          </a:xfrm>
          <a:prstGeom prst="rect">
            <a:avLst/>
          </a:prstGeom>
          <a:noFill/>
        </p:spPr>
        <p:txBody>
          <a:bodyPr wrap="square" rtlCol="0">
            <a:spAutoFit/>
          </a:bodyPr>
          <a:lstStyle/>
          <a:p>
            <a:r>
              <a:rPr lang="de-CH" sz="4400" dirty="0"/>
              <a:t>Fachgruppentreffen </a:t>
            </a:r>
          </a:p>
          <a:p>
            <a:r>
              <a:rPr lang="de-CH" sz="4400" dirty="0"/>
              <a:t>Orientierung</a:t>
            </a:r>
            <a:endParaRPr lang="de-DE" sz="4400" dirty="0"/>
          </a:p>
        </p:txBody>
      </p:sp>
      <p:pic>
        <p:nvPicPr>
          <p:cNvPr id="7" name="Picture 2">
            <a:extLst>
              <a:ext uri="{FF2B5EF4-FFF2-40B4-BE49-F238E27FC236}">
                <a16:creationId xmlns:a16="http://schemas.microsoft.com/office/drawing/2014/main" id="{0D50E141-C356-4193-A92D-858B5E7C9E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99" r="17402"/>
          <a:stretch/>
        </p:blipFill>
        <p:spPr bwMode="auto">
          <a:xfrm>
            <a:off x="5907176" y="0"/>
            <a:ext cx="33843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652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uni-due.de/imperia/md/images/physik/merca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060848"/>
            <a:ext cx="4600575" cy="460057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r>
              <a:rPr lang="de-CH" dirty="0"/>
              <a:t>Mercator-Projektion</a:t>
            </a:r>
            <a:endParaRPr lang="de-DE" dirty="0"/>
          </a:p>
        </p:txBody>
      </p:sp>
      <p:pic>
        <p:nvPicPr>
          <p:cNvPr id="5124" name="Picture 4" descr="http://www.uni-due.de/imperia/md/images/physik/mercato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3" y="2079897"/>
            <a:ext cx="4600575" cy="45624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uni-due.de/imperia/md/images/physik/mercator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2" y="-180517"/>
            <a:ext cx="4608514" cy="6946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79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20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979712" y="124435"/>
            <a:ext cx="6984776" cy="1296144"/>
          </a:xfrm>
        </p:spPr>
        <p:txBody>
          <a:bodyPr/>
          <a:lstStyle/>
          <a:p>
            <a:r>
              <a:rPr lang="de-CH" dirty="0"/>
              <a:t>Die </a:t>
            </a:r>
            <a:r>
              <a:rPr lang="de-CH" dirty="0" err="1"/>
              <a:t>Mercatorkarte</a:t>
            </a:r>
            <a:endParaRPr lang="de-DE" dirty="0"/>
          </a:p>
        </p:txBody>
      </p:sp>
      <p:pic>
        <p:nvPicPr>
          <p:cNvPr id="7170" name="Picture 2" descr="https://www.uni-due.de/imperia/md/images/ub/ausstell/karte_mercator_navigantium_sepia_800.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5825" y="1863725"/>
            <a:ext cx="7372350" cy="47148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Ähnliches Foto"/>
          <p:cNvPicPr>
            <a:picLocks noChangeAspect="1" noChangeArrowheads="1"/>
          </p:cNvPicPr>
          <p:nvPr/>
        </p:nvPicPr>
        <p:blipFill rotWithShape="1">
          <a:blip r:embed="rId4">
            <a:extLst>
              <a:ext uri="{28A0092B-C50C-407E-A947-70E740481C1C}">
                <a14:useLocalDpi xmlns:a14="http://schemas.microsoft.com/office/drawing/2010/main" val="0"/>
              </a:ext>
            </a:extLst>
          </a:blip>
          <a:srcRect l="12836" t="5422" r="15503" b="27514"/>
          <a:stretch/>
        </p:blipFill>
        <p:spPr bwMode="auto">
          <a:xfrm>
            <a:off x="902017" y="1863725"/>
            <a:ext cx="7339965" cy="486339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Gerader Verbinder 4"/>
          <p:cNvCxnSpPr/>
          <p:nvPr/>
        </p:nvCxnSpPr>
        <p:spPr>
          <a:xfrm>
            <a:off x="885825" y="5229200"/>
            <a:ext cx="7372350" cy="0"/>
          </a:xfrm>
          <a:prstGeom prst="line">
            <a:avLst/>
          </a:prstGeom>
        </p:spPr>
        <p:style>
          <a:lnRef idx="2">
            <a:schemeClr val="accent6"/>
          </a:lnRef>
          <a:fillRef idx="0">
            <a:schemeClr val="accent6"/>
          </a:fillRef>
          <a:effectRef idx="1">
            <a:schemeClr val="accent6"/>
          </a:effectRef>
          <a:fontRef idx="minor">
            <a:schemeClr val="tx1"/>
          </a:fontRef>
        </p:style>
      </p:cxnSp>
      <p:sp>
        <p:nvSpPr>
          <p:cNvPr id="2" name="Textfeld 1">
            <a:extLst>
              <a:ext uri="{FF2B5EF4-FFF2-40B4-BE49-F238E27FC236}">
                <a16:creationId xmlns:a16="http://schemas.microsoft.com/office/drawing/2014/main" id="{4B9868BB-4BAD-4B7B-923D-B00963E8B3F6}"/>
              </a:ext>
            </a:extLst>
          </p:cNvPr>
          <p:cNvSpPr txBox="1"/>
          <p:nvPr/>
        </p:nvSpPr>
        <p:spPr>
          <a:xfrm>
            <a:off x="3419872" y="2420888"/>
            <a:ext cx="1152128" cy="369332"/>
          </a:xfrm>
          <a:prstGeom prst="rect">
            <a:avLst/>
          </a:prstGeom>
          <a:solidFill>
            <a:srgbClr val="D9D9D9">
              <a:alpha val="60000"/>
            </a:srgbClr>
          </a:solidFill>
        </p:spPr>
        <p:txBody>
          <a:bodyPr wrap="square" rtlCol="0">
            <a:spAutoFit/>
          </a:bodyPr>
          <a:lstStyle/>
          <a:p>
            <a:r>
              <a:rPr lang="de-CH" dirty="0"/>
              <a:t>2 </a:t>
            </a:r>
            <a:r>
              <a:rPr lang="de-CH" dirty="0" err="1"/>
              <a:t>Mio</a:t>
            </a:r>
            <a:r>
              <a:rPr lang="de-CH" dirty="0"/>
              <a:t> km</a:t>
            </a:r>
            <a:r>
              <a:rPr lang="de-CH" baseline="30000" dirty="0"/>
              <a:t>2</a:t>
            </a:r>
            <a:endParaRPr lang="de-DE" dirty="0"/>
          </a:p>
        </p:txBody>
      </p:sp>
      <p:sp>
        <p:nvSpPr>
          <p:cNvPr id="8" name="Textfeld 7">
            <a:extLst>
              <a:ext uri="{FF2B5EF4-FFF2-40B4-BE49-F238E27FC236}">
                <a16:creationId xmlns:a16="http://schemas.microsoft.com/office/drawing/2014/main" id="{4B327BBF-8909-471F-B01F-3EE8585E69C5}"/>
              </a:ext>
            </a:extLst>
          </p:cNvPr>
          <p:cNvSpPr txBox="1"/>
          <p:nvPr/>
        </p:nvSpPr>
        <p:spPr>
          <a:xfrm>
            <a:off x="4427984" y="4692702"/>
            <a:ext cx="1296144" cy="369332"/>
          </a:xfrm>
          <a:prstGeom prst="rect">
            <a:avLst/>
          </a:prstGeom>
          <a:solidFill>
            <a:srgbClr val="D9D9D9">
              <a:alpha val="60000"/>
            </a:srgbClr>
          </a:solidFill>
        </p:spPr>
        <p:txBody>
          <a:bodyPr wrap="square" rtlCol="0">
            <a:spAutoFit/>
          </a:bodyPr>
          <a:lstStyle/>
          <a:p>
            <a:r>
              <a:rPr lang="de-CH" dirty="0"/>
              <a:t>30 </a:t>
            </a:r>
            <a:r>
              <a:rPr lang="de-CH" dirty="0" err="1"/>
              <a:t>Mio</a:t>
            </a:r>
            <a:r>
              <a:rPr lang="de-CH" dirty="0"/>
              <a:t> km</a:t>
            </a:r>
            <a:r>
              <a:rPr lang="de-CH" baseline="30000" dirty="0"/>
              <a:t>2</a:t>
            </a:r>
            <a:endParaRPr lang="de-DE" dirty="0"/>
          </a:p>
        </p:txBody>
      </p:sp>
    </p:spTree>
    <p:extLst>
      <p:ext uri="{BB962C8B-B14F-4D97-AF65-F5344CB8AC3E}">
        <p14:creationId xmlns:p14="http://schemas.microsoft.com/office/powerpoint/2010/main" val="177316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Peters Karte (1973)</a:t>
            </a:r>
            <a:endParaRPr lang="de-DE" dirty="0"/>
          </a:p>
        </p:txBody>
      </p:sp>
      <p:pic>
        <p:nvPicPr>
          <p:cNvPr id="8194" name="Picture 2" descr="https://upload.wikimedia.org/wikipedia/commons/thumb/1/11/Peters_projection%2C_date_line_in_Bering_strait.svg/1280px-Peters_projection%2C_date_line_in_Bering_strait.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56" y="1721656"/>
            <a:ext cx="7164288" cy="487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908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dirty="0" err="1"/>
              <a:t>Zylinderprojektion</a:t>
            </a:r>
            <a:endParaRPr lang="de-CH" dirty="0"/>
          </a:p>
        </p:txBody>
      </p:sp>
      <p:pic>
        <p:nvPicPr>
          <p:cNvPr id="10242" name="Picture 2" descr="B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610" y="1772816"/>
            <a:ext cx="3472780" cy="453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79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dirty="0" err="1"/>
              <a:t>Zylinderprojektion</a:t>
            </a:r>
            <a:endParaRPr lang="de-CH" dirty="0"/>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723397"/>
            <a:ext cx="4616177" cy="508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5369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AEF092-381B-4D72-8A9C-19879C77592B}"/>
              </a:ext>
            </a:extLst>
          </p:cNvPr>
          <p:cNvSpPr>
            <a:spLocks noGrp="1"/>
          </p:cNvSpPr>
          <p:nvPr>
            <p:ph idx="1"/>
          </p:nvPr>
        </p:nvSpPr>
        <p:spPr/>
        <p:txBody>
          <a:bodyPr/>
          <a:lstStyle/>
          <a:p>
            <a:pPr marL="0" indent="0">
              <a:buNone/>
            </a:pPr>
            <a:r>
              <a:rPr lang="de-CH" dirty="0"/>
              <a:t>Schiefachsige Zylinderprojektion</a:t>
            </a:r>
            <a:endParaRPr lang="de-DE" dirty="0"/>
          </a:p>
        </p:txBody>
      </p:sp>
      <p:sp>
        <p:nvSpPr>
          <p:cNvPr id="3" name="Titel 2">
            <a:extLst>
              <a:ext uri="{FF2B5EF4-FFF2-40B4-BE49-F238E27FC236}">
                <a16:creationId xmlns:a16="http://schemas.microsoft.com/office/drawing/2014/main" id="{BBA98E17-B0F2-4D84-9F5E-7E6508800128}"/>
              </a:ext>
            </a:extLst>
          </p:cNvPr>
          <p:cNvSpPr>
            <a:spLocks noGrp="1"/>
          </p:cNvSpPr>
          <p:nvPr>
            <p:ph type="title"/>
          </p:nvPr>
        </p:nvSpPr>
        <p:spPr/>
        <p:txBody>
          <a:bodyPr/>
          <a:lstStyle/>
          <a:p>
            <a:r>
              <a:rPr lang="de-CH" dirty="0"/>
              <a:t>Schweizer Karten</a:t>
            </a:r>
            <a:endParaRPr lang="de-DE" dirty="0"/>
          </a:p>
        </p:txBody>
      </p:sp>
      <p:pic>
        <p:nvPicPr>
          <p:cNvPr id="6146" name="Picture 2">
            <a:extLst>
              <a:ext uri="{FF2B5EF4-FFF2-40B4-BE49-F238E27FC236}">
                <a16:creationId xmlns:a16="http://schemas.microsoft.com/office/drawing/2014/main" id="{B694EFE7-72C4-4AEE-9300-00EFEA37D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900" y="2968550"/>
            <a:ext cx="2362200"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953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AC143DB-3169-4FC9-8589-BF9D00CA333C}"/>
              </a:ext>
            </a:extLst>
          </p:cNvPr>
          <p:cNvSpPr>
            <a:spLocks noGrp="1"/>
          </p:cNvSpPr>
          <p:nvPr>
            <p:ph type="title"/>
          </p:nvPr>
        </p:nvSpPr>
        <p:spPr>
          <a:xfrm>
            <a:off x="2051720" y="188640"/>
            <a:ext cx="6624735" cy="1296144"/>
          </a:xfrm>
        </p:spPr>
        <p:txBody>
          <a:bodyPr/>
          <a:lstStyle/>
          <a:p>
            <a:r>
              <a:rPr lang="de-CH" dirty="0"/>
              <a:t>Wo sind wir?</a:t>
            </a:r>
            <a:endParaRPr lang="de-DE" dirty="0"/>
          </a:p>
        </p:txBody>
      </p:sp>
      <p:sp>
        <p:nvSpPr>
          <p:cNvPr id="10" name="Ellipse 9">
            <a:extLst>
              <a:ext uri="{FF2B5EF4-FFF2-40B4-BE49-F238E27FC236}">
                <a16:creationId xmlns:a16="http://schemas.microsoft.com/office/drawing/2014/main" id="{F89A1977-F112-4A2F-BC89-519D425FF537}"/>
              </a:ext>
            </a:extLst>
          </p:cNvPr>
          <p:cNvSpPr/>
          <p:nvPr/>
        </p:nvSpPr>
        <p:spPr>
          <a:xfrm>
            <a:off x="5436096" y="4005064"/>
            <a:ext cx="216024" cy="216024"/>
          </a:xfrm>
          <a:prstGeom prst="ellipse">
            <a:avLst/>
          </a:prstGeom>
          <a:noFill/>
          <a:ln w="38100">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6" name="Grafik 5">
            <a:extLst>
              <a:ext uri="{FF2B5EF4-FFF2-40B4-BE49-F238E27FC236}">
                <a16:creationId xmlns:a16="http://schemas.microsoft.com/office/drawing/2014/main" id="{5A504081-42CB-46E7-8565-C2583C06F77C}"/>
              </a:ext>
            </a:extLst>
          </p:cNvPr>
          <p:cNvPicPr>
            <a:picLocks noChangeAspect="1"/>
          </p:cNvPicPr>
          <p:nvPr/>
        </p:nvPicPr>
        <p:blipFill>
          <a:blip r:embed="rId3"/>
          <a:stretch>
            <a:fillRect/>
          </a:stretch>
        </p:blipFill>
        <p:spPr>
          <a:xfrm>
            <a:off x="0" y="2408216"/>
            <a:ext cx="9144000" cy="4435647"/>
          </a:xfrm>
          <a:prstGeom prst="rect">
            <a:avLst/>
          </a:prstGeom>
        </p:spPr>
      </p:pic>
    </p:spTree>
    <p:extLst>
      <p:ext uri="{BB962C8B-B14F-4D97-AF65-F5344CB8AC3E}">
        <p14:creationId xmlns:p14="http://schemas.microsoft.com/office/powerpoint/2010/main" val="295012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0" fill="hold"/>
                                        <p:tgtEl>
                                          <p:spTgt spid="10"/>
                                        </p:tgtEl>
                                        <p:attrNameLst>
                                          <p:attrName>ppt_x</p:attrName>
                                        </p:attrNameLst>
                                      </p:cBhvr>
                                      <p:tavLst>
                                        <p:tav tm="0">
                                          <p:val>
                                            <p:strVal val="0-#ppt_w/2"/>
                                          </p:val>
                                        </p:tav>
                                        <p:tav tm="100000">
                                          <p:val>
                                            <p:strVal val="#ppt_x"/>
                                          </p:val>
                                        </p:tav>
                                      </p:tavLst>
                                    </p:anim>
                                    <p:anim calcmode="lin" valueType="num">
                                      <p:cBhvr additive="base">
                                        <p:cTn id="8" dur="3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piellokal - Schachklub Bümpliz">
            <a:extLst>
              <a:ext uri="{FF2B5EF4-FFF2-40B4-BE49-F238E27FC236}">
                <a16:creationId xmlns:a16="http://schemas.microsoft.com/office/drawing/2014/main" id="{0C1B5740-7FBA-4168-AAF7-BC2BE45A24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301"/>
          <a:stretch/>
        </p:blipFill>
        <p:spPr bwMode="auto">
          <a:xfrm>
            <a:off x="5466027" y="-133111"/>
            <a:ext cx="3677973" cy="3810327"/>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a:extLst>
              <a:ext uri="{FF2B5EF4-FFF2-40B4-BE49-F238E27FC236}">
                <a16:creationId xmlns:a16="http://schemas.microsoft.com/office/drawing/2014/main" id="{A56769A6-6BEE-4969-92C2-6AB741297116}"/>
              </a:ext>
            </a:extLst>
          </p:cNvPr>
          <p:cNvSpPr>
            <a:spLocks noGrp="1"/>
          </p:cNvSpPr>
          <p:nvPr>
            <p:ph idx="1"/>
          </p:nvPr>
        </p:nvSpPr>
        <p:spPr/>
        <p:txBody>
          <a:bodyPr/>
          <a:lstStyle/>
          <a:p>
            <a:pPr>
              <a:spcBef>
                <a:spcPts val="0"/>
              </a:spcBef>
              <a:spcAft>
                <a:spcPts val="1800"/>
              </a:spcAft>
            </a:pPr>
            <a:r>
              <a:rPr lang="de-DE" dirty="0" err="1"/>
              <a:t>Bümplizstrasse</a:t>
            </a:r>
            <a:r>
              <a:rPr lang="de-DE" dirty="0"/>
              <a:t> 89</a:t>
            </a:r>
            <a:br>
              <a:rPr lang="de-DE" dirty="0"/>
            </a:br>
            <a:r>
              <a:rPr lang="de-DE" dirty="0"/>
              <a:t>3018 Bern</a:t>
            </a:r>
          </a:p>
          <a:p>
            <a:pPr>
              <a:spcBef>
                <a:spcPts val="0"/>
              </a:spcBef>
              <a:spcAft>
                <a:spcPts val="1800"/>
              </a:spcAft>
            </a:pPr>
            <a:r>
              <a:rPr lang="de-CH" dirty="0"/>
              <a:t>2'596'440, 1'199'232</a:t>
            </a:r>
          </a:p>
          <a:p>
            <a:pPr>
              <a:spcBef>
                <a:spcPts val="0"/>
              </a:spcBef>
              <a:spcAft>
                <a:spcPts val="1800"/>
              </a:spcAft>
            </a:pPr>
            <a:r>
              <a:rPr lang="de-CH" dirty="0"/>
              <a:t>46.94417, 7.39188</a:t>
            </a:r>
          </a:p>
          <a:p>
            <a:pPr>
              <a:spcBef>
                <a:spcPts val="0"/>
              </a:spcBef>
              <a:spcAft>
                <a:spcPts val="1800"/>
              </a:spcAft>
            </a:pPr>
            <a:r>
              <a:rPr lang="de-DE" dirty="0"/>
              <a:t>377'616, 5'200'215 (</a:t>
            </a:r>
            <a:r>
              <a:rPr lang="de-DE" dirty="0" err="1"/>
              <a:t>zone</a:t>
            </a:r>
            <a:r>
              <a:rPr lang="de-DE" dirty="0"/>
              <a:t> 32T)</a:t>
            </a:r>
            <a:endParaRPr lang="de-CH" dirty="0"/>
          </a:p>
          <a:p>
            <a:pPr>
              <a:spcBef>
                <a:spcPts val="0"/>
              </a:spcBef>
              <a:spcAft>
                <a:spcPts val="1800"/>
              </a:spcAft>
            </a:pPr>
            <a:r>
              <a:rPr lang="de-DE" dirty="0" err="1"/>
              <a:t>teppich.hell.hübsch</a:t>
            </a:r>
            <a:endParaRPr lang="de-CH" dirty="0"/>
          </a:p>
          <a:p>
            <a:endParaRPr lang="de-DE" dirty="0"/>
          </a:p>
        </p:txBody>
      </p:sp>
      <p:sp>
        <p:nvSpPr>
          <p:cNvPr id="3" name="Titel 2">
            <a:extLst>
              <a:ext uri="{FF2B5EF4-FFF2-40B4-BE49-F238E27FC236}">
                <a16:creationId xmlns:a16="http://schemas.microsoft.com/office/drawing/2014/main" id="{80A38707-87AF-4021-BEFF-7C8DA437CFE6}"/>
              </a:ext>
            </a:extLst>
          </p:cNvPr>
          <p:cNvSpPr>
            <a:spLocks noGrp="1"/>
          </p:cNvSpPr>
          <p:nvPr>
            <p:ph type="title"/>
          </p:nvPr>
        </p:nvSpPr>
        <p:spPr/>
        <p:txBody>
          <a:bodyPr/>
          <a:lstStyle/>
          <a:p>
            <a:r>
              <a:rPr lang="de-CH" dirty="0"/>
              <a:t>Ortsangabe</a:t>
            </a:r>
            <a:endParaRPr lang="de-DE" dirty="0"/>
          </a:p>
        </p:txBody>
      </p:sp>
      <p:grpSp>
        <p:nvGrpSpPr>
          <p:cNvPr id="6" name="Gruppieren 5">
            <a:extLst>
              <a:ext uri="{FF2B5EF4-FFF2-40B4-BE49-F238E27FC236}">
                <a16:creationId xmlns:a16="http://schemas.microsoft.com/office/drawing/2014/main" id="{ED98DD74-E7DA-4505-BF76-9D4D6B2510ED}"/>
              </a:ext>
            </a:extLst>
          </p:cNvPr>
          <p:cNvGrpSpPr/>
          <p:nvPr/>
        </p:nvGrpSpPr>
        <p:grpSpPr>
          <a:xfrm>
            <a:off x="5401481" y="2055244"/>
            <a:ext cx="2859835" cy="1185347"/>
            <a:chOff x="5394672" y="2437538"/>
            <a:chExt cx="2859835" cy="1440160"/>
          </a:xfrm>
        </p:grpSpPr>
        <p:sp>
          <p:nvSpPr>
            <p:cNvPr id="4" name="Denkblase: wolkenförmig 3">
              <a:extLst>
                <a:ext uri="{FF2B5EF4-FFF2-40B4-BE49-F238E27FC236}">
                  <a16:creationId xmlns:a16="http://schemas.microsoft.com/office/drawing/2014/main" id="{CAB31BD5-152D-412C-BB09-9B6ADCC6261A}"/>
                </a:ext>
              </a:extLst>
            </p:cNvPr>
            <p:cNvSpPr/>
            <p:nvPr/>
          </p:nvSpPr>
          <p:spPr>
            <a:xfrm>
              <a:off x="5394672" y="2437538"/>
              <a:ext cx="2857467" cy="1440160"/>
            </a:xfrm>
            <a:prstGeom prst="cloudCallout">
              <a:avLst>
                <a:gd name="adj1" fmla="val -80731"/>
                <a:gd name="adj2" fmla="val 39035"/>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84753C85-4DB8-405E-8E57-383DAD78213D}"/>
                </a:ext>
              </a:extLst>
            </p:cNvPr>
            <p:cNvSpPr txBox="1"/>
            <p:nvPr/>
          </p:nvSpPr>
          <p:spPr>
            <a:xfrm>
              <a:off x="5590211" y="2729956"/>
              <a:ext cx="2664296" cy="707886"/>
            </a:xfrm>
            <a:prstGeom prst="rect">
              <a:avLst/>
            </a:prstGeom>
            <a:noFill/>
          </p:spPr>
          <p:txBody>
            <a:bodyPr wrap="square" rtlCol="0">
              <a:spAutoFit/>
            </a:bodyPr>
            <a:lstStyle/>
            <a:p>
              <a:r>
                <a:rPr lang="de-CH" sz="4000" dirty="0"/>
                <a:t>LV03 / LV95</a:t>
              </a:r>
              <a:endParaRPr lang="de-DE" sz="4000" dirty="0"/>
            </a:p>
          </p:txBody>
        </p:sp>
      </p:grpSp>
      <p:grpSp>
        <p:nvGrpSpPr>
          <p:cNvPr id="12" name="Gruppieren 11">
            <a:extLst>
              <a:ext uri="{FF2B5EF4-FFF2-40B4-BE49-F238E27FC236}">
                <a16:creationId xmlns:a16="http://schemas.microsoft.com/office/drawing/2014/main" id="{C32BC6F8-5DFE-47D4-B123-4C2B02B92CC5}"/>
              </a:ext>
            </a:extLst>
          </p:cNvPr>
          <p:cNvGrpSpPr/>
          <p:nvPr/>
        </p:nvGrpSpPr>
        <p:grpSpPr>
          <a:xfrm>
            <a:off x="5754714" y="3310295"/>
            <a:ext cx="3104510" cy="1003333"/>
            <a:chOff x="5658350" y="4394251"/>
            <a:chExt cx="3104510" cy="1140985"/>
          </a:xfrm>
        </p:grpSpPr>
        <p:sp>
          <p:nvSpPr>
            <p:cNvPr id="7" name="Denkblase: wolkenförmig 6">
              <a:extLst>
                <a:ext uri="{FF2B5EF4-FFF2-40B4-BE49-F238E27FC236}">
                  <a16:creationId xmlns:a16="http://schemas.microsoft.com/office/drawing/2014/main" id="{34EED665-45C0-4919-BDED-3CF33C1EF453}"/>
                </a:ext>
              </a:extLst>
            </p:cNvPr>
            <p:cNvSpPr/>
            <p:nvPr/>
          </p:nvSpPr>
          <p:spPr>
            <a:xfrm>
              <a:off x="5658350" y="4394251"/>
              <a:ext cx="2857467" cy="1140985"/>
            </a:xfrm>
            <a:prstGeom prst="cloudCallout">
              <a:avLst>
                <a:gd name="adj1" fmla="val -104357"/>
                <a:gd name="adj2" fmla="val 5123"/>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574366E7-4E29-4528-B829-8B8A5F451E0A}"/>
                </a:ext>
              </a:extLst>
            </p:cNvPr>
            <p:cNvSpPr txBox="1"/>
            <p:nvPr/>
          </p:nvSpPr>
          <p:spPr>
            <a:xfrm>
              <a:off x="6098564" y="4512488"/>
              <a:ext cx="2664296" cy="707886"/>
            </a:xfrm>
            <a:prstGeom prst="rect">
              <a:avLst/>
            </a:prstGeom>
            <a:noFill/>
          </p:spPr>
          <p:txBody>
            <a:bodyPr wrap="square" rtlCol="0">
              <a:spAutoFit/>
            </a:bodyPr>
            <a:lstStyle/>
            <a:p>
              <a:r>
                <a:rPr lang="de-CH" sz="4000" dirty="0"/>
                <a:t>WGS 84</a:t>
              </a:r>
              <a:endParaRPr lang="de-DE" sz="4000" dirty="0"/>
            </a:p>
          </p:txBody>
        </p:sp>
      </p:grpSp>
      <p:grpSp>
        <p:nvGrpSpPr>
          <p:cNvPr id="11" name="Gruppieren 10">
            <a:extLst>
              <a:ext uri="{FF2B5EF4-FFF2-40B4-BE49-F238E27FC236}">
                <a16:creationId xmlns:a16="http://schemas.microsoft.com/office/drawing/2014/main" id="{35FD48B7-674C-4CC0-86E4-B2DF5B704318}"/>
              </a:ext>
            </a:extLst>
          </p:cNvPr>
          <p:cNvGrpSpPr/>
          <p:nvPr/>
        </p:nvGrpSpPr>
        <p:grpSpPr>
          <a:xfrm>
            <a:off x="6496772" y="4383331"/>
            <a:ext cx="2080924" cy="988834"/>
            <a:chOff x="6269547" y="5610318"/>
            <a:chExt cx="2417253" cy="1140985"/>
          </a:xfrm>
        </p:grpSpPr>
        <p:sp>
          <p:nvSpPr>
            <p:cNvPr id="9" name="Denkblase: wolkenförmig 8">
              <a:extLst>
                <a:ext uri="{FF2B5EF4-FFF2-40B4-BE49-F238E27FC236}">
                  <a16:creationId xmlns:a16="http://schemas.microsoft.com/office/drawing/2014/main" id="{1F405707-301E-460F-BFD7-45E4D4A408CC}"/>
                </a:ext>
              </a:extLst>
            </p:cNvPr>
            <p:cNvSpPr/>
            <p:nvPr/>
          </p:nvSpPr>
          <p:spPr>
            <a:xfrm>
              <a:off x="6269547" y="5610318"/>
              <a:ext cx="2417253" cy="1140985"/>
            </a:xfrm>
            <a:prstGeom prst="cloudCallout">
              <a:avLst>
                <a:gd name="adj1" fmla="val -72695"/>
                <a:gd name="adj2" fmla="val -14930"/>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5D8191F8-FDDC-4021-823C-57424DA7F210}"/>
                </a:ext>
              </a:extLst>
            </p:cNvPr>
            <p:cNvSpPr txBox="1"/>
            <p:nvPr/>
          </p:nvSpPr>
          <p:spPr>
            <a:xfrm>
              <a:off x="6843692" y="5853572"/>
              <a:ext cx="1790539" cy="674754"/>
            </a:xfrm>
            <a:prstGeom prst="rect">
              <a:avLst/>
            </a:prstGeom>
            <a:noFill/>
          </p:spPr>
          <p:txBody>
            <a:bodyPr wrap="square" rtlCol="0">
              <a:spAutoFit/>
            </a:bodyPr>
            <a:lstStyle/>
            <a:p>
              <a:r>
                <a:rPr lang="de-CH" sz="3200" dirty="0"/>
                <a:t>UTM</a:t>
              </a:r>
              <a:endParaRPr lang="de-DE" sz="3200" dirty="0"/>
            </a:p>
          </p:txBody>
        </p:sp>
      </p:grpSp>
      <p:grpSp>
        <p:nvGrpSpPr>
          <p:cNvPr id="15" name="Gruppieren 14">
            <a:extLst>
              <a:ext uri="{FF2B5EF4-FFF2-40B4-BE49-F238E27FC236}">
                <a16:creationId xmlns:a16="http://schemas.microsoft.com/office/drawing/2014/main" id="{8BF0C90E-FEB1-4051-B32A-F6500FF2374D}"/>
              </a:ext>
            </a:extLst>
          </p:cNvPr>
          <p:cNvGrpSpPr/>
          <p:nvPr/>
        </p:nvGrpSpPr>
        <p:grpSpPr>
          <a:xfrm>
            <a:off x="5401481" y="5471028"/>
            <a:ext cx="2453966" cy="1140985"/>
            <a:chOff x="6269547" y="5610318"/>
            <a:chExt cx="2453966" cy="1140985"/>
          </a:xfrm>
        </p:grpSpPr>
        <p:sp>
          <p:nvSpPr>
            <p:cNvPr id="16" name="Denkblase: wolkenförmig 15">
              <a:extLst>
                <a:ext uri="{FF2B5EF4-FFF2-40B4-BE49-F238E27FC236}">
                  <a16:creationId xmlns:a16="http://schemas.microsoft.com/office/drawing/2014/main" id="{C0342B21-EB06-4347-8CDA-33ACEC755565}"/>
                </a:ext>
              </a:extLst>
            </p:cNvPr>
            <p:cNvSpPr/>
            <p:nvPr/>
          </p:nvSpPr>
          <p:spPr>
            <a:xfrm>
              <a:off x="6269547" y="5610318"/>
              <a:ext cx="2417253" cy="1140985"/>
            </a:xfrm>
            <a:prstGeom prst="cloudCallout">
              <a:avLst>
                <a:gd name="adj1" fmla="val -87478"/>
                <a:gd name="adj2" fmla="val -35195"/>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3A5B4A74-A3FB-456E-96B6-9500D8D3C0C9}"/>
                </a:ext>
              </a:extLst>
            </p:cNvPr>
            <p:cNvSpPr txBox="1"/>
            <p:nvPr/>
          </p:nvSpPr>
          <p:spPr>
            <a:xfrm>
              <a:off x="6347450" y="5835413"/>
              <a:ext cx="2376063" cy="584775"/>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de-CH" sz="3200" dirty="0"/>
                <a:t>what3words</a:t>
              </a:r>
              <a:endParaRPr lang="de-DE" sz="3200" dirty="0"/>
            </a:p>
          </p:txBody>
        </p:sp>
      </p:grpSp>
    </p:spTree>
    <p:extLst>
      <p:ext uri="{BB962C8B-B14F-4D97-AF65-F5344CB8AC3E}">
        <p14:creationId xmlns:p14="http://schemas.microsoft.com/office/powerpoint/2010/main" val="194359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Bildschirmausschnitt">
            <a:extLst>
              <a:ext uri="{FF2B5EF4-FFF2-40B4-BE49-F238E27FC236}">
                <a16:creationId xmlns:a16="http://schemas.microsoft.com/office/drawing/2014/main" id="{C3FAC7CD-23F2-4FB9-9D59-44C5A7D6B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196" y="2060848"/>
            <a:ext cx="8352928" cy="4415754"/>
          </a:xfrm>
          <a:prstGeom prst="rect">
            <a:avLst/>
          </a:prstGeom>
          <a:ln>
            <a:noFill/>
          </a:ln>
          <a:effectLst>
            <a:outerShdw blurRad="292100" dist="139700" dir="2700000" algn="tl" rotWithShape="0">
              <a:srgbClr val="333333">
                <a:alpha val="65000"/>
              </a:srgbClr>
            </a:outerShdw>
          </a:effectLst>
        </p:spPr>
      </p:pic>
      <p:sp>
        <p:nvSpPr>
          <p:cNvPr id="3" name="Titel 2">
            <a:extLst>
              <a:ext uri="{FF2B5EF4-FFF2-40B4-BE49-F238E27FC236}">
                <a16:creationId xmlns:a16="http://schemas.microsoft.com/office/drawing/2014/main" id="{65A861AA-35E4-454B-88C9-479820ECB342}"/>
              </a:ext>
            </a:extLst>
          </p:cNvPr>
          <p:cNvSpPr>
            <a:spLocks noGrp="1"/>
          </p:cNvSpPr>
          <p:nvPr>
            <p:ph type="title"/>
          </p:nvPr>
        </p:nvSpPr>
        <p:spPr/>
        <p:txBody>
          <a:bodyPr>
            <a:normAutofit fontScale="90000"/>
          </a:bodyPr>
          <a:lstStyle/>
          <a:p>
            <a:r>
              <a:rPr lang="de-CH" dirty="0"/>
              <a:t>W3w mit map.geo.admin.ch</a:t>
            </a:r>
            <a:endParaRPr lang="de-DE" dirty="0"/>
          </a:p>
        </p:txBody>
      </p:sp>
      <p:sp>
        <p:nvSpPr>
          <p:cNvPr id="10" name="Rechteck 9">
            <a:extLst>
              <a:ext uri="{FF2B5EF4-FFF2-40B4-BE49-F238E27FC236}">
                <a16:creationId xmlns:a16="http://schemas.microsoft.com/office/drawing/2014/main" id="{87BF7597-1D85-499A-A7F2-3E01B662E45B}"/>
              </a:ext>
            </a:extLst>
          </p:cNvPr>
          <p:cNvSpPr/>
          <p:nvPr/>
        </p:nvSpPr>
        <p:spPr>
          <a:xfrm>
            <a:off x="2676932" y="2299732"/>
            <a:ext cx="1656184" cy="130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8E8C9FC4-82BC-4291-9533-2C8D2379142B}"/>
              </a:ext>
            </a:extLst>
          </p:cNvPr>
          <p:cNvSpPr txBox="1"/>
          <p:nvPr/>
        </p:nvSpPr>
        <p:spPr>
          <a:xfrm>
            <a:off x="2627784" y="2234389"/>
            <a:ext cx="3096344" cy="261610"/>
          </a:xfrm>
          <a:prstGeom prst="rect">
            <a:avLst/>
          </a:prstGeom>
          <a:noFill/>
        </p:spPr>
        <p:txBody>
          <a:bodyPr wrap="square" rtlCol="0">
            <a:spAutoFit/>
          </a:bodyPr>
          <a:lstStyle/>
          <a:p>
            <a:r>
              <a:rPr lang="de-CH" sz="1100" dirty="0" err="1"/>
              <a:t>teppich.hell.hübsch</a:t>
            </a:r>
            <a:endParaRPr lang="de-DE" sz="1100" dirty="0"/>
          </a:p>
        </p:txBody>
      </p:sp>
      <p:pic>
        <p:nvPicPr>
          <p:cNvPr id="2" name="Grafik 1">
            <a:extLst>
              <a:ext uri="{FF2B5EF4-FFF2-40B4-BE49-F238E27FC236}">
                <a16:creationId xmlns:a16="http://schemas.microsoft.com/office/drawing/2014/main" id="{B086A527-EAF0-42CB-AA94-DCA9A1FD4079}"/>
              </a:ext>
            </a:extLst>
          </p:cNvPr>
          <p:cNvPicPr>
            <a:picLocks noChangeAspect="1"/>
          </p:cNvPicPr>
          <p:nvPr/>
        </p:nvPicPr>
        <p:blipFill rotWithShape="1">
          <a:blip r:embed="rId4"/>
          <a:srcRect r="9024"/>
          <a:stretch/>
        </p:blipFill>
        <p:spPr>
          <a:xfrm>
            <a:off x="302196" y="2061471"/>
            <a:ext cx="8352928" cy="4319857"/>
          </a:xfrm>
          <a:prstGeom prst="rect">
            <a:avLst/>
          </a:prstGeom>
        </p:spPr>
      </p:pic>
    </p:spTree>
    <p:extLst>
      <p:ext uri="{BB962C8B-B14F-4D97-AF65-F5344CB8AC3E}">
        <p14:creationId xmlns:p14="http://schemas.microsoft.com/office/powerpoint/2010/main" val="382608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39787AC-F79B-4AD2-A265-DD630599F99B}"/>
              </a:ext>
            </a:extLst>
          </p:cNvPr>
          <p:cNvSpPr>
            <a:spLocks noGrp="1"/>
          </p:cNvSpPr>
          <p:nvPr>
            <p:ph type="title"/>
          </p:nvPr>
        </p:nvSpPr>
        <p:spPr/>
        <p:txBody>
          <a:bodyPr/>
          <a:lstStyle/>
          <a:p>
            <a:r>
              <a:rPr lang="de-CH" dirty="0"/>
              <a:t>What3words.com</a:t>
            </a:r>
            <a:endParaRPr lang="de-DE" dirty="0"/>
          </a:p>
        </p:txBody>
      </p:sp>
      <p:sp>
        <p:nvSpPr>
          <p:cNvPr id="6" name="Textfeld 5">
            <a:extLst>
              <a:ext uri="{FF2B5EF4-FFF2-40B4-BE49-F238E27FC236}">
                <a16:creationId xmlns:a16="http://schemas.microsoft.com/office/drawing/2014/main" id="{99A6721C-1339-46CA-96BA-3F618D8486C5}"/>
              </a:ext>
            </a:extLst>
          </p:cNvPr>
          <p:cNvSpPr txBox="1"/>
          <p:nvPr/>
        </p:nvSpPr>
        <p:spPr>
          <a:xfrm>
            <a:off x="4716015" y="1772816"/>
            <a:ext cx="4204477" cy="4401205"/>
          </a:xfrm>
          <a:prstGeom prst="rect">
            <a:avLst/>
          </a:prstGeom>
          <a:noFill/>
        </p:spPr>
        <p:txBody>
          <a:bodyPr wrap="square" rtlCol="0">
            <a:spAutoFit/>
          </a:bodyPr>
          <a:lstStyle/>
          <a:p>
            <a:r>
              <a:rPr lang="de-CH" sz="2800" dirty="0"/>
              <a:t>what3words ist eine ein-fache Art, Orte zu beschrei-</a:t>
            </a:r>
            <a:r>
              <a:rPr lang="de-CH" sz="2800" dirty="0" err="1"/>
              <a:t>ben</a:t>
            </a:r>
            <a:r>
              <a:rPr lang="de-CH" sz="2800" dirty="0"/>
              <a:t>. Dazu wurde die Welt in Quadrate von 3 m x 3 m aufgeteilt und jedem dieser Quadrate eine einmalige </a:t>
            </a:r>
          </a:p>
          <a:p>
            <a:r>
              <a:rPr lang="de-CH" sz="2800" dirty="0"/>
              <a:t>3-Wörter-Adresse </a:t>
            </a:r>
            <a:r>
              <a:rPr lang="de-CH" sz="2800" dirty="0" err="1"/>
              <a:t>zuge</a:t>
            </a:r>
            <a:r>
              <a:rPr lang="de-CH" sz="2800" dirty="0"/>
              <a:t>-ordnet. </a:t>
            </a:r>
          </a:p>
          <a:p>
            <a:r>
              <a:rPr lang="de-CH" sz="2800" dirty="0"/>
              <a:t>So kann jeder Ort präzise adressiert werden</a:t>
            </a:r>
            <a:endParaRPr lang="de-DE" sz="2800" dirty="0"/>
          </a:p>
        </p:txBody>
      </p:sp>
      <p:pic>
        <p:nvPicPr>
          <p:cNvPr id="2" name="Grafik 1">
            <a:extLst>
              <a:ext uri="{FF2B5EF4-FFF2-40B4-BE49-F238E27FC236}">
                <a16:creationId xmlns:a16="http://schemas.microsoft.com/office/drawing/2014/main" id="{31830CD4-90CD-48CD-944E-3141F13B2080}"/>
              </a:ext>
            </a:extLst>
          </p:cNvPr>
          <p:cNvPicPr>
            <a:picLocks noChangeAspect="1"/>
          </p:cNvPicPr>
          <p:nvPr/>
        </p:nvPicPr>
        <p:blipFill rotWithShape="1">
          <a:blip r:embed="rId3"/>
          <a:srcRect l="25987" t="22944" r="25495" b="-5842"/>
          <a:stretch/>
        </p:blipFill>
        <p:spPr>
          <a:xfrm>
            <a:off x="0" y="1783508"/>
            <a:ext cx="4436483" cy="5074492"/>
          </a:xfrm>
          <a:prstGeom prst="rect">
            <a:avLst/>
          </a:prstGeom>
        </p:spPr>
      </p:pic>
    </p:spTree>
    <p:extLst>
      <p:ext uri="{BB962C8B-B14F-4D97-AF65-F5344CB8AC3E}">
        <p14:creationId xmlns:p14="http://schemas.microsoft.com/office/powerpoint/2010/main" val="326078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A47BF4F-340C-4BC8-B6D0-090C8AE0FE63}"/>
              </a:ext>
            </a:extLst>
          </p:cNvPr>
          <p:cNvSpPr>
            <a:spLocks noGrp="1"/>
          </p:cNvSpPr>
          <p:nvPr>
            <p:ph idx="1"/>
          </p:nvPr>
        </p:nvSpPr>
        <p:spPr/>
        <p:txBody>
          <a:bodyPr/>
          <a:lstStyle/>
          <a:p>
            <a:pPr>
              <a:spcBef>
                <a:spcPts val="1800"/>
              </a:spcBef>
            </a:pPr>
            <a:r>
              <a:rPr lang="de-CH" dirty="0"/>
              <a:t>Wie entsteht die Karte?</a:t>
            </a:r>
          </a:p>
          <a:p>
            <a:pPr>
              <a:spcBef>
                <a:spcPts val="1800"/>
              </a:spcBef>
            </a:pPr>
            <a:r>
              <a:rPr lang="de-CH" dirty="0"/>
              <a:t>Wie kann ein Ort angegeben werden?</a:t>
            </a:r>
          </a:p>
          <a:p>
            <a:pPr>
              <a:spcBef>
                <a:spcPts val="1800"/>
              </a:spcBef>
            </a:pPr>
            <a:r>
              <a:rPr lang="de-CH" dirty="0"/>
              <a:t>Wie sind Höhenangaben festgelegt?</a:t>
            </a:r>
          </a:p>
          <a:p>
            <a:pPr>
              <a:spcBef>
                <a:spcPts val="1800"/>
              </a:spcBef>
            </a:pPr>
            <a:r>
              <a:rPr lang="de-CH" dirty="0"/>
              <a:t>Wie funktioniert das GPS?</a:t>
            </a:r>
          </a:p>
          <a:p>
            <a:endParaRPr lang="de-DE" dirty="0"/>
          </a:p>
        </p:txBody>
      </p:sp>
      <p:sp>
        <p:nvSpPr>
          <p:cNvPr id="3" name="Titel 2">
            <a:extLst>
              <a:ext uri="{FF2B5EF4-FFF2-40B4-BE49-F238E27FC236}">
                <a16:creationId xmlns:a16="http://schemas.microsoft.com/office/drawing/2014/main" id="{1B5E4ABF-CF23-4C52-B5A2-EDA55C4A4C6E}"/>
              </a:ext>
            </a:extLst>
          </p:cNvPr>
          <p:cNvSpPr>
            <a:spLocks noGrp="1"/>
          </p:cNvSpPr>
          <p:nvPr>
            <p:ph type="title"/>
          </p:nvPr>
        </p:nvSpPr>
        <p:spPr/>
        <p:txBody>
          <a:bodyPr>
            <a:normAutofit fontScale="90000"/>
          </a:bodyPr>
          <a:lstStyle/>
          <a:p>
            <a:r>
              <a:rPr lang="de-CH" sz="4400" dirty="0"/>
              <a:t>Fachgruppentreffen </a:t>
            </a:r>
            <a:br>
              <a:rPr lang="de-CH" sz="4400" dirty="0"/>
            </a:br>
            <a:r>
              <a:rPr lang="de-CH" sz="4400" dirty="0"/>
              <a:t>Orientierung</a:t>
            </a:r>
            <a:endParaRPr lang="de-DE" dirty="0"/>
          </a:p>
        </p:txBody>
      </p:sp>
    </p:spTree>
    <p:extLst>
      <p:ext uri="{BB962C8B-B14F-4D97-AF65-F5344CB8AC3E}">
        <p14:creationId xmlns:p14="http://schemas.microsoft.com/office/powerpoint/2010/main" val="3382568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E158588-422C-43EE-B6F0-C4A7816088DD}"/>
              </a:ext>
            </a:extLst>
          </p:cNvPr>
          <p:cNvSpPr>
            <a:spLocks noGrp="1"/>
          </p:cNvSpPr>
          <p:nvPr>
            <p:ph type="title"/>
          </p:nvPr>
        </p:nvSpPr>
        <p:spPr/>
        <p:txBody>
          <a:bodyPr>
            <a:normAutofit/>
          </a:bodyPr>
          <a:lstStyle/>
          <a:p>
            <a:r>
              <a:rPr lang="de-DE" sz="3600" dirty="0" err="1"/>
              <a:t>wiegt.vorwarnung.bedürfnissen</a:t>
            </a:r>
            <a:endParaRPr lang="de-DE" sz="3600" dirty="0"/>
          </a:p>
        </p:txBody>
      </p:sp>
      <p:pic>
        <p:nvPicPr>
          <p:cNvPr id="2" name="Grafik 1">
            <a:extLst>
              <a:ext uri="{FF2B5EF4-FFF2-40B4-BE49-F238E27FC236}">
                <a16:creationId xmlns:a16="http://schemas.microsoft.com/office/drawing/2014/main" id="{E57F820E-9325-4E57-994B-1BA30989DB97}"/>
              </a:ext>
            </a:extLst>
          </p:cNvPr>
          <p:cNvPicPr>
            <a:picLocks noChangeAspect="1"/>
          </p:cNvPicPr>
          <p:nvPr/>
        </p:nvPicPr>
        <p:blipFill>
          <a:blip r:embed="rId3"/>
          <a:stretch>
            <a:fillRect/>
          </a:stretch>
        </p:blipFill>
        <p:spPr>
          <a:xfrm>
            <a:off x="353964" y="1712911"/>
            <a:ext cx="8436071" cy="5136325"/>
          </a:xfrm>
          <a:prstGeom prst="rect">
            <a:avLst/>
          </a:prstGeom>
        </p:spPr>
      </p:pic>
    </p:spTree>
    <p:extLst>
      <p:ext uri="{BB962C8B-B14F-4D97-AF65-F5344CB8AC3E}">
        <p14:creationId xmlns:p14="http://schemas.microsoft.com/office/powerpoint/2010/main" val="3914658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dirty="0"/>
              <a:t>WGS 84</a:t>
            </a:r>
            <a:endParaRPr lang="de-CH" dirty="0"/>
          </a:p>
        </p:txBody>
      </p:sp>
      <p:pic>
        <p:nvPicPr>
          <p:cNvPr id="1026" name="Picture 2" descr="http://meeresgeo.geoinf.fu-berlin.de/Abbildungen/glob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1988840"/>
            <a:ext cx="4608512" cy="4599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5148064" y="1988840"/>
            <a:ext cx="3456384" cy="3785652"/>
          </a:xfrm>
          <a:prstGeom prst="rect">
            <a:avLst/>
          </a:prstGeom>
          <a:noFill/>
        </p:spPr>
        <p:txBody>
          <a:bodyPr wrap="square" rtlCol="0">
            <a:spAutoFit/>
          </a:bodyPr>
          <a:lstStyle/>
          <a:p>
            <a:r>
              <a:rPr lang="fr-CH" sz="4000" dirty="0"/>
              <a:t>WGS 84 </a:t>
            </a:r>
          </a:p>
          <a:p>
            <a:r>
              <a:rPr lang="fr-CH" sz="4000" dirty="0"/>
              <a:t>World </a:t>
            </a:r>
            <a:r>
              <a:rPr lang="fr-CH" sz="4000" dirty="0" err="1"/>
              <a:t>Geodetic</a:t>
            </a:r>
            <a:r>
              <a:rPr lang="fr-CH" sz="4000" dirty="0"/>
              <a:t> System</a:t>
            </a:r>
          </a:p>
          <a:p>
            <a:endParaRPr lang="fr-CH" sz="4000" dirty="0"/>
          </a:p>
          <a:p>
            <a:r>
              <a:rPr lang="fr-CH" sz="4000" dirty="0" err="1"/>
              <a:t>Längengrade</a:t>
            </a:r>
            <a:endParaRPr lang="fr-CH" sz="4000" dirty="0"/>
          </a:p>
          <a:p>
            <a:r>
              <a:rPr lang="fr-CH" sz="4000" dirty="0" err="1"/>
              <a:t>Breitengrade</a:t>
            </a:r>
            <a:endParaRPr lang="de-CH" sz="4000" dirty="0"/>
          </a:p>
        </p:txBody>
      </p:sp>
    </p:spTree>
    <p:extLst>
      <p:ext uri="{BB962C8B-B14F-4D97-AF65-F5344CB8AC3E}">
        <p14:creationId xmlns:p14="http://schemas.microsoft.com/office/powerpoint/2010/main" val="2605640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C9EADC7-009E-4101-8493-8C338EA88AFE}"/>
              </a:ext>
            </a:extLst>
          </p:cNvPr>
          <p:cNvSpPr>
            <a:spLocks noGrp="1"/>
          </p:cNvSpPr>
          <p:nvPr>
            <p:ph type="title"/>
          </p:nvPr>
        </p:nvSpPr>
        <p:spPr/>
        <p:txBody>
          <a:bodyPr>
            <a:normAutofit fontScale="90000"/>
          </a:bodyPr>
          <a:lstStyle/>
          <a:p>
            <a:r>
              <a:rPr lang="de-CH" dirty="0"/>
              <a:t>Längengrade - Breitengrade</a:t>
            </a:r>
            <a:endParaRPr lang="de-DE" dirty="0"/>
          </a:p>
        </p:txBody>
      </p:sp>
      <p:pic>
        <p:nvPicPr>
          <p:cNvPr id="1028" name="Picture 4" descr="Ähnliches Foto">
            <a:extLst>
              <a:ext uri="{FF2B5EF4-FFF2-40B4-BE49-F238E27FC236}">
                <a16:creationId xmlns:a16="http://schemas.microsoft.com/office/drawing/2014/main" id="{9BCC3379-EF87-44E2-A65D-3D29980BD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924" y="1844824"/>
            <a:ext cx="4670152" cy="48497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Ähnliches Foto">
            <a:extLst>
              <a:ext uri="{FF2B5EF4-FFF2-40B4-BE49-F238E27FC236}">
                <a16:creationId xmlns:a16="http://schemas.microsoft.com/office/drawing/2014/main" id="{7C4E6553-62BA-4278-845C-78354E32E234}"/>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104064" y="1651924"/>
            <a:ext cx="5011844" cy="519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57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C9EADC7-009E-4101-8493-8C338EA88AFE}"/>
              </a:ext>
            </a:extLst>
          </p:cNvPr>
          <p:cNvSpPr>
            <a:spLocks noGrp="1"/>
          </p:cNvSpPr>
          <p:nvPr>
            <p:ph type="title"/>
          </p:nvPr>
        </p:nvSpPr>
        <p:spPr/>
        <p:txBody>
          <a:bodyPr>
            <a:normAutofit fontScale="90000"/>
          </a:bodyPr>
          <a:lstStyle/>
          <a:p>
            <a:r>
              <a:rPr lang="de-CH" dirty="0"/>
              <a:t>Längengrade - Breitengrade</a:t>
            </a:r>
            <a:endParaRPr lang="de-DE" dirty="0"/>
          </a:p>
        </p:txBody>
      </p:sp>
      <p:pic>
        <p:nvPicPr>
          <p:cNvPr id="1026" name="Picture 2" descr="Die Abbildung zeigt die Linien der Längen- und Breitengrade auf der Oberfläche des Globus und eine Position auf dieser Oberfläche.">
            <a:extLst>
              <a:ext uri="{FF2B5EF4-FFF2-40B4-BE49-F238E27FC236}">
                <a16:creationId xmlns:a16="http://schemas.microsoft.com/office/drawing/2014/main" id="{70A06DF6-1CD0-4E3A-8402-2DF129157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235" y="1772816"/>
            <a:ext cx="4707530" cy="461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905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F702AA8-3768-4F6A-B71D-52EF35C5E62A}"/>
              </a:ext>
            </a:extLst>
          </p:cNvPr>
          <p:cNvSpPr>
            <a:spLocks noGrp="1"/>
          </p:cNvSpPr>
          <p:nvPr>
            <p:ph idx="1"/>
          </p:nvPr>
        </p:nvSpPr>
        <p:spPr/>
        <p:txBody>
          <a:bodyPr/>
          <a:lstStyle/>
          <a:p>
            <a:endParaRPr lang="de-DE" dirty="0"/>
          </a:p>
        </p:txBody>
      </p:sp>
      <p:sp>
        <p:nvSpPr>
          <p:cNvPr id="3" name="Titel 2">
            <a:extLst>
              <a:ext uri="{FF2B5EF4-FFF2-40B4-BE49-F238E27FC236}">
                <a16:creationId xmlns:a16="http://schemas.microsoft.com/office/drawing/2014/main" id="{D22E6451-F80A-4854-BA90-026B10D5BF14}"/>
              </a:ext>
            </a:extLst>
          </p:cNvPr>
          <p:cNvSpPr>
            <a:spLocks noGrp="1"/>
          </p:cNvSpPr>
          <p:nvPr>
            <p:ph type="title"/>
          </p:nvPr>
        </p:nvSpPr>
        <p:spPr/>
        <p:txBody>
          <a:bodyPr/>
          <a:lstStyle/>
          <a:p>
            <a:r>
              <a:rPr lang="de-CH" dirty="0"/>
              <a:t>80°E 55°N</a:t>
            </a:r>
            <a:endParaRPr lang="de-DE" dirty="0"/>
          </a:p>
        </p:txBody>
      </p:sp>
      <p:pic>
        <p:nvPicPr>
          <p:cNvPr id="4" name="Grafik 3">
            <a:extLst>
              <a:ext uri="{FF2B5EF4-FFF2-40B4-BE49-F238E27FC236}">
                <a16:creationId xmlns:a16="http://schemas.microsoft.com/office/drawing/2014/main" id="{C1D37A25-8FFE-4B14-B32C-62FC07C7FD1C}"/>
              </a:ext>
            </a:extLst>
          </p:cNvPr>
          <p:cNvPicPr>
            <a:picLocks noChangeAspect="1"/>
          </p:cNvPicPr>
          <p:nvPr/>
        </p:nvPicPr>
        <p:blipFill>
          <a:blip r:embed="rId3"/>
          <a:stretch>
            <a:fillRect/>
          </a:stretch>
        </p:blipFill>
        <p:spPr>
          <a:xfrm>
            <a:off x="1846930" y="1822716"/>
            <a:ext cx="5450139" cy="4862378"/>
          </a:xfrm>
          <a:prstGeom prst="rect">
            <a:avLst/>
          </a:prstGeom>
        </p:spPr>
      </p:pic>
    </p:spTree>
    <p:extLst>
      <p:ext uri="{BB962C8B-B14F-4D97-AF65-F5344CB8AC3E}">
        <p14:creationId xmlns:p14="http://schemas.microsoft.com/office/powerpoint/2010/main" val="803633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dirty="0"/>
              <a:t>WGS 84</a:t>
            </a:r>
            <a:endParaRPr lang="de-CH" dirty="0"/>
          </a:p>
        </p:txBody>
      </p:sp>
      <p:pic>
        <p:nvPicPr>
          <p:cNvPr id="12290" name="Picture 2" descr="https://www.stepmap.de/landkarte/weltkarte-mit-laengen-und-breitengrade-1533453.png"/>
          <p:cNvPicPr>
            <a:picLocks noChangeAspect="1" noChangeArrowheads="1"/>
          </p:cNvPicPr>
          <p:nvPr/>
        </p:nvPicPr>
        <p:blipFill rotWithShape="1">
          <a:blip r:embed="rId3">
            <a:extLst>
              <a:ext uri="{28A0092B-C50C-407E-A947-70E740481C1C}">
                <a14:useLocalDpi xmlns:a14="http://schemas.microsoft.com/office/drawing/2010/main" val="0"/>
              </a:ext>
            </a:extLst>
          </a:blip>
          <a:srcRect b="9114"/>
          <a:stretch/>
        </p:blipFill>
        <p:spPr bwMode="auto">
          <a:xfrm>
            <a:off x="1138728" y="1988840"/>
            <a:ext cx="6866543"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801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222E4EB-0E5F-403E-826F-611CED529C2A}"/>
              </a:ext>
            </a:extLst>
          </p:cNvPr>
          <p:cNvSpPr>
            <a:spLocks noGrp="1"/>
          </p:cNvSpPr>
          <p:nvPr>
            <p:ph type="title"/>
          </p:nvPr>
        </p:nvSpPr>
        <p:spPr/>
        <p:txBody>
          <a:bodyPr/>
          <a:lstStyle/>
          <a:p>
            <a:r>
              <a:rPr lang="de-CH" dirty="0"/>
              <a:t>Schloss Bümpliz</a:t>
            </a:r>
            <a:endParaRPr lang="de-DE" dirty="0"/>
          </a:p>
        </p:txBody>
      </p:sp>
      <p:sp>
        <p:nvSpPr>
          <p:cNvPr id="7" name="Textfeld 6">
            <a:extLst>
              <a:ext uri="{FF2B5EF4-FFF2-40B4-BE49-F238E27FC236}">
                <a16:creationId xmlns:a16="http://schemas.microsoft.com/office/drawing/2014/main" id="{1CD900BF-CC77-4FF2-9DD8-7BF3B958CFA4}"/>
              </a:ext>
            </a:extLst>
          </p:cNvPr>
          <p:cNvSpPr txBox="1"/>
          <p:nvPr/>
        </p:nvSpPr>
        <p:spPr>
          <a:xfrm>
            <a:off x="539552" y="2348880"/>
            <a:ext cx="5510440" cy="1754326"/>
          </a:xfrm>
          <a:prstGeom prst="rect">
            <a:avLst/>
          </a:prstGeom>
          <a:noFill/>
        </p:spPr>
        <p:txBody>
          <a:bodyPr wrap="square" rtlCol="0">
            <a:spAutoFit/>
          </a:bodyPr>
          <a:lstStyle/>
          <a:p>
            <a:r>
              <a:rPr lang="de-CH" sz="3600" dirty="0"/>
              <a:t>46.94417 N, 7.39188 E</a:t>
            </a:r>
          </a:p>
          <a:p>
            <a:r>
              <a:rPr lang="de-CH" sz="3600" dirty="0">
                <a:solidFill>
                  <a:schemeClr val="bg1">
                    <a:lumMod val="50000"/>
                  </a:schemeClr>
                </a:solidFill>
              </a:rPr>
              <a:t>oder</a:t>
            </a:r>
          </a:p>
          <a:p>
            <a:r>
              <a:rPr lang="de-CH" sz="3600" dirty="0"/>
              <a:t>46°56’39.0’’ N, 7°23’30.8’’E  </a:t>
            </a:r>
            <a:endParaRPr lang="de-DE" sz="3600" dirty="0"/>
          </a:p>
        </p:txBody>
      </p:sp>
      <p:sp>
        <p:nvSpPr>
          <p:cNvPr id="8" name="Textfeld 7">
            <a:extLst>
              <a:ext uri="{FF2B5EF4-FFF2-40B4-BE49-F238E27FC236}">
                <a16:creationId xmlns:a16="http://schemas.microsoft.com/office/drawing/2014/main" id="{13E932FB-2C68-4C25-AF48-59771B2B962D}"/>
              </a:ext>
            </a:extLst>
          </p:cNvPr>
          <p:cNvSpPr txBox="1"/>
          <p:nvPr/>
        </p:nvSpPr>
        <p:spPr>
          <a:xfrm>
            <a:off x="568339" y="4644136"/>
            <a:ext cx="5426450" cy="175432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CH" sz="3600" dirty="0"/>
              <a:t>1°  			&gt;&gt; 111 km</a:t>
            </a:r>
          </a:p>
          <a:p>
            <a:r>
              <a:rPr lang="de-CH" sz="3600" dirty="0"/>
              <a:t>1’’ 			&gt;&gt; 30 m</a:t>
            </a:r>
          </a:p>
          <a:p>
            <a:r>
              <a:rPr lang="de-CH" sz="3600" dirty="0"/>
              <a:t>0.00001°		&gt;&gt; 1.1 m</a:t>
            </a:r>
            <a:endParaRPr lang="de-DE" sz="3600" dirty="0"/>
          </a:p>
        </p:txBody>
      </p:sp>
      <p:pic>
        <p:nvPicPr>
          <p:cNvPr id="8194" name="Picture 2" descr="Samsung Galaxy S10+ front camera review - DXOMARK">
            <a:extLst>
              <a:ext uri="{FF2B5EF4-FFF2-40B4-BE49-F238E27FC236}">
                <a16:creationId xmlns:a16="http://schemas.microsoft.com/office/drawing/2014/main" id="{C61DF8D7-6657-4F16-AB4F-3F9B59038C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75" t="3607" r="50000"/>
          <a:stretch/>
        </p:blipFill>
        <p:spPr bwMode="auto">
          <a:xfrm>
            <a:off x="6245921" y="1628800"/>
            <a:ext cx="2525669" cy="5040560"/>
          </a:xfrm>
          <a:prstGeom prst="rect">
            <a:avLst/>
          </a:prstGeom>
          <a:noFill/>
          <a:extLst>
            <a:ext uri="{909E8E84-426E-40DD-AFC4-6F175D3DCCD1}">
              <a14:hiddenFill xmlns:a14="http://schemas.microsoft.com/office/drawing/2010/main">
                <a:solidFill>
                  <a:srgbClr val="FFFFFF"/>
                </a:solidFill>
              </a14:hiddenFill>
            </a:ext>
          </a:extLst>
        </p:spPr>
      </p:pic>
      <p:pic>
        <p:nvPicPr>
          <p:cNvPr id="10" name="Inhaltsplatzhalter 9" descr="Ein Bild, das Text, Karte enthält.&#10;&#10;Automatisch generierte Beschreibung">
            <a:extLst>
              <a:ext uri="{FF2B5EF4-FFF2-40B4-BE49-F238E27FC236}">
                <a16:creationId xmlns:a16="http://schemas.microsoft.com/office/drawing/2014/main" id="{F56B9891-2878-42D1-A7E0-266DFA9399F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438827" y="1772816"/>
            <a:ext cx="2136834" cy="4511095"/>
          </a:xfrm>
        </p:spPr>
      </p:pic>
    </p:spTree>
    <p:extLst>
      <p:ext uri="{BB962C8B-B14F-4D97-AF65-F5344CB8AC3E}">
        <p14:creationId xmlns:p14="http://schemas.microsoft.com/office/powerpoint/2010/main" val="466566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6594B02-AB08-43FF-BE90-DCCF7C9E8E82}"/>
              </a:ext>
            </a:extLst>
          </p:cNvPr>
          <p:cNvSpPr>
            <a:spLocks noGrp="1"/>
          </p:cNvSpPr>
          <p:nvPr>
            <p:ph type="title"/>
          </p:nvPr>
        </p:nvSpPr>
        <p:spPr/>
        <p:txBody>
          <a:bodyPr/>
          <a:lstStyle/>
          <a:p>
            <a:r>
              <a:rPr lang="de-CH" dirty="0"/>
              <a:t>UTM</a:t>
            </a:r>
            <a:endParaRPr lang="de-DE" dirty="0"/>
          </a:p>
        </p:txBody>
      </p:sp>
      <p:pic>
        <p:nvPicPr>
          <p:cNvPr id="9218" name="Picture 2" descr="Art of Directional Drilling: UTM COORDINATE SYSTEM ...">
            <a:extLst>
              <a:ext uri="{FF2B5EF4-FFF2-40B4-BE49-F238E27FC236}">
                <a16:creationId xmlns:a16="http://schemas.microsoft.com/office/drawing/2014/main" id="{6F7757AB-7951-479E-A719-8BCE7AB86CE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3518" y="2204864"/>
            <a:ext cx="8229600" cy="4302229"/>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21A3859D-8531-4115-A841-900ABD6D9F48}"/>
              </a:ext>
            </a:extLst>
          </p:cNvPr>
          <p:cNvSpPr/>
          <p:nvPr/>
        </p:nvSpPr>
        <p:spPr>
          <a:xfrm>
            <a:off x="2339752" y="1660158"/>
            <a:ext cx="5755102" cy="584775"/>
          </a:xfrm>
          <a:prstGeom prst="rect">
            <a:avLst/>
          </a:prstGeom>
        </p:spPr>
        <p:txBody>
          <a:bodyPr wrap="none">
            <a:spAutoFit/>
          </a:bodyPr>
          <a:lstStyle/>
          <a:p>
            <a:r>
              <a:rPr lang="de-DE" sz="3200" dirty="0">
                <a:solidFill>
                  <a:srgbClr val="222222"/>
                </a:solidFill>
                <a:latin typeface="Arial" panose="020B0604020202020204" pitchFamily="34" charset="0"/>
              </a:rPr>
              <a:t>Universal Transverse Mercator</a:t>
            </a:r>
            <a:endParaRPr lang="de-DE" sz="3200" dirty="0"/>
          </a:p>
        </p:txBody>
      </p:sp>
      <p:sp>
        <p:nvSpPr>
          <p:cNvPr id="6" name="Rechteck 5">
            <a:extLst>
              <a:ext uri="{FF2B5EF4-FFF2-40B4-BE49-F238E27FC236}">
                <a16:creationId xmlns:a16="http://schemas.microsoft.com/office/drawing/2014/main" id="{DF413499-DD41-430D-8F1E-B8CF41141D4B}"/>
              </a:ext>
            </a:extLst>
          </p:cNvPr>
          <p:cNvSpPr/>
          <p:nvPr/>
        </p:nvSpPr>
        <p:spPr>
          <a:xfrm>
            <a:off x="4744721" y="3405914"/>
            <a:ext cx="115312" cy="154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22250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79FC06F-9DBA-4066-97AE-B035FE2899C1}"/>
              </a:ext>
            </a:extLst>
          </p:cNvPr>
          <p:cNvSpPr>
            <a:spLocks noGrp="1"/>
          </p:cNvSpPr>
          <p:nvPr>
            <p:ph type="title"/>
          </p:nvPr>
        </p:nvSpPr>
        <p:spPr/>
        <p:txBody>
          <a:bodyPr/>
          <a:lstStyle/>
          <a:p>
            <a:r>
              <a:rPr lang="de-CH" dirty="0"/>
              <a:t>UTM</a:t>
            </a:r>
            <a:endParaRPr lang="de-DE" dirty="0"/>
          </a:p>
        </p:txBody>
      </p:sp>
      <p:pic>
        <p:nvPicPr>
          <p:cNvPr id="2052" name="Picture 4">
            <a:extLst>
              <a:ext uri="{FF2B5EF4-FFF2-40B4-BE49-F238E27FC236}">
                <a16:creationId xmlns:a16="http://schemas.microsoft.com/office/drawing/2014/main" id="{4CFF7889-0A6E-4E5B-BDA1-1197859E24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32"/>
          <a:stretch/>
        </p:blipFill>
        <p:spPr bwMode="auto">
          <a:xfrm>
            <a:off x="4211960" y="1700808"/>
            <a:ext cx="5427514" cy="486864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F0C0607-C4A5-43CC-AEF8-44E2CDAF58B9}"/>
              </a:ext>
            </a:extLst>
          </p:cNvPr>
          <p:cNvSpPr txBox="1"/>
          <p:nvPr/>
        </p:nvSpPr>
        <p:spPr>
          <a:xfrm>
            <a:off x="179512" y="2060848"/>
            <a:ext cx="6048672" cy="1477328"/>
          </a:xfrm>
          <a:prstGeom prst="rect">
            <a:avLst/>
          </a:prstGeom>
          <a:noFill/>
        </p:spPr>
        <p:txBody>
          <a:bodyPr wrap="square" rtlCol="0">
            <a:spAutoFit/>
          </a:bodyPr>
          <a:lstStyle/>
          <a:p>
            <a:r>
              <a:rPr lang="de-DE" sz="3600" dirty="0"/>
              <a:t>377'616, 5'200'215 </a:t>
            </a:r>
          </a:p>
          <a:p>
            <a:r>
              <a:rPr lang="de-DE" sz="3600" dirty="0"/>
              <a:t>(</a:t>
            </a:r>
            <a:r>
              <a:rPr lang="de-DE" sz="3600" dirty="0" err="1"/>
              <a:t>zone</a:t>
            </a:r>
            <a:r>
              <a:rPr lang="de-DE" sz="3600" dirty="0"/>
              <a:t> 32T)</a:t>
            </a:r>
            <a:endParaRPr lang="de-CH" sz="3600" dirty="0"/>
          </a:p>
          <a:p>
            <a:endParaRPr lang="de-DE" dirty="0"/>
          </a:p>
        </p:txBody>
      </p:sp>
    </p:spTree>
    <p:extLst>
      <p:ext uri="{BB962C8B-B14F-4D97-AF65-F5344CB8AC3E}">
        <p14:creationId xmlns:p14="http://schemas.microsoft.com/office/powerpoint/2010/main" val="1591215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50320840-17B5-4922-BB1E-2F2A92007ADA}"/>
              </a:ext>
            </a:extLst>
          </p:cNvPr>
          <p:cNvPicPr>
            <a:picLocks noChangeAspect="1"/>
          </p:cNvPicPr>
          <p:nvPr/>
        </p:nvPicPr>
        <p:blipFill>
          <a:blip r:embed="rId3"/>
          <a:stretch>
            <a:fillRect/>
          </a:stretch>
        </p:blipFill>
        <p:spPr>
          <a:xfrm>
            <a:off x="-1196533" y="1827792"/>
            <a:ext cx="10340533" cy="5016071"/>
          </a:xfrm>
          <a:prstGeom prst="rect">
            <a:avLst/>
          </a:prstGeom>
        </p:spPr>
      </p:pic>
      <p:sp>
        <p:nvSpPr>
          <p:cNvPr id="16" name="Rechteck 15">
            <a:extLst>
              <a:ext uri="{FF2B5EF4-FFF2-40B4-BE49-F238E27FC236}">
                <a16:creationId xmlns:a16="http://schemas.microsoft.com/office/drawing/2014/main" id="{E46B77C6-E41C-4C5E-9F52-2EAC94324D50}"/>
              </a:ext>
            </a:extLst>
          </p:cNvPr>
          <p:cNvSpPr/>
          <p:nvPr/>
        </p:nvSpPr>
        <p:spPr>
          <a:xfrm>
            <a:off x="-15766" y="1858089"/>
            <a:ext cx="9175531" cy="5146823"/>
          </a:xfrm>
          <a:prstGeom prst="rect">
            <a:avLst/>
          </a:prstGeom>
          <a:solidFill>
            <a:srgbClr val="EEECE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itel 2">
            <a:extLst>
              <a:ext uri="{FF2B5EF4-FFF2-40B4-BE49-F238E27FC236}">
                <a16:creationId xmlns:a16="http://schemas.microsoft.com/office/drawing/2014/main" id="{8AC143DB-3169-4FC9-8589-BF9D00CA333C}"/>
              </a:ext>
            </a:extLst>
          </p:cNvPr>
          <p:cNvSpPr>
            <a:spLocks noGrp="1"/>
          </p:cNvSpPr>
          <p:nvPr>
            <p:ph type="title"/>
          </p:nvPr>
        </p:nvSpPr>
        <p:spPr>
          <a:xfrm>
            <a:off x="2123728" y="134246"/>
            <a:ext cx="6887413" cy="1296144"/>
          </a:xfrm>
        </p:spPr>
        <p:txBody>
          <a:bodyPr/>
          <a:lstStyle/>
          <a:p>
            <a:r>
              <a:rPr lang="de-CH" dirty="0"/>
              <a:t>Koordinatensystem</a:t>
            </a:r>
            <a:endParaRPr lang="de-DE" dirty="0"/>
          </a:p>
        </p:txBody>
      </p:sp>
      <p:cxnSp>
        <p:nvCxnSpPr>
          <p:cNvPr id="9" name="Gerade Verbindung mit Pfeil 8">
            <a:extLst>
              <a:ext uri="{FF2B5EF4-FFF2-40B4-BE49-F238E27FC236}">
                <a16:creationId xmlns:a16="http://schemas.microsoft.com/office/drawing/2014/main" id="{05AEAD5F-202C-4121-90EF-BFA189117AAB}"/>
              </a:ext>
            </a:extLst>
          </p:cNvPr>
          <p:cNvCxnSpPr>
            <a:cxnSpLocks/>
          </p:cNvCxnSpPr>
          <p:nvPr/>
        </p:nvCxnSpPr>
        <p:spPr>
          <a:xfrm flipV="1">
            <a:off x="6693717" y="1988840"/>
            <a:ext cx="0" cy="501607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htwinkliges Dreieck 13">
            <a:extLst>
              <a:ext uri="{FF2B5EF4-FFF2-40B4-BE49-F238E27FC236}">
                <a16:creationId xmlns:a16="http://schemas.microsoft.com/office/drawing/2014/main" id="{268CDAAE-72D0-45B5-8738-E86C97066463}"/>
              </a:ext>
            </a:extLst>
          </p:cNvPr>
          <p:cNvSpPr/>
          <p:nvPr/>
        </p:nvSpPr>
        <p:spPr>
          <a:xfrm rot="10800000" flipH="1">
            <a:off x="1472355" y="3867563"/>
            <a:ext cx="5187866" cy="10923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mit Pfeil 10">
            <a:extLst>
              <a:ext uri="{FF2B5EF4-FFF2-40B4-BE49-F238E27FC236}">
                <a16:creationId xmlns:a16="http://schemas.microsoft.com/office/drawing/2014/main" id="{58C6ED8B-A695-48C3-ADC6-8EBD9CE6B50A}"/>
              </a:ext>
            </a:extLst>
          </p:cNvPr>
          <p:cNvCxnSpPr>
            <a:cxnSpLocks/>
          </p:cNvCxnSpPr>
          <p:nvPr/>
        </p:nvCxnSpPr>
        <p:spPr>
          <a:xfrm>
            <a:off x="251520" y="3831474"/>
            <a:ext cx="842493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6320D779-2801-4679-930E-15A1579CB3A6}"/>
              </a:ext>
            </a:extLst>
          </p:cNvPr>
          <p:cNvSpPr/>
          <p:nvPr/>
        </p:nvSpPr>
        <p:spPr>
          <a:xfrm>
            <a:off x="6614258" y="3755794"/>
            <a:ext cx="163064" cy="16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Ellipse 1"/>
          <p:cNvSpPr/>
          <p:nvPr/>
        </p:nvSpPr>
        <p:spPr>
          <a:xfrm>
            <a:off x="1372878" y="4885252"/>
            <a:ext cx="163064" cy="16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a:extLst>
              <a:ext uri="{FF2B5EF4-FFF2-40B4-BE49-F238E27FC236}">
                <a16:creationId xmlns:a16="http://schemas.microsoft.com/office/drawing/2014/main" id="{F89A1977-F112-4A2F-BC89-519D425FF537}"/>
              </a:ext>
            </a:extLst>
          </p:cNvPr>
          <p:cNvSpPr/>
          <p:nvPr/>
        </p:nvSpPr>
        <p:spPr>
          <a:xfrm>
            <a:off x="1346398" y="4860644"/>
            <a:ext cx="216024" cy="216024"/>
          </a:xfrm>
          <a:prstGeom prst="ellipse">
            <a:avLst/>
          </a:prstGeom>
          <a:noFill/>
          <a:ln w="38100">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5" name="Pfeil: nach links und rechts 4">
            <a:extLst>
              <a:ext uri="{FF2B5EF4-FFF2-40B4-BE49-F238E27FC236}">
                <a16:creationId xmlns:a16="http://schemas.microsoft.com/office/drawing/2014/main" id="{EBBC8503-D5A2-4E98-853F-F00E770E50AC}"/>
              </a:ext>
            </a:extLst>
          </p:cNvPr>
          <p:cNvSpPr/>
          <p:nvPr/>
        </p:nvSpPr>
        <p:spPr>
          <a:xfrm>
            <a:off x="1475661" y="2975184"/>
            <a:ext cx="5184559" cy="55907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69E4B49B-549D-4AD2-9377-A217FA179E25}"/>
              </a:ext>
            </a:extLst>
          </p:cNvPr>
          <p:cNvSpPr txBox="1"/>
          <p:nvPr/>
        </p:nvSpPr>
        <p:spPr>
          <a:xfrm>
            <a:off x="3314243" y="3068697"/>
            <a:ext cx="1689800" cy="400110"/>
          </a:xfrm>
          <a:prstGeom prst="rect">
            <a:avLst/>
          </a:prstGeom>
          <a:noFill/>
        </p:spPr>
        <p:txBody>
          <a:bodyPr wrap="square" rtlCol="0">
            <a:spAutoFit/>
          </a:bodyPr>
          <a:lstStyle/>
          <a:p>
            <a:r>
              <a:rPr lang="de-CH" sz="2000" b="1" dirty="0"/>
              <a:t>-3’560 Meter</a:t>
            </a:r>
            <a:endParaRPr lang="de-DE" sz="2000" b="1" dirty="0"/>
          </a:p>
        </p:txBody>
      </p:sp>
      <p:sp>
        <p:nvSpPr>
          <p:cNvPr id="7" name="Pfeil: nach oben und unten 6">
            <a:extLst>
              <a:ext uri="{FF2B5EF4-FFF2-40B4-BE49-F238E27FC236}">
                <a16:creationId xmlns:a16="http://schemas.microsoft.com/office/drawing/2014/main" id="{DD578B4E-C385-486C-BD35-937AEC696120}"/>
              </a:ext>
            </a:extLst>
          </p:cNvPr>
          <p:cNvSpPr/>
          <p:nvPr/>
        </p:nvSpPr>
        <p:spPr>
          <a:xfrm>
            <a:off x="731371" y="3869008"/>
            <a:ext cx="583607" cy="101762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E5E0FB12-ABE0-4D27-8A9C-D618329895FF}"/>
              </a:ext>
            </a:extLst>
          </p:cNvPr>
          <p:cNvSpPr txBox="1"/>
          <p:nvPr/>
        </p:nvSpPr>
        <p:spPr>
          <a:xfrm rot="5400000">
            <a:off x="490124" y="4246325"/>
            <a:ext cx="1078450" cy="400110"/>
          </a:xfrm>
          <a:prstGeom prst="rect">
            <a:avLst/>
          </a:prstGeom>
          <a:noFill/>
        </p:spPr>
        <p:txBody>
          <a:bodyPr wrap="square" rtlCol="0">
            <a:spAutoFit/>
          </a:bodyPr>
          <a:lstStyle/>
          <a:p>
            <a:r>
              <a:rPr lang="de-CH" sz="2000" b="1" dirty="0"/>
              <a:t>-768 M.</a:t>
            </a:r>
            <a:endParaRPr lang="de-DE" sz="2000" b="1" dirty="0"/>
          </a:p>
        </p:txBody>
      </p:sp>
    </p:spTree>
    <p:extLst>
      <p:ext uri="{BB962C8B-B14F-4D97-AF65-F5344CB8AC3E}">
        <p14:creationId xmlns:p14="http://schemas.microsoft.com/office/powerpoint/2010/main" val="289261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0" fill="hold"/>
                                        <p:tgtEl>
                                          <p:spTgt spid="10"/>
                                        </p:tgtEl>
                                        <p:attrNameLst>
                                          <p:attrName>ppt_x</p:attrName>
                                        </p:attrNameLst>
                                      </p:cBhvr>
                                      <p:tavLst>
                                        <p:tav tm="0">
                                          <p:val>
                                            <p:strVal val="0-#ppt_w/2"/>
                                          </p:val>
                                        </p:tav>
                                        <p:tav tm="100000">
                                          <p:val>
                                            <p:strVal val="#ppt_x"/>
                                          </p:val>
                                        </p:tav>
                                      </p:tavLst>
                                    </p:anim>
                                    <p:anim calcmode="lin" valueType="num">
                                      <p:cBhvr additive="base">
                                        <p:cTn id="8" dur="3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3" grpId="0" animBg="1"/>
      <p:bldP spid="2" grpId="0" animBg="1"/>
      <p:bldP spid="10" grpId="0" animBg="1"/>
      <p:bldP spid="5" grpId="0" animBg="1"/>
      <p:bldP spid="6" grpId="0"/>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Die Karte</a:t>
            </a:r>
          </a:p>
        </p:txBody>
      </p:sp>
      <p:pic>
        <p:nvPicPr>
          <p:cNvPr id="6" name="Grafik 5">
            <a:extLst>
              <a:ext uri="{FF2B5EF4-FFF2-40B4-BE49-F238E27FC236}">
                <a16:creationId xmlns:a16="http://schemas.microsoft.com/office/drawing/2014/main" id="{E4F31770-8441-4601-AC38-F45E8547BFBC}"/>
              </a:ext>
            </a:extLst>
          </p:cNvPr>
          <p:cNvPicPr>
            <a:picLocks noChangeAspect="1"/>
          </p:cNvPicPr>
          <p:nvPr/>
        </p:nvPicPr>
        <p:blipFill>
          <a:blip r:embed="rId3"/>
          <a:stretch>
            <a:fillRect/>
          </a:stretch>
        </p:blipFill>
        <p:spPr>
          <a:xfrm>
            <a:off x="0" y="2408216"/>
            <a:ext cx="9144000" cy="4435647"/>
          </a:xfrm>
          <a:prstGeom prst="rect">
            <a:avLst/>
          </a:prstGeom>
        </p:spPr>
      </p:pic>
      <p:sp>
        <p:nvSpPr>
          <p:cNvPr id="7" name="Ellipse 6">
            <a:extLst>
              <a:ext uri="{FF2B5EF4-FFF2-40B4-BE49-F238E27FC236}">
                <a16:creationId xmlns:a16="http://schemas.microsoft.com/office/drawing/2014/main" id="{2E693D26-6D58-4B3D-991F-2BD706FDF1DE}"/>
              </a:ext>
            </a:extLst>
          </p:cNvPr>
          <p:cNvSpPr/>
          <p:nvPr/>
        </p:nvSpPr>
        <p:spPr>
          <a:xfrm>
            <a:off x="7778994" y="4581128"/>
            <a:ext cx="144252" cy="144252"/>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sp>
        <p:nvSpPr>
          <p:cNvPr id="8" name="Ellipse 7">
            <a:extLst>
              <a:ext uri="{FF2B5EF4-FFF2-40B4-BE49-F238E27FC236}">
                <a16:creationId xmlns:a16="http://schemas.microsoft.com/office/drawing/2014/main" id="{38726932-CDF1-4F4A-AF46-36C1097C061F}"/>
              </a:ext>
            </a:extLst>
          </p:cNvPr>
          <p:cNvSpPr/>
          <p:nvPr/>
        </p:nvSpPr>
        <p:spPr>
          <a:xfrm>
            <a:off x="2273492" y="5105940"/>
            <a:ext cx="144252" cy="144252"/>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spTree>
    <p:extLst>
      <p:ext uri="{BB962C8B-B14F-4D97-AF65-F5344CB8AC3E}">
        <p14:creationId xmlns:p14="http://schemas.microsoft.com/office/powerpoint/2010/main" val="411322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0" fill="hold"/>
                                        <p:tgtEl>
                                          <p:spTgt spid="7"/>
                                        </p:tgtEl>
                                        <p:attrNameLst>
                                          <p:attrName>ppt_x</p:attrName>
                                        </p:attrNameLst>
                                      </p:cBhvr>
                                      <p:tavLst>
                                        <p:tav tm="0">
                                          <p:val>
                                            <p:strVal val="0-#ppt_w/2"/>
                                          </p:val>
                                        </p:tav>
                                        <p:tav tm="100000">
                                          <p:val>
                                            <p:strVal val="#ppt_x"/>
                                          </p:val>
                                        </p:tav>
                                      </p:tavLst>
                                    </p:anim>
                                    <p:anim calcmode="lin" valueType="num">
                                      <p:cBhvr additive="base">
                                        <p:cTn id="8" dur="2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3500"/>
                            </p:stCondLst>
                            <p:childTnLst>
                              <p:par>
                                <p:cTn id="10" presetID="2" presetClass="entr" presetSubtype="9" fill="hold" grpId="0" nodeType="after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2500" fill="hold"/>
                                        <p:tgtEl>
                                          <p:spTgt spid="8"/>
                                        </p:tgtEl>
                                        <p:attrNameLst>
                                          <p:attrName>ppt_x</p:attrName>
                                        </p:attrNameLst>
                                      </p:cBhvr>
                                      <p:tavLst>
                                        <p:tav tm="0">
                                          <p:val>
                                            <p:strVal val="0-#ppt_w/2"/>
                                          </p:val>
                                        </p:tav>
                                        <p:tav tm="100000">
                                          <p:val>
                                            <p:strVal val="#ppt_x"/>
                                          </p:val>
                                        </p:tav>
                                      </p:tavLst>
                                    </p:anim>
                                    <p:anim calcmode="lin" valueType="num">
                                      <p:cBhvr additive="base">
                                        <p:cTn id="13" dur="2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fr-CH" dirty="0" err="1"/>
              <a:t>Koordinatennetz</a:t>
            </a:r>
            <a:r>
              <a:rPr lang="fr-CH" dirty="0"/>
              <a:t> LV03 - LV95</a:t>
            </a:r>
            <a:endParaRPr lang="de-CH" dirty="0"/>
          </a:p>
        </p:txBody>
      </p:sp>
      <p:pic>
        <p:nvPicPr>
          <p:cNvPr id="1026" name="Picture 2" descr="Schweizer Karte Schweiz ÃÂ· Kostenloses Bild auf Pixabay">
            <a:extLst>
              <a:ext uri="{FF2B5EF4-FFF2-40B4-BE49-F238E27FC236}">
                <a16:creationId xmlns:a16="http://schemas.microsoft.com/office/drawing/2014/main" id="{72161BA0-6F42-4063-8D12-1E172F1F58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3990" y="3573016"/>
            <a:ext cx="3291858" cy="185167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070D88A6-4686-4600-8020-807497F5317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3608" y="1950763"/>
            <a:ext cx="6732240" cy="4606821"/>
          </a:xfrm>
          <a:prstGeom prst="rect">
            <a:avLst/>
          </a:prstGeom>
        </p:spPr>
      </p:pic>
    </p:spTree>
    <p:extLst>
      <p:ext uri="{BB962C8B-B14F-4D97-AF65-F5344CB8AC3E}">
        <p14:creationId xmlns:p14="http://schemas.microsoft.com/office/powerpoint/2010/main" val="1111796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dirty="0" err="1"/>
              <a:t>Bezugspunkt</a:t>
            </a:r>
            <a:r>
              <a:rPr lang="fr-CH" dirty="0"/>
              <a:t> der LV03</a:t>
            </a:r>
            <a:endParaRPr lang="de-CH" dirty="0"/>
          </a:p>
        </p:txBody>
      </p:sp>
      <p:pic>
        <p:nvPicPr>
          <p:cNvPr id="5122" name="Picture 2" descr="http://www.swisstopo.admin.ch/internet/swisstopo/de/home/topics/survey/lv95.parsys.56775.Imag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16511"/>
            <a:ext cx="5616624" cy="39030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1.bp.blogspot.com/-MflNav2opUA/Tjvne6QDsXI/AAAAAAAAHuc/AQCxBCz0g0A/s1600/Nullpunkt_Bern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973678"/>
            <a:ext cx="4762500"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540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fr-CH" dirty="0" err="1"/>
              <a:t>Koordinatennetz</a:t>
            </a:r>
            <a:r>
              <a:rPr lang="fr-CH" dirty="0"/>
              <a:t> LV03 - LV95</a:t>
            </a:r>
            <a:endParaRPr lang="de-CH" dirty="0"/>
          </a:p>
        </p:txBody>
      </p:sp>
      <p:pic>
        <p:nvPicPr>
          <p:cNvPr id="3074" name="Picture 2" descr="http://i.stack.imgur.com/VUOp3.png"/>
          <p:cNvPicPr>
            <a:picLocks noChangeAspect="1" noChangeArrowheads="1"/>
          </p:cNvPicPr>
          <p:nvPr/>
        </p:nvPicPr>
        <p:blipFill rotWithShape="1">
          <a:blip r:embed="rId3">
            <a:extLst>
              <a:ext uri="{28A0092B-C50C-407E-A947-70E740481C1C}">
                <a14:useLocalDpi xmlns:a14="http://schemas.microsoft.com/office/drawing/2010/main" val="0"/>
              </a:ext>
            </a:extLst>
          </a:blip>
          <a:srcRect r="9375"/>
          <a:stretch/>
        </p:blipFill>
        <p:spPr bwMode="auto">
          <a:xfrm>
            <a:off x="323528" y="1700808"/>
            <a:ext cx="8352928" cy="467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830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dirty="0" err="1"/>
              <a:t>Bezugspunkt</a:t>
            </a:r>
            <a:r>
              <a:rPr lang="fr-CH" dirty="0"/>
              <a:t> der LV95</a:t>
            </a:r>
            <a:endParaRPr lang="de-CH" dirty="0"/>
          </a:p>
        </p:txBody>
      </p:sp>
      <p:pic>
        <p:nvPicPr>
          <p:cNvPr id="4" name="Grafik 3"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097" y="1834103"/>
            <a:ext cx="3731806" cy="4835257"/>
          </a:xfrm>
          <a:prstGeom prst="rect">
            <a:avLst/>
          </a:prstGeom>
        </p:spPr>
      </p:pic>
    </p:spTree>
    <p:extLst>
      <p:ext uri="{BB962C8B-B14F-4D97-AF65-F5344CB8AC3E}">
        <p14:creationId xmlns:p14="http://schemas.microsoft.com/office/powerpoint/2010/main" val="2692236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AC143DB-3169-4FC9-8589-BF9D00CA333C}"/>
              </a:ext>
            </a:extLst>
          </p:cNvPr>
          <p:cNvSpPr>
            <a:spLocks noGrp="1"/>
          </p:cNvSpPr>
          <p:nvPr>
            <p:ph type="title"/>
          </p:nvPr>
        </p:nvSpPr>
        <p:spPr>
          <a:xfrm>
            <a:off x="2051720" y="188640"/>
            <a:ext cx="6624735" cy="1296144"/>
          </a:xfrm>
        </p:spPr>
        <p:txBody>
          <a:bodyPr/>
          <a:lstStyle/>
          <a:p>
            <a:r>
              <a:rPr lang="de-CH" dirty="0"/>
              <a:t>Wo sind wir?</a:t>
            </a:r>
            <a:endParaRPr lang="de-DE" dirty="0"/>
          </a:p>
        </p:txBody>
      </p:sp>
      <p:sp>
        <p:nvSpPr>
          <p:cNvPr id="10" name="Ellipse 9">
            <a:extLst>
              <a:ext uri="{FF2B5EF4-FFF2-40B4-BE49-F238E27FC236}">
                <a16:creationId xmlns:a16="http://schemas.microsoft.com/office/drawing/2014/main" id="{F89A1977-F112-4A2F-BC89-519D425FF537}"/>
              </a:ext>
            </a:extLst>
          </p:cNvPr>
          <p:cNvSpPr/>
          <p:nvPr/>
        </p:nvSpPr>
        <p:spPr>
          <a:xfrm>
            <a:off x="5436096" y="4005064"/>
            <a:ext cx="216024" cy="216024"/>
          </a:xfrm>
          <a:prstGeom prst="ellipse">
            <a:avLst/>
          </a:prstGeom>
          <a:noFill/>
          <a:ln w="38100">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6" name="Grafik 5">
            <a:extLst>
              <a:ext uri="{FF2B5EF4-FFF2-40B4-BE49-F238E27FC236}">
                <a16:creationId xmlns:a16="http://schemas.microsoft.com/office/drawing/2014/main" id="{5A504081-42CB-46E7-8565-C2583C06F77C}"/>
              </a:ext>
            </a:extLst>
          </p:cNvPr>
          <p:cNvPicPr>
            <a:picLocks noChangeAspect="1"/>
          </p:cNvPicPr>
          <p:nvPr/>
        </p:nvPicPr>
        <p:blipFill>
          <a:blip r:embed="rId3"/>
          <a:stretch>
            <a:fillRect/>
          </a:stretch>
        </p:blipFill>
        <p:spPr>
          <a:xfrm>
            <a:off x="0" y="2408216"/>
            <a:ext cx="9144000" cy="4435647"/>
          </a:xfrm>
          <a:prstGeom prst="rect">
            <a:avLst/>
          </a:prstGeom>
        </p:spPr>
      </p:pic>
      <p:pic>
        <p:nvPicPr>
          <p:cNvPr id="5" name="Grafik 4">
            <a:extLst>
              <a:ext uri="{FF2B5EF4-FFF2-40B4-BE49-F238E27FC236}">
                <a16:creationId xmlns:a16="http://schemas.microsoft.com/office/drawing/2014/main" id="{448FCBA5-8F10-4AA4-935D-CD117C3841AF}"/>
              </a:ext>
            </a:extLst>
          </p:cNvPr>
          <p:cNvPicPr>
            <a:picLocks noChangeAspect="1"/>
          </p:cNvPicPr>
          <p:nvPr/>
        </p:nvPicPr>
        <p:blipFill>
          <a:blip r:embed="rId4"/>
          <a:stretch>
            <a:fillRect/>
          </a:stretch>
        </p:blipFill>
        <p:spPr>
          <a:xfrm>
            <a:off x="2847717" y="3048562"/>
            <a:ext cx="2804403" cy="3154953"/>
          </a:xfrm>
          <a:prstGeom prst="rect">
            <a:avLst/>
          </a:prstGeom>
        </p:spPr>
      </p:pic>
    </p:spTree>
    <p:extLst>
      <p:ext uri="{BB962C8B-B14F-4D97-AF65-F5344CB8AC3E}">
        <p14:creationId xmlns:p14="http://schemas.microsoft.com/office/powerpoint/2010/main" val="92024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0" fill="hold"/>
                                        <p:tgtEl>
                                          <p:spTgt spid="10"/>
                                        </p:tgtEl>
                                        <p:attrNameLst>
                                          <p:attrName>ppt_x</p:attrName>
                                        </p:attrNameLst>
                                      </p:cBhvr>
                                      <p:tavLst>
                                        <p:tav tm="0">
                                          <p:val>
                                            <p:strVal val="0-#ppt_w/2"/>
                                          </p:val>
                                        </p:tav>
                                        <p:tav tm="100000">
                                          <p:val>
                                            <p:strVal val="#ppt_x"/>
                                          </p:val>
                                        </p:tav>
                                      </p:tavLst>
                                    </p:anim>
                                    <p:anim calcmode="lin" valueType="num">
                                      <p:cBhvr additive="base">
                                        <p:cTn id="8" dur="3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19F95E2-D677-447C-B661-39CA8545E9AC}"/>
              </a:ext>
            </a:extLst>
          </p:cNvPr>
          <p:cNvSpPr>
            <a:spLocks noGrp="1"/>
          </p:cNvSpPr>
          <p:nvPr>
            <p:ph type="title"/>
          </p:nvPr>
        </p:nvSpPr>
        <p:spPr/>
        <p:txBody>
          <a:bodyPr/>
          <a:lstStyle/>
          <a:p>
            <a:r>
              <a:rPr lang="de-CH" dirty="0"/>
              <a:t>1 Meter</a:t>
            </a:r>
            <a:endParaRPr lang="de-DE" dirty="0"/>
          </a:p>
        </p:txBody>
      </p:sp>
      <p:pic>
        <p:nvPicPr>
          <p:cNvPr id="2050" name="Picture 2" descr="Bildergebnis für meter">
            <a:extLst>
              <a:ext uri="{FF2B5EF4-FFF2-40B4-BE49-F238E27FC236}">
                <a16:creationId xmlns:a16="http://schemas.microsoft.com/office/drawing/2014/main" id="{F7BBADF2-F9B5-4B0C-AB9B-59D36095528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38250" y="2816225"/>
            <a:ext cx="66675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945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BF32BF5-3718-4220-881E-1B700D4AEF11}"/>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D46F3F20-7AE4-4AEA-87B2-4C82C621A900}"/>
              </a:ext>
            </a:extLst>
          </p:cNvPr>
          <p:cNvSpPr>
            <a:spLocks noGrp="1"/>
          </p:cNvSpPr>
          <p:nvPr>
            <p:ph type="title"/>
          </p:nvPr>
        </p:nvSpPr>
        <p:spPr/>
        <p:txBody>
          <a:bodyPr/>
          <a:lstStyle/>
          <a:p>
            <a:r>
              <a:rPr lang="de-CH" dirty="0"/>
              <a:t>Definition des Ur-Meters</a:t>
            </a:r>
            <a:endParaRPr lang="de-DE" dirty="0"/>
          </a:p>
        </p:txBody>
      </p:sp>
      <p:pic>
        <p:nvPicPr>
          <p:cNvPr id="2050" name="Picture 2" descr="https://upload.wikimedia.org/wikipedia/commons/thumb/1/14/Kilometre_definition.svg/596px-Kilometre_definition.svg.png">
            <a:extLst>
              <a:ext uri="{FF2B5EF4-FFF2-40B4-BE49-F238E27FC236}">
                <a16:creationId xmlns:a16="http://schemas.microsoft.com/office/drawing/2014/main" id="{214DABE1-DEEB-4AF4-ADD7-4776BB502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687" y="1844824"/>
            <a:ext cx="4422626" cy="4444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02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B008651-CCCB-4D43-9D87-403B920A8C48}"/>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965D99DA-5E56-4942-9561-853B40021B2C}"/>
              </a:ext>
            </a:extLst>
          </p:cNvPr>
          <p:cNvSpPr>
            <a:spLocks noGrp="1"/>
          </p:cNvSpPr>
          <p:nvPr>
            <p:ph type="title"/>
          </p:nvPr>
        </p:nvSpPr>
        <p:spPr/>
        <p:txBody>
          <a:bodyPr>
            <a:normAutofit/>
          </a:bodyPr>
          <a:lstStyle/>
          <a:p>
            <a:r>
              <a:rPr lang="de-DE" b="0" dirty="0"/>
              <a:t>Ur-Meter	</a:t>
            </a:r>
            <a:r>
              <a:rPr lang="de-DE" sz="2200" b="0" dirty="0"/>
              <a:t>Rue de </a:t>
            </a:r>
            <a:r>
              <a:rPr lang="de-DE" sz="2200" b="0" dirty="0" err="1"/>
              <a:t>Vaugirard</a:t>
            </a:r>
            <a:r>
              <a:rPr lang="de-DE" sz="2200" b="0" dirty="0"/>
              <a:t>, Paris</a:t>
            </a:r>
            <a:endParaRPr lang="de-DE" sz="2200" dirty="0"/>
          </a:p>
        </p:txBody>
      </p:sp>
      <p:pic>
        <p:nvPicPr>
          <p:cNvPr id="4098" name="Picture 2" descr="https://upload.wikimedia.org/wikipedia/commons/thumb/2/22/M%C3%A8tre-%C3%A9talon_Paris.JPG/1280px-M%C3%A8tre-%C3%A9talon_Paris.JPG">
            <a:extLst>
              <a:ext uri="{FF2B5EF4-FFF2-40B4-BE49-F238E27FC236}">
                <a16:creationId xmlns:a16="http://schemas.microsoft.com/office/drawing/2014/main" id="{4B68B365-BCE4-47B9-A91E-5E13DAE1A3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19" b="10083"/>
          <a:stretch/>
        </p:blipFill>
        <p:spPr bwMode="auto">
          <a:xfrm>
            <a:off x="251520" y="1772816"/>
            <a:ext cx="8435280"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010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778FE1A-86CB-429E-8001-47F71AF21535}"/>
              </a:ext>
            </a:extLst>
          </p:cNvPr>
          <p:cNvSpPr>
            <a:spLocks noGrp="1"/>
          </p:cNvSpPr>
          <p:nvPr>
            <p:ph idx="1"/>
          </p:nvPr>
        </p:nvSpPr>
        <p:spPr/>
        <p:txBody>
          <a:bodyPr/>
          <a:lstStyle/>
          <a:p>
            <a:endParaRPr lang="de-DE" dirty="0"/>
          </a:p>
        </p:txBody>
      </p:sp>
      <p:sp>
        <p:nvSpPr>
          <p:cNvPr id="3" name="Titel 2">
            <a:extLst>
              <a:ext uri="{FF2B5EF4-FFF2-40B4-BE49-F238E27FC236}">
                <a16:creationId xmlns:a16="http://schemas.microsoft.com/office/drawing/2014/main" id="{4DC1E565-2B17-4D9F-ABA1-82F68B25A947}"/>
              </a:ext>
            </a:extLst>
          </p:cNvPr>
          <p:cNvSpPr>
            <a:spLocks noGrp="1"/>
          </p:cNvSpPr>
          <p:nvPr>
            <p:ph type="title"/>
          </p:nvPr>
        </p:nvSpPr>
        <p:spPr/>
        <p:txBody>
          <a:bodyPr/>
          <a:lstStyle/>
          <a:p>
            <a:r>
              <a:rPr lang="de-CH" dirty="0"/>
              <a:t>Definition des Meters</a:t>
            </a:r>
            <a:endParaRPr lang="de-DE" dirty="0"/>
          </a:p>
        </p:txBody>
      </p:sp>
      <p:pic>
        <p:nvPicPr>
          <p:cNvPr id="4" name="Picture 4" descr="Bildergebnis für definition meter">
            <a:extLst>
              <a:ext uri="{FF2B5EF4-FFF2-40B4-BE49-F238E27FC236}">
                <a16:creationId xmlns:a16="http://schemas.microsoft.com/office/drawing/2014/main" id="{F6753FE2-B1EC-470E-A6FF-82769FBA06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333"/>
          <a:stretch/>
        </p:blipFill>
        <p:spPr bwMode="auto">
          <a:xfrm>
            <a:off x="717677" y="2132856"/>
            <a:ext cx="7958779" cy="115212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ieren 9">
            <a:extLst>
              <a:ext uri="{FF2B5EF4-FFF2-40B4-BE49-F238E27FC236}">
                <a16:creationId xmlns:a16="http://schemas.microsoft.com/office/drawing/2014/main" id="{B86F7A1B-7782-46A6-B7C3-649E6DD5A6BD}"/>
              </a:ext>
            </a:extLst>
          </p:cNvPr>
          <p:cNvGrpSpPr/>
          <p:nvPr/>
        </p:nvGrpSpPr>
        <p:grpSpPr>
          <a:xfrm>
            <a:off x="971600" y="3564240"/>
            <a:ext cx="4680520" cy="1938992"/>
            <a:chOff x="2231740" y="3501008"/>
            <a:chExt cx="4680520" cy="1938992"/>
          </a:xfrm>
        </p:grpSpPr>
        <p:sp>
          <p:nvSpPr>
            <p:cNvPr id="7" name="Textfeld 6">
              <a:extLst>
                <a:ext uri="{FF2B5EF4-FFF2-40B4-BE49-F238E27FC236}">
                  <a16:creationId xmlns:a16="http://schemas.microsoft.com/office/drawing/2014/main" id="{54C11664-936E-4D29-ACC7-0D9D0A079623}"/>
                </a:ext>
              </a:extLst>
            </p:cNvPr>
            <p:cNvSpPr txBox="1"/>
            <p:nvPr/>
          </p:nvSpPr>
          <p:spPr>
            <a:xfrm>
              <a:off x="2231740" y="3501008"/>
              <a:ext cx="4680520" cy="1938992"/>
            </a:xfrm>
            <a:prstGeom prst="rect">
              <a:avLst/>
            </a:prstGeom>
            <a:noFill/>
          </p:spPr>
          <p:txBody>
            <a:bodyPr wrap="square" rtlCol="0">
              <a:spAutoFit/>
            </a:bodyPr>
            <a:lstStyle/>
            <a:p>
              <a:pPr algn="ctr"/>
              <a:r>
                <a:rPr lang="de-CH" sz="6000" dirty="0"/>
                <a:t>1</a:t>
              </a:r>
            </a:p>
            <a:p>
              <a:pPr algn="ctr"/>
              <a:r>
                <a:rPr lang="de-DE" sz="6000" dirty="0"/>
                <a:t>299 792 458</a:t>
              </a:r>
            </a:p>
          </p:txBody>
        </p:sp>
        <p:cxnSp>
          <p:nvCxnSpPr>
            <p:cNvPr id="9" name="Gerader Verbinder 8">
              <a:extLst>
                <a:ext uri="{FF2B5EF4-FFF2-40B4-BE49-F238E27FC236}">
                  <a16:creationId xmlns:a16="http://schemas.microsoft.com/office/drawing/2014/main" id="{E5094EB3-0F9A-45E6-B470-E0290DF2B01D}"/>
                </a:ext>
              </a:extLst>
            </p:cNvPr>
            <p:cNvCxnSpPr/>
            <p:nvPr/>
          </p:nvCxnSpPr>
          <p:spPr>
            <a:xfrm>
              <a:off x="2694640" y="4437112"/>
              <a:ext cx="3672408" cy="0"/>
            </a:xfrm>
            <a:prstGeom prst="line">
              <a:avLst/>
            </a:prstGeom>
            <a:ln w="57150"/>
          </p:spPr>
          <p:style>
            <a:lnRef idx="3">
              <a:schemeClr val="dk1"/>
            </a:lnRef>
            <a:fillRef idx="0">
              <a:schemeClr val="dk1"/>
            </a:fillRef>
            <a:effectRef idx="2">
              <a:schemeClr val="dk1"/>
            </a:effectRef>
            <a:fontRef idx="minor">
              <a:schemeClr val="tx1"/>
            </a:fontRef>
          </p:style>
        </p:cxnSp>
      </p:grpSp>
      <p:sp>
        <p:nvSpPr>
          <p:cNvPr id="11" name="Textfeld 10">
            <a:extLst>
              <a:ext uri="{FF2B5EF4-FFF2-40B4-BE49-F238E27FC236}">
                <a16:creationId xmlns:a16="http://schemas.microsoft.com/office/drawing/2014/main" id="{E5AF4DDE-895A-4728-9198-FBC29ECE66B5}"/>
              </a:ext>
            </a:extLst>
          </p:cNvPr>
          <p:cNvSpPr txBox="1"/>
          <p:nvPr/>
        </p:nvSpPr>
        <p:spPr>
          <a:xfrm>
            <a:off x="5313089" y="3925504"/>
            <a:ext cx="2856744" cy="1015663"/>
          </a:xfrm>
          <a:prstGeom prst="rect">
            <a:avLst/>
          </a:prstGeom>
          <a:noFill/>
        </p:spPr>
        <p:txBody>
          <a:bodyPr wrap="none" rtlCol="0">
            <a:spAutoFit/>
          </a:bodyPr>
          <a:lstStyle/>
          <a:p>
            <a:r>
              <a:rPr lang="de-CH" sz="6000" dirty="0"/>
              <a:t>Sekunde</a:t>
            </a:r>
            <a:endParaRPr lang="de-DE" sz="6000" dirty="0"/>
          </a:p>
        </p:txBody>
      </p:sp>
    </p:spTree>
    <p:extLst>
      <p:ext uri="{BB962C8B-B14F-4D97-AF65-F5344CB8AC3E}">
        <p14:creationId xmlns:p14="http://schemas.microsoft.com/office/powerpoint/2010/main" val="2278337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dirty="0"/>
              <a:t>Referenzpunkt für die Höhenmessung ist der </a:t>
            </a:r>
            <a:r>
              <a:rPr lang="de-CH" dirty="0" err="1"/>
              <a:t>Repère</a:t>
            </a:r>
            <a:r>
              <a:rPr lang="de-CH" dirty="0"/>
              <a:t> Pierre du </a:t>
            </a:r>
            <a:r>
              <a:rPr lang="de-CH" dirty="0" err="1"/>
              <a:t>Niton</a:t>
            </a:r>
            <a:r>
              <a:rPr lang="de-CH" dirty="0"/>
              <a:t> (RPN) 373,6 </a:t>
            </a:r>
            <a:r>
              <a:rPr lang="de-CH" dirty="0" err="1"/>
              <a:t>m.ü.M</a:t>
            </a:r>
            <a:r>
              <a:rPr lang="de-CH" dirty="0"/>
              <a:t>.</a:t>
            </a:r>
          </a:p>
        </p:txBody>
      </p:sp>
      <p:sp>
        <p:nvSpPr>
          <p:cNvPr id="3" name="Titel 2"/>
          <p:cNvSpPr>
            <a:spLocks noGrp="1"/>
          </p:cNvSpPr>
          <p:nvPr>
            <p:ph type="title"/>
          </p:nvPr>
        </p:nvSpPr>
        <p:spPr/>
        <p:txBody>
          <a:bodyPr/>
          <a:lstStyle/>
          <a:p>
            <a:r>
              <a:rPr lang="de-CH"/>
              <a:t>Höhenmessung</a:t>
            </a:r>
          </a:p>
        </p:txBody>
      </p:sp>
      <p:pic>
        <p:nvPicPr>
          <p:cNvPr id="2050" name="Picture 2" descr="http://www.transpiree.ch/randos/2011-08-22_GeneveJardinAnglaisBarrageDuSeujetJonctionCimetiereDesRois/Pictures/P1060963.JPG"/>
          <p:cNvPicPr>
            <a:picLocks noChangeAspect="1" noChangeArrowheads="1"/>
          </p:cNvPicPr>
          <p:nvPr/>
        </p:nvPicPr>
        <p:blipFill rotWithShape="1">
          <a:blip r:embed="rId3">
            <a:extLst>
              <a:ext uri="{28A0092B-C50C-407E-A947-70E740481C1C}">
                <a14:useLocalDpi xmlns:a14="http://schemas.microsoft.com/office/drawing/2010/main" val="0"/>
              </a:ext>
            </a:extLst>
          </a:blip>
          <a:srcRect t="18044" b="12944"/>
          <a:stretch/>
        </p:blipFill>
        <p:spPr bwMode="auto">
          <a:xfrm>
            <a:off x="0" y="3050221"/>
            <a:ext cx="9144000" cy="4212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40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528" y="1844824"/>
            <a:ext cx="8363272" cy="4752528"/>
          </a:xfrm>
        </p:spPr>
        <p:txBody>
          <a:bodyPr/>
          <a:lstStyle/>
          <a:p>
            <a:pPr marL="0" indent="0">
              <a:buNone/>
            </a:pPr>
            <a:r>
              <a:rPr lang="de-CH" sz="4000" dirty="0">
                <a:solidFill>
                  <a:schemeClr val="tx1">
                    <a:lumMod val="75000"/>
                    <a:lumOff val="25000"/>
                  </a:schemeClr>
                </a:solidFill>
              </a:rPr>
              <a:t>Eine Landkarte ist eine verkleinerte, möglichst getreue Abbildung eines Teils der Erdoberfläche. </a:t>
            </a:r>
          </a:p>
          <a:p>
            <a:pPr marL="0" indent="0">
              <a:buNone/>
            </a:pPr>
            <a:r>
              <a:rPr lang="de-CH" sz="4000" dirty="0">
                <a:solidFill>
                  <a:schemeClr val="tx1">
                    <a:lumMod val="75000"/>
                    <a:lumOff val="25000"/>
                  </a:schemeClr>
                </a:solidFill>
              </a:rPr>
              <a:t>Die Karte gibt in übersichtlicher Form Auskunft über Geländeformen, Siedlungen, Gewässer, Wege und vieles mehr. </a:t>
            </a:r>
          </a:p>
          <a:p>
            <a:pPr marL="0" indent="0">
              <a:buNone/>
            </a:pPr>
            <a:endParaRPr lang="de-CH" dirty="0"/>
          </a:p>
        </p:txBody>
      </p:sp>
      <p:sp>
        <p:nvSpPr>
          <p:cNvPr id="3" name="Titel 2"/>
          <p:cNvSpPr>
            <a:spLocks noGrp="1"/>
          </p:cNvSpPr>
          <p:nvPr>
            <p:ph type="title"/>
          </p:nvPr>
        </p:nvSpPr>
        <p:spPr/>
        <p:txBody>
          <a:bodyPr/>
          <a:lstStyle/>
          <a:p>
            <a:r>
              <a:rPr lang="fr-CH" dirty="0"/>
              <a:t>Die </a:t>
            </a:r>
            <a:r>
              <a:rPr lang="fr-CH" dirty="0" err="1"/>
              <a:t>Karte</a:t>
            </a:r>
            <a:endParaRPr lang="de-CH" dirty="0"/>
          </a:p>
        </p:txBody>
      </p:sp>
    </p:spTree>
    <p:extLst>
      <p:ext uri="{BB962C8B-B14F-4D97-AF65-F5344CB8AC3E}">
        <p14:creationId xmlns:p14="http://schemas.microsoft.com/office/powerpoint/2010/main" val="3580360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CH"/>
          </a:p>
        </p:txBody>
      </p:sp>
      <p:sp>
        <p:nvSpPr>
          <p:cNvPr id="3" name="Titel 2"/>
          <p:cNvSpPr>
            <a:spLocks noGrp="1"/>
          </p:cNvSpPr>
          <p:nvPr>
            <p:ph type="title"/>
          </p:nvPr>
        </p:nvSpPr>
        <p:spPr/>
        <p:txBody>
          <a:bodyPr/>
          <a:lstStyle/>
          <a:p>
            <a:r>
              <a:rPr lang="de-CH" dirty="0"/>
              <a:t>Höhenmessung</a:t>
            </a:r>
          </a:p>
        </p:txBody>
      </p:sp>
      <p:pic>
        <p:nvPicPr>
          <p:cNvPr id="1026" name="Picture 2" descr="http://www.badische-seiten.de/bild/laufenburg/hochrheinbruecke.jpg"/>
          <p:cNvPicPr>
            <a:picLocks noChangeAspect="1" noChangeArrowheads="1"/>
          </p:cNvPicPr>
          <p:nvPr/>
        </p:nvPicPr>
        <p:blipFill rotWithShape="1">
          <a:blip r:embed="rId3">
            <a:extLst>
              <a:ext uri="{28A0092B-C50C-407E-A947-70E740481C1C}">
                <a14:useLocalDpi xmlns:a14="http://schemas.microsoft.com/office/drawing/2010/main" val="0"/>
              </a:ext>
            </a:extLst>
          </a:blip>
          <a:srcRect l="442" r="-442" b="26772"/>
          <a:stretch/>
        </p:blipFill>
        <p:spPr bwMode="auto">
          <a:xfrm>
            <a:off x="0" y="1776399"/>
            <a:ext cx="9252520" cy="5081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224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lgn="ctr">
              <a:buNone/>
            </a:pPr>
            <a:r>
              <a:rPr lang="de-CH" dirty="0"/>
              <a:t>Wie funktioniert eigentlich das GPS?</a:t>
            </a:r>
          </a:p>
        </p:txBody>
      </p:sp>
      <p:sp>
        <p:nvSpPr>
          <p:cNvPr id="3" name="Titel 2"/>
          <p:cNvSpPr>
            <a:spLocks noGrp="1"/>
          </p:cNvSpPr>
          <p:nvPr>
            <p:ph type="title"/>
          </p:nvPr>
        </p:nvSpPr>
        <p:spPr>
          <a:xfrm>
            <a:off x="2195736" y="188640"/>
            <a:ext cx="6840760" cy="1296144"/>
          </a:xfrm>
        </p:spPr>
        <p:txBody>
          <a:bodyPr>
            <a:normAutofit fontScale="90000"/>
          </a:bodyPr>
          <a:lstStyle/>
          <a:p>
            <a:r>
              <a:rPr lang="de-CH" dirty="0"/>
              <a:t>GPS: Global </a:t>
            </a:r>
            <a:r>
              <a:rPr lang="de-CH" dirty="0" err="1"/>
              <a:t>Positioning</a:t>
            </a:r>
            <a:r>
              <a:rPr lang="de-CH" dirty="0"/>
              <a:t> System</a:t>
            </a:r>
          </a:p>
        </p:txBody>
      </p:sp>
      <p:pic>
        <p:nvPicPr>
          <p:cNvPr id="1026" name="Picture 2" descr="http://previews.123rf.com/images/lenm/lenm1204/lenm120400034/13131944-Illustration-of-a-Shocked-Smiley-Stock-Illustration-emot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708920"/>
            <a:ext cx="5474920"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237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980D067-D758-4406-9827-E683CC159D5C}"/>
              </a:ext>
            </a:extLst>
          </p:cNvPr>
          <p:cNvSpPr>
            <a:spLocks noGrp="1"/>
          </p:cNvSpPr>
          <p:nvPr>
            <p:ph type="title"/>
          </p:nvPr>
        </p:nvSpPr>
        <p:spPr>
          <a:xfrm>
            <a:off x="2195736" y="188640"/>
            <a:ext cx="6768752" cy="1296144"/>
          </a:xfrm>
        </p:spPr>
        <p:txBody>
          <a:bodyPr>
            <a:normAutofit fontScale="90000"/>
          </a:bodyPr>
          <a:lstStyle/>
          <a:p>
            <a:r>
              <a:rPr lang="de-CH" dirty="0"/>
              <a:t>GPS: Global </a:t>
            </a:r>
            <a:r>
              <a:rPr lang="de-CH" dirty="0" err="1"/>
              <a:t>Positioning</a:t>
            </a:r>
            <a:r>
              <a:rPr lang="de-CH" dirty="0"/>
              <a:t> System</a:t>
            </a:r>
            <a:endParaRPr lang="de-DE" dirty="0"/>
          </a:p>
        </p:txBody>
      </p:sp>
      <p:pic>
        <p:nvPicPr>
          <p:cNvPr id="8" name="Grafik 7">
            <a:extLst>
              <a:ext uri="{FF2B5EF4-FFF2-40B4-BE49-F238E27FC236}">
                <a16:creationId xmlns:a16="http://schemas.microsoft.com/office/drawing/2014/main" id="{B02C173E-36CE-4817-9656-64C753EAEC7B}"/>
              </a:ext>
            </a:extLst>
          </p:cNvPr>
          <p:cNvPicPr>
            <a:picLocks noChangeAspect="1"/>
          </p:cNvPicPr>
          <p:nvPr/>
        </p:nvPicPr>
        <p:blipFill>
          <a:blip r:embed="rId3"/>
          <a:stretch>
            <a:fillRect/>
          </a:stretch>
        </p:blipFill>
        <p:spPr>
          <a:xfrm>
            <a:off x="1907704" y="1868701"/>
            <a:ext cx="5040406" cy="4800659"/>
          </a:xfrm>
          <a:prstGeom prst="rect">
            <a:avLst/>
          </a:prstGeom>
        </p:spPr>
      </p:pic>
    </p:spTree>
    <p:extLst>
      <p:ext uri="{BB962C8B-B14F-4D97-AF65-F5344CB8AC3E}">
        <p14:creationId xmlns:p14="http://schemas.microsoft.com/office/powerpoint/2010/main" val="42248900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195736" y="188640"/>
            <a:ext cx="6768752" cy="1296144"/>
          </a:xfrm>
        </p:spPr>
        <p:txBody>
          <a:bodyPr>
            <a:normAutofit fontScale="90000"/>
          </a:bodyPr>
          <a:lstStyle/>
          <a:p>
            <a:r>
              <a:rPr lang="de-CH" dirty="0"/>
              <a:t>GPS: Global </a:t>
            </a:r>
            <a:r>
              <a:rPr lang="de-CH" dirty="0" err="1"/>
              <a:t>Positioning</a:t>
            </a:r>
            <a:r>
              <a:rPr lang="de-CH" dirty="0"/>
              <a:t> System</a:t>
            </a:r>
          </a:p>
        </p:txBody>
      </p:sp>
      <p:pic>
        <p:nvPicPr>
          <p:cNvPr id="7" name="Grafik 6">
            <a:extLst>
              <a:ext uri="{FF2B5EF4-FFF2-40B4-BE49-F238E27FC236}">
                <a16:creationId xmlns:a16="http://schemas.microsoft.com/office/drawing/2014/main" id="{AD12D825-1CE4-422B-B356-5A28BE5F292B}"/>
              </a:ext>
            </a:extLst>
          </p:cNvPr>
          <p:cNvPicPr>
            <a:picLocks noChangeAspect="1"/>
          </p:cNvPicPr>
          <p:nvPr/>
        </p:nvPicPr>
        <p:blipFill>
          <a:blip r:embed="rId3"/>
          <a:stretch>
            <a:fillRect/>
          </a:stretch>
        </p:blipFill>
        <p:spPr>
          <a:xfrm>
            <a:off x="3923928" y="3594832"/>
            <a:ext cx="1188132" cy="1188132"/>
          </a:xfrm>
          <a:prstGeom prst="rect">
            <a:avLst/>
          </a:prstGeom>
        </p:spPr>
      </p:pic>
      <p:grpSp>
        <p:nvGrpSpPr>
          <p:cNvPr id="13" name="Gruppieren 12">
            <a:extLst>
              <a:ext uri="{FF2B5EF4-FFF2-40B4-BE49-F238E27FC236}">
                <a16:creationId xmlns:a16="http://schemas.microsoft.com/office/drawing/2014/main" id="{76906D9E-79AF-4CE1-9A35-2F8322842CDC}"/>
              </a:ext>
            </a:extLst>
          </p:cNvPr>
          <p:cNvGrpSpPr/>
          <p:nvPr/>
        </p:nvGrpSpPr>
        <p:grpSpPr>
          <a:xfrm>
            <a:off x="2640383" y="2564904"/>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4067944" y="184482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sp>
        <p:nvSpPr>
          <p:cNvPr id="2" name="Pfeil: nach rechts 1">
            <a:extLst>
              <a:ext uri="{FF2B5EF4-FFF2-40B4-BE49-F238E27FC236}">
                <a16:creationId xmlns:a16="http://schemas.microsoft.com/office/drawing/2014/main" id="{B4D05422-2579-41C3-86C6-7B0F93872D8D}"/>
              </a:ext>
            </a:extLst>
          </p:cNvPr>
          <p:cNvSpPr/>
          <p:nvPr/>
        </p:nvSpPr>
        <p:spPr>
          <a:xfrm rot="16200000">
            <a:off x="3466224" y="4436858"/>
            <a:ext cx="1564547" cy="412618"/>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0744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195736" y="188640"/>
            <a:ext cx="6876256" cy="1296144"/>
          </a:xfrm>
        </p:spPr>
        <p:txBody>
          <a:bodyPr>
            <a:normAutofit fontScale="90000"/>
          </a:bodyPr>
          <a:lstStyle/>
          <a:p>
            <a:r>
              <a:rPr lang="de-CH" dirty="0"/>
              <a:t>GPS: Global </a:t>
            </a:r>
            <a:r>
              <a:rPr lang="de-CH" dirty="0" err="1"/>
              <a:t>Positioning</a:t>
            </a:r>
            <a:r>
              <a:rPr lang="de-CH" dirty="0"/>
              <a:t> System</a:t>
            </a:r>
          </a:p>
        </p:txBody>
      </p:sp>
      <p:grpSp>
        <p:nvGrpSpPr>
          <p:cNvPr id="13" name="Gruppieren 12">
            <a:extLst>
              <a:ext uri="{FF2B5EF4-FFF2-40B4-BE49-F238E27FC236}">
                <a16:creationId xmlns:a16="http://schemas.microsoft.com/office/drawing/2014/main" id="{76906D9E-79AF-4CE1-9A35-2F8322842CDC}"/>
              </a:ext>
            </a:extLst>
          </p:cNvPr>
          <p:cNvGrpSpPr/>
          <p:nvPr/>
        </p:nvGrpSpPr>
        <p:grpSpPr>
          <a:xfrm>
            <a:off x="2640383" y="2564904"/>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4067944" y="184482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6" name="Gruppieren 5">
            <a:extLst>
              <a:ext uri="{FF2B5EF4-FFF2-40B4-BE49-F238E27FC236}">
                <a16:creationId xmlns:a16="http://schemas.microsoft.com/office/drawing/2014/main" id="{1592575E-AD10-4FDF-AEA9-39BB9F19EFD8}"/>
              </a:ext>
            </a:extLst>
          </p:cNvPr>
          <p:cNvGrpSpPr/>
          <p:nvPr/>
        </p:nvGrpSpPr>
        <p:grpSpPr>
          <a:xfrm>
            <a:off x="2761411" y="1136994"/>
            <a:ext cx="2558361" cy="2558361"/>
            <a:chOff x="2761411" y="1136994"/>
            <a:chExt cx="2558361" cy="2558361"/>
          </a:xfrm>
        </p:grpSpPr>
        <p:sp>
          <p:nvSpPr>
            <p:cNvPr id="4" name="Ellipse 3">
              <a:extLst>
                <a:ext uri="{FF2B5EF4-FFF2-40B4-BE49-F238E27FC236}">
                  <a16:creationId xmlns:a16="http://schemas.microsoft.com/office/drawing/2014/main" id="{50AA8659-E113-4F52-8B7A-0664CD48CF16}"/>
                </a:ext>
              </a:extLst>
            </p:cNvPr>
            <p:cNvSpPr/>
            <p:nvPr/>
          </p:nvSpPr>
          <p:spPr>
            <a:xfrm>
              <a:off x="2761411" y="1136994"/>
              <a:ext cx="2558361" cy="2558361"/>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sp>
          <p:nvSpPr>
            <p:cNvPr id="5" name="Ellipse 4">
              <a:extLst>
                <a:ext uri="{FF2B5EF4-FFF2-40B4-BE49-F238E27FC236}">
                  <a16:creationId xmlns:a16="http://schemas.microsoft.com/office/drawing/2014/main" id="{694B7553-0895-490D-9E44-FCA87E4BA4D9}"/>
                </a:ext>
              </a:extLst>
            </p:cNvPr>
            <p:cNvSpPr/>
            <p:nvPr/>
          </p:nvSpPr>
          <p:spPr>
            <a:xfrm>
              <a:off x="3995936" y="2366525"/>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36002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195736" y="188640"/>
            <a:ext cx="6840760" cy="1296144"/>
          </a:xfrm>
        </p:spPr>
        <p:txBody>
          <a:bodyPr>
            <a:normAutofit fontScale="90000"/>
          </a:bodyPr>
          <a:lstStyle/>
          <a:p>
            <a:r>
              <a:rPr lang="de-CH" dirty="0"/>
              <a:t>GPS: Global </a:t>
            </a:r>
            <a:r>
              <a:rPr lang="de-CH" dirty="0" err="1"/>
              <a:t>Positioning</a:t>
            </a:r>
            <a:r>
              <a:rPr lang="de-CH" dirty="0"/>
              <a:t> System</a:t>
            </a:r>
          </a:p>
        </p:txBody>
      </p:sp>
      <p:grpSp>
        <p:nvGrpSpPr>
          <p:cNvPr id="13" name="Gruppieren 12">
            <a:extLst>
              <a:ext uri="{FF2B5EF4-FFF2-40B4-BE49-F238E27FC236}">
                <a16:creationId xmlns:a16="http://schemas.microsoft.com/office/drawing/2014/main" id="{76906D9E-79AF-4CE1-9A35-2F8322842CDC}"/>
              </a:ext>
            </a:extLst>
          </p:cNvPr>
          <p:cNvGrpSpPr/>
          <p:nvPr/>
        </p:nvGrpSpPr>
        <p:grpSpPr>
          <a:xfrm>
            <a:off x="2640383" y="2564904"/>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4095525" y="176716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6" name="Gruppieren 5">
            <a:extLst>
              <a:ext uri="{FF2B5EF4-FFF2-40B4-BE49-F238E27FC236}">
                <a16:creationId xmlns:a16="http://schemas.microsoft.com/office/drawing/2014/main" id="{1592575E-AD10-4FDF-AEA9-39BB9F19EFD8}"/>
              </a:ext>
            </a:extLst>
          </p:cNvPr>
          <p:cNvGrpSpPr/>
          <p:nvPr/>
        </p:nvGrpSpPr>
        <p:grpSpPr>
          <a:xfrm>
            <a:off x="2788992" y="1196752"/>
            <a:ext cx="2558361" cy="2558361"/>
            <a:chOff x="2761411" y="1136994"/>
            <a:chExt cx="2558361" cy="2558361"/>
          </a:xfrm>
        </p:grpSpPr>
        <p:sp>
          <p:nvSpPr>
            <p:cNvPr id="4" name="Ellipse 3">
              <a:extLst>
                <a:ext uri="{FF2B5EF4-FFF2-40B4-BE49-F238E27FC236}">
                  <a16:creationId xmlns:a16="http://schemas.microsoft.com/office/drawing/2014/main" id="{50AA8659-E113-4F52-8B7A-0664CD48CF16}"/>
                </a:ext>
              </a:extLst>
            </p:cNvPr>
            <p:cNvSpPr/>
            <p:nvPr/>
          </p:nvSpPr>
          <p:spPr>
            <a:xfrm>
              <a:off x="2761411" y="1136994"/>
              <a:ext cx="2558361" cy="2558361"/>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sp>
          <p:nvSpPr>
            <p:cNvPr id="5" name="Ellipse 4">
              <a:extLst>
                <a:ext uri="{FF2B5EF4-FFF2-40B4-BE49-F238E27FC236}">
                  <a16:creationId xmlns:a16="http://schemas.microsoft.com/office/drawing/2014/main" id="{694B7553-0895-490D-9E44-FCA87E4BA4D9}"/>
                </a:ext>
              </a:extLst>
            </p:cNvPr>
            <p:cNvSpPr/>
            <p:nvPr/>
          </p:nvSpPr>
          <p:spPr>
            <a:xfrm>
              <a:off x="3995936" y="2366525"/>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 name="Pfeil: nach rechts 13">
            <a:extLst>
              <a:ext uri="{FF2B5EF4-FFF2-40B4-BE49-F238E27FC236}">
                <a16:creationId xmlns:a16="http://schemas.microsoft.com/office/drawing/2014/main" id="{618F141E-6F01-4A06-AB8C-9775BE77E087}"/>
              </a:ext>
            </a:extLst>
          </p:cNvPr>
          <p:cNvSpPr/>
          <p:nvPr/>
        </p:nvSpPr>
        <p:spPr>
          <a:xfrm rot="16200000">
            <a:off x="3502763" y="4350151"/>
            <a:ext cx="1564547" cy="412618"/>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89B2F673-96FB-4B1C-94B0-F28007D5959D}"/>
              </a:ext>
            </a:extLst>
          </p:cNvPr>
          <p:cNvSpPr txBox="1"/>
          <p:nvPr/>
        </p:nvSpPr>
        <p:spPr>
          <a:xfrm>
            <a:off x="829950" y="4819559"/>
            <a:ext cx="7484100" cy="120032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de-CH" sz="3600" dirty="0"/>
              <a:t>2-dimensionale Welt &gt;&gt; 2 + 1 Satelliten</a:t>
            </a:r>
          </a:p>
          <a:p>
            <a:r>
              <a:rPr lang="de-CH" sz="3600" dirty="0"/>
              <a:t>3-dimensionale Welt &gt;&gt; 3 + 1 Satelliten</a:t>
            </a:r>
            <a:endParaRPr lang="de-DE" sz="3600" dirty="0"/>
          </a:p>
        </p:txBody>
      </p:sp>
    </p:spTree>
    <p:extLst>
      <p:ext uri="{BB962C8B-B14F-4D97-AF65-F5344CB8AC3E}">
        <p14:creationId xmlns:p14="http://schemas.microsoft.com/office/powerpoint/2010/main" val="428137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943200" y="188640"/>
            <a:ext cx="7200800" cy="1296144"/>
          </a:xfrm>
        </p:spPr>
        <p:txBody>
          <a:bodyPr>
            <a:normAutofit fontScale="90000"/>
          </a:bodyPr>
          <a:lstStyle/>
          <a:p>
            <a:r>
              <a:rPr lang="de-CH" dirty="0"/>
              <a:t>GNSS: </a:t>
            </a:r>
            <a:br>
              <a:rPr lang="de-CH" dirty="0"/>
            </a:br>
            <a:r>
              <a:rPr lang="de-DE" sz="4000" b="0" dirty="0"/>
              <a:t>Globales Navigationssatellitensystem</a:t>
            </a:r>
            <a:endParaRPr lang="de-CH" sz="4000" dirty="0"/>
          </a:p>
        </p:txBody>
      </p:sp>
      <p:sp>
        <p:nvSpPr>
          <p:cNvPr id="7" name="Rechteck 6">
            <a:extLst>
              <a:ext uri="{FF2B5EF4-FFF2-40B4-BE49-F238E27FC236}">
                <a16:creationId xmlns:a16="http://schemas.microsoft.com/office/drawing/2014/main" id="{82A8A292-75A8-4060-83EC-72F36A6F0F3D}"/>
              </a:ext>
            </a:extLst>
          </p:cNvPr>
          <p:cNvSpPr/>
          <p:nvPr/>
        </p:nvSpPr>
        <p:spPr>
          <a:xfrm>
            <a:off x="287524" y="2132856"/>
            <a:ext cx="8568952" cy="3554819"/>
          </a:xfrm>
          <a:prstGeom prst="rect">
            <a:avLst/>
          </a:prstGeom>
        </p:spPr>
        <p:txBody>
          <a:bodyPr wrap="square">
            <a:spAutoFit/>
          </a:bodyPr>
          <a:lstStyle/>
          <a:p>
            <a:pPr marL="571500" indent="-571500">
              <a:spcAft>
                <a:spcPts val="1800"/>
              </a:spcAft>
              <a:buFont typeface="Arial" panose="020B0604020202020204" pitchFamily="34" charset="0"/>
              <a:buChar char="•"/>
            </a:pPr>
            <a:r>
              <a:rPr lang="da-DK" sz="3600" dirty="0">
                <a:solidFill>
                  <a:srgbClr val="000000"/>
                </a:solidFill>
              </a:rPr>
              <a:t>GPS (Global Positioning System) der USA</a:t>
            </a:r>
          </a:p>
          <a:p>
            <a:pPr marL="571500" indent="-571500">
              <a:spcAft>
                <a:spcPts val="1800"/>
              </a:spcAft>
              <a:buFont typeface="Arial" panose="020B0604020202020204" pitchFamily="34" charset="0"/>
              <a:buChar char="•"/>
            </a:pPr>
            <a:r>
              <a:rPr lang="de-DE" sz="3600" dirty="0">
                <a:solidFill>
                  <a:srgbClr val="000000"/>
                </a:solidFill>
              </a:rPr>
              <a:t>GLONASS (Global Navigation </a:t>
            </a:r>
            <a:r>
              <a:rPr lang="de-DE" sz="3600" dirty="0" err="1">
                <a:solidFill>
                  <a:srgbClr val="000000"/>
                </a:solidFill>
              </a:rPr>
              <a:t>Satellite</a:t>
            </a:r>
            <a:r>
              <a:rPr lang="de-DE" sz="3600" dirty="0">
                <a:solidFill>
                  <a:srgbClr val="000000"/>
                </a:solidFill>
              </a:rPr>
              <a:t> System) von Russland</a:t>
            </a:r>
          </a:p>
          <a:p>
            <a:pPr marL="571500" indent="-571500">
              <a:spcAft>
                <a:spcPts val="1800"/>
              </a:spcAft>
              <a:buFont typeface="Arial" panose="020B0604020202020204" pitchFamily="34" charset="0"/>
              <a:buChar char="•"/>
            </a:pPr>
            <a:r>
              <a:rPr lang="de-DE" sz="3600" dirty="0">
                <a:solidFill>
                  <a:srgbClr val="000000"/>
                </a:solidFill>
              </a:rPr>
              <a:t>Galileo der Europäischen Union</a:t>
            </a:r>
          </a:p>
          <a:p>
            <a:pPr marL="571500" indent="-571500">
              <a:spcAft>
                <a:spcPts val="1800"/>
              </a:spcAft>
              <a:buFont typeface="Arial" panose="020B0604020202020204" pitchFamily="34" charset="0"/>
              <a:buChar char="•"/>
            </a:pPr>
            <a:r>
              <a:rPr lang="de-DE" sz="3600" dirty="0">
                <a:solidFill>
                  <a:srgbClr val="000000"/>
                </a:solidFill>
              </a:rPr>
              <a:t>Beidou der Volksrepublik China</a:t>
            </a:r>
          </a:p>
        </p:txBody>
      </p:sp>
    </p:spTree>
    <p:extLst>
      <p:ext uri="{BB962C8B-B14F-4D97-AF65-F5344CB8AC3E}">
        <p14:creationId xmlns:p14="http://schemas.microsoft.com/office/powerpoint/2010/main" val="2974006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1844824"/>
            <a:ext cx="8507288" cy="4752528"/>
          </a:xfrm>
        </p:spPr>
        <p:txBody>
          <a:bodyPr/>
          <a:lstStyle/>
          <a:p>
            <a:pPr marL="0" indent="0">
              <a:buNone/>
            </a:pPr>
            <a:r>
              <a:rPr lang="de-CH" dirty="0"/>
              <a:t>Global </a:t>
            </a:r>
            <a:r>
              <a:rPr lang="de-CH" dirty="0" err="1"/>
              <a:t>Positioning</a:t>
            </a:r>
            <a:r>
              <a:rPr lang="de-CH" dirty="0"/>
              <a:t> System</a:t>
            </a:r>
          </a:p>
          <a:p>
            <a:pPr>
              <a:buFontTx/>
              <a:buChar char="-"/>
            </a:pPr>
            <a:r>
              <a:rPr lang="de-CH" dirty="0"/>
              <a:t>Empfang von 4 Satelliten notwendig.</a:t>
            </a:r>
          </a:p>
          <a:p>
            <a:pPr>
              <a:buFontTx/>
              <a:buChar char="-"/>
            </a:pPr>
            <a:r>
              <a:rPr lang="de-CH" dirty="0"/>
              <a:t>Kein Empfang in Gebäuden.</a:t>
            </a:r>
          </a:p>
          <a:p>
            <a:pPr>
              <a:buFontTx/>
              <a:buChar char="-"/>
            </a:pPr>
            <a:r>
              <a:rPr lang="de-CH" dirty="0"/>
              <a:t>Das </a:t>
            </a:r>
            <a:r>
              <a:rPr lang="de-CH" dirty="0" err="1"/>
              <a:t>Satmap</a:t>
            </a:r>
            <a:r>
              <a:rPr lang="de-CH" dirty="0"/>
              <a:t> ist nur ein Empfänger, kein Sender.</a:t>
            </a:r>
          </a:p>
          <a:p>
            <a:pPr>
              <a:buFontTx/>
              <a:buChar char="-"/>
            </a:pPr>
            <a:r>
              <a:rPr lang="de-CH" dirty="0"/>
              <a:t>GPS funktioniert unabhängig vom Handynetz.</a:t>
            </a:r>
          </a:p>
        </p:txBody>
      </p:sp>
      <p:sp>
        <p:nvSpPr>
          <p:cNvPr id="3" name="Titel 2"/>
          <p:cNvSpPr>
            <a:spLocks noGrp="1"/>
          </p:cNvSpPr>
          <p:nvPr>
            <p:ph type="title"/>
          </p:nvPr>
        </p:nvSpPr>
        <p:spPr/>
        <p:txBody>
          <a:bodyPr>
            <a:normAutofit/>
          </a:bodyPr>
          <a:lstStyle/>
          <a:p>
            <a:r>
              <a:rPr lang="de-CH" dirty="0"/>
              <a:t>GPS - Zusammenfassung</a:t>
            </a:r>
          </a:p>
        </p:txBody>
      </p:sp>
    </p:spTree>
    <p:extLst>
      <p:ext uri="{BB962C8B-B14F-4D97-AF65-F5344CB8AC3E}">
        <p14:creationId xmlns:p14="http://schemas.microsoft.com/office/powerpoint/2010/main" val="3100587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ildergebnis für tennisball"/>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835695" y="1628799"/>
            <a:ext cx="5400601" cy="5400601"/>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r>
              <a:rPr lang="de-CH" dirty="0"/>
              <a:t>Der Ball ist rund</a:t>
            </a:r>
            <a:endParaRPr lang="de-DE" dirty="0"/>
          </a:p>
        </p:txBody>
      </p:sp>
      <p:pic>
        <p:nvPicPr>
          <p:cNvPr id="8" name="Inhaltsplatzhalt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51720" y="1777603"/>
            <a:ext cx="4984529" cy="4963765"/>
          </a:xfrm>
        </p:spPr>
      </p:pic>
      <p:sp>
        <p:nvSpPr>
          <p:cNvPr id="2" name="AutoShape 2" descr="Bildergebnis für tennisball"/>
          <p:cNvSpPr>
            <a:spLocks noChangeAspect="1" noChangeArrowheads="1"/>
          </p:cNvSpPr>
          <p:nvPr/>
        </p:nvSpPr>
        <p:spPr bwMode="auto">
          <a:xfrm>
            <a:off x="4419600" y="332656"/>
            <a:ext cx="3248744" cy="32487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20584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4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195736" y="188640"/>
            <a:ext cx="6768752" cy="1296144"/>
          </a:xfrm>
        </p:spPr>
        <p:txBody>
          <a:bodyPr>
            <a:normAutofit fontScale="90000"/>
          </a:bodyPr>
          <a:lstStyle/>
          <a:p>
            <a:r>
              <a:rPr lang="fr-CH" dirty="0"/>
              <a:t>Gerhard Mercator (1512-1594)</a:t>
            </a:r>
            <a:endParaRPr lang="de-CH" dirty="0"/>
          </a:p>
        </p:txBody>
      </p:sp>
      <p:pic>
        <p:nvPicPr>
          <p:cNvPr id="2050" name="Picture 2" descr="http://media-2.web.britannica.com/eb-media/86/160386-004-B2F6E6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749056"/>
            <a:ext cx="3744416" cy="5106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151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BECAA36-E404-40BD-9885-C52F44DC544C}"/>
              </a:ext>
            </a:extLst>
          </p:cNvPr>
          <p:cNvSpPr>
            <a:spLocks noGrp="1"/>
          </p:cNvSpPr>
          <p:nvPr>
            <p:ph type="title"/>
          </p:nvPr>
        </p:nvSpPr>
        <p:spPr/>
        <p:txBody>
          <a:bodyPr/>
          <a:lstStyle/>
          <a:p>
            <a:r>
              <a:rPr lang="de-CH" dirty="0"/>
              <a:t>Die Karte</a:t>
            </a:r>
            <a:endParaRPr lang="de-DE" dirty="0"/>
          </a:p>
        </p:txBody>
      </p:sp>
      <p:pic>
        <p:nvPicPr>
          <p:cNvPr id="4" name="Grafik 3">
            <a:extLst>
              <a:ext uri="{FF2B5EF4-FFF2-40B4-BE49-F238E27FC236}">
                <a16:creationId xmlns:a16="http://schemas.microsoft.com/office/drawing/2014/main" id="{943B77E1-986C-464A-9C95-743B122437A0}"/>
              </a:ext>
            </a:extLst>
          </p:cNvPr>
          <p:cNvPicPr>
            <a:picLocks noChangeAspect="1"/>
          </p:cNvPicPr>
          <p:nvPr/>
        </p:nvPicPr>
        <p:blipFill>
          <a:blip r:embed="rId3"/>
          <a:stretch>
            <a:fillRect/>
          </a:stretch>
        </p:blipFill>
        <p:spPr>
          <a:xfrm>
            <a:off x="2800196" y="2348880"/>
            <a:ext cx="3543607" cy="3185436"/>
          </a:xfrm>
          <a:prstGeom prst="rect">
            <a:avLst/>
          </a:prstGeom>
        </p:spPr>
      </p:pic>
    </p:spTree>
    <p:extLst>
      <p:ext uri="{BB962C8B-B14F-4D97-AF65-F5344CB8AC3E}">
        <p14:creationId xmlns:p14="http://schemas.microsoft.com/office/powerpoint/2010/main" val="1100234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Mercator-Projektion</a:t>
            </a:r>
            <a:endParaRPr lang="de-DE" dirty="0"/>
          </a:p>
        </p:txBody>
      </p:sp>
      <p:pic>
        <p:nvPicPr>
          <p:cNvPr id="2052" name="Picture 4" descr="http://www.uni-due.de/imperia/md/images/physik/merca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772816"/>
            <a:ext cx="4762500" cy="47339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4283968" y="2276872"/>
            <a:ext cx="1080120" cy="1080120"/>
          </a:xfrm>
          <a:prstGeom prst="rect">
            <a:avLst/>
          </a:prstGeom>
          <a:solidFill>
            <a:schemeClr val="accent5">
              <a:alpha val="50000"/>
            </a:schemeClr>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9624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Mercator-Projektion</a:t>
            </a:r>
            <a:endParaRPr lang="de-DE" dirty="0"/>
          </a:p>
        </p:txBody>
      </p:sp>
      <p:pic>
        <p:nvPicPr>
          <p:cNvPr id="4098" name="Picture 2" descr="http://www.uni-due.de/imperia/md/images/physik/merca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060848"/>
            <a:ext cx="4600575" cy="460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625580"/>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0</TotalTime>
  <Words>1530</Words>
  <Application>Microsoft Office PowerPoint</Application>
  <PresentationFormat>Bildschirmpräsentation (4:3)</PresentationFormat>
  <Paragraphs>194</Paragraphs>
  <Slides>47</Slides>
  <Notes>47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47</vt:i4>
      </vt:variant>
    </vt:vector>
  </HeadingPairs>
  <TitlesOfParts>
    <vt:vector size="52" baseType="lpstr">
      <vt:lpstr>Arial</vt:lpstr>
      <vt:lpstr>Calibri</vt:lpstr>
      <vt:lpstr>Frutiger Neue</vt:lpstr>
      <vt:lpstr>inherit</vt:lpstr>
      <vt:lpstr>Larissa</vt:lpstr>
      <vt:lpstr>PowerPoint-Präsentation</vt:lpstr>
      <vt:lpstr>Fachgruppentreffen  Orientierung</vt:lpstr>
      <vt:lpstr>Die Karte</vt:lpstr>
      <vt:lpstr>Die Karte</vt:lpstr>
      <vt:lpstr>Der Ball ist rund</vt:lpstr>
      <vt:lpstr>Gerhard Mercator (1512-1594)</vt:lpstr>
      <vt:lpstr>Die Karte</vt:lpstr>
      <vt:lpstr>Mercator-Projektion</vt:lpstr>
      <vt:lpstr>Mercator-Projektion</vt:lpstr>
      <vt:lpstr>Mercator-Projektion</vt:lpstr>
      <vt:lpstr>Die Mercatorkarte</vt:lpstr>
      <vt:lpstr>Peters Karte (1973)</vt:lpstr>
      <vt:lpstr>Zylinderprojektion</vt:lpstr>
      <vt:lpstr>Zylinderprojektion</vt:lpstr>
      <vt:lpstr>Schweizer Karten</vt:lpstr>
      <vt:lpstr>Wo sind wir?</vt:lpstr>
      <vt:lpstr>Ortsangabe</vt:lpstr>
      <vt:lpstr>W3w mit map.geo.admin.ch</vt:lpstr>
      <vt:lpstr>What3words.com</vt:lpstr>
      <vt:lpstr>wiegt.vorwarnung.bedürfnissen</vt:lpstr>
      <vt:lpstr>WGS 84</vt:lpstr>
      <vt:lpstr>Längengrade - Breitengrade</vt:lpstr>
      <vt:lpstr>Längengrade - Breitengrade</vt:lpstr>
      <vt:lpstr>80°E 55°N</vt:lpstr>
      <vt:lpstr>WGS 84</vt:lpstr>
      <vt:lpstr>Schloss Bümpliz</vt:lpstr>
      <vt:lpstr>UTM</vt:lpstr>
      <vt:lpstr>UTM</vt:lpstr>
      <vt:lpstr>Koordinatensystem</vt:lpstr>
      <vt:lpstr>Koordinatennetz LV03 - LV95</vt:lpstr>
      <vt:lpstr>Bezugspunkt der LV03</vt:lpstr>
      <vt:lpstr>Koordinatennetz LV03 - LV95</vt:lpstr>
      <vt:lpstr>Bezugspunkt der LV95</vt:lpstr>
      <vt:lpstr>Wo sind wir?</vt:lpstr>
      <vt:lpstr>1 Meter</vt:lpstr>
      <vt:lpstr>Definition des Ur-Meters</vt:lpstr>
      <vt:lpstr>Ur-Meter Rue de Vaugirard, Paris</vt:lpstr>
      <vt:lpstr>Definition des Meters</vt:lpstr>
      <vt:lpstr>Höhenmessung</vt:lpstr>
      <vt:lpstr>Höhenmessung</vt:lpstr>
      <vt:lpstr>GPS: Global Positioning System</vt:lpstr>
      <vt:lpstr>GPS: Global Positioning System</vt:lpstr>
      <vt:lpstr>GPS: Global Positioning System</vt:lpstr>
      <vt:lpstr>GPS: Global Positioning System</vt:lpstr>
      <vt:lpstr>GPS: Global Positioning System</vt:lpstr>
      <vt:lpstr>GNSS:  Globales Navigationssatellitensystem</vt:lpstr>
      <vt:lpstr>GPS - Zusammenfassung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ab</dc:creator>
  <cp:lastModifiedBy>Adria Blaser</cp:lastModifiedBy>
  <cp:revision>154</cp:revision>
  <cp:lastPrinted>2020-02-27T12:08:52Z</cp:lastPrinted>
  <dcterms:created xsi:type="dcterms:W3CDTF">2016-01-15T08:29:37Z</dcterms:created>
  <dcterms:modified xsi:type="dcterms:W3CDTF">2020-08-05T13:31:33Z</dcterms:modified>
</cp:coreProperties>
</file>